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73" r:id="rId2"/>
    <p:sldId id="258" r:id="rId3"/>
    <p:sldId id="1687" r:id="rId4"/>
    <p:sldId id="256" r:id="rId5"/>
    <p:sldId id="422" r:id="rId6"/>
    <p:sldId id="370" r:id="rId7"/>
    <p:sldId id="1685" r:id="rId8"/>
    <p:sldId id="1686" r:id="rId9"/>
    <p:sldId id="1642" r:id="rId10"/>
    <p:sldId id="385" r:id="rId11"/>
    <p:sldId id="373" r:id="rId12"/>
    <p:sldId id="268" r:id="rId13"/>
    <p:sldId id="270" r:id="rId14"/>
    <p:sldId id="386" r:id="rId15"/>
    <p:sldId id="387" r:id="rId16"/>
    <p:sldId id="302" r:id="rId17"/>
    <p:sldId id="390" r:id="rId18"/>
    <p:sldId id="392" r:id="rId19"/>
    <p:sldId id="393" r:id="rId20"/>
    <p:sldId id="376" r:id="rId21"/>
    <p:sldId id="428" r:id="rId22"/>
    <p:sldId id="278" r:id="rId23"/>
    <p:sldId id="1639" r:id="rId24"/>
    <p:sldId id="1640" r:id="rId25"/>
    <p:sldId id="279" r:id="rId26"/>
    <p:sldId id="1635" r:id="rId27"/>
    <p:sldId id="280" r:id="rId28"/>
    <p:sldId id="1609" r:id="rId29"/>
    <p:sldId id="334" r:id="rId3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880" y="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38C7F-2A0C-478C-9A1F-0D3CA0D978FA}" type="datetimeFigureOut">
              <a:rPr lang="en-US" smtClean="0"/>
              <a:t>3/1/2026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F5AF0-4EF7-4AB5-9015-CA3967ED29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11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F5AF0-4EF7-4AB5-9015-CA3967ED29D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3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A7D6A-04F1-48B7-8F8D-5AB479225127}" type="datetimeFigureOut">
              <a:rPr lang="en-US" smtClean="0"/>
              <a:pPr/>
              <a:t>3/1/2026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009BE-C4A5-4388-9333-A06A0044143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45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67544" y="337128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Trường</a:t>
            </a:r>
            <a:r>
              <a:rPr lang="en-US" sz="4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8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tiểu</a:t>
            </a:r>
            <a:r>
              <a:rPr lang="en-US" sz="4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48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học</a:t>
            </a:r>
            <a:endParaRPr lang="en-US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2492" y="1413899"/>
            <a:ext cx="40058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MĨ THUẬT – LỚP 2</a:t>
            </a:r>
          </a:p>
        </p:txBody>
      </p:sp>
    </p:spTree>
    <p:extLst>
      <p:ext uri="{BB962C8B-B14F-4D97-AF65-F5344CB8AC3E}">
        <p14:creationId xmlns:p14="http://schemas.microsoft.com/office/powerpoint/2010/main" val="53291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5750"/>
            <a:ext cx="8229600" cy="857250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KHỞI ĐỘNG</a:t>
            </a:r>
          </a:p>
        </p:txBody>
      </p:sp>
      <p:pic>
        <p:nvPicPr>
          <p:cNvPr id="3" name="Picture 2" descr="C:\Users\Administrator\Desktop\2\z2941224349434_36a8ef99ab8ab4169157db5ea961067f.jpg">
            <a:extLst>
              <a:ext uri="{FF2B5EF4-FFF2-40B4-BE49-F238E27FC236}">
                <a16:creationId xmlns:a16="http://schemas.microsoft.com/office/drawing/2014/main" id="{F2055EE7-2FE4-C73F-DA50-DAB407A94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28751"/>
            <a:ext cx="6705600" cy="352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">
            <a:hlinkClick r:id="" action="ppaction://media"/>
            <a:extLst>
              <a:ext uri="{FF2B5EF4-FFF2-40B4-BE49-F238E27FC236}">
                <a16:creationId xmlns:a16="http://schemas.microsoft.com/office/drawing/2014/main" id="{ABBFE10B-0D01-FAE7-3520-B953C73B89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" y="133350"/>
            <a:ext cx="89154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8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7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1102519"/>
          </a:xfrm>
        </p:spPr>
        <p:txBody>
          <a:bodyPr/>
          <a:lstStyle/>
          <a:p>
            <a:r>
              <a:rPr lang="en-US" sz="6000" b="1" dirty="0">
                <a:latin typeface="Times New Roman" pitchFamily="18" charset="0"/>
                <a:cs typeface="Times New Roman" pitchFamily="18" charset="0"/>
              </a:rPr>
              <a:t>MĨ THUẬT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534400" cy="1943100"/>
          </a:xfrm>
        </p:spPr>
        <p:txBody>
          <a:bodyPr>
            <a:noAutofit/>
          </a:bodyPr>
          <a:lstStyle/>
          <a:p>
            <a:pPr algn="l"/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Chủ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KHU RỪNG NHIỆT ĐỚI</a:t>
            </a:r>
          </a:p>
          <a:p>
            <a:r>
              <a:rPr lang="en-US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4: CHÚ HỔ TRONG RỪNG</a:t>
            </a:r>
          </a:p>
          <a:p>
            <a:r>
              <a:rPr lang="en-US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TIẾT 1)</a:t>
            </a:r>
          </a:p>
          <a:p>
            <a:endParaRPr lang="en-US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904002-67B2-4D78-D42C-5CCFB618A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7150"/>
            <a:ext cx="8824913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42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27B7B8D-8EC8-F7A4-CB63-8C4D66BD62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DE401E-A762-4B8E-B3A5-5F876490C6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6148" name="Picture 2" descr="Hình nền slide thuyết trình đẹp - quyển sách trên đầu">
            <a:extLst>
              <a:ext uri="{FF2B5EF4-FFF2-40B4-BE49-F238E27FC236}">
                <a16:creationId xmlns:a16="http://schemas.microsoft.com/office/drawing/2014/main" id="{878CE9B3-A81D-AEC3-E7C6-323B6EB72F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35"/>
            <a:ext cx="8763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CF259D7-7E09-4342-988F-9B2CD11553F6}"/>
              </a:ext>
            </a:extLst>
          </p:cNvPr>
          <p:cNvSpPr/>
          <p:nvPr/>
        </p:nvSpPr>
        <p:spPr>
          <a:xfrm>
            <a:off x="3143250" y="742950"/>
            <a:ext cx="3543300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 b="1">
                <a:solidFill>
                  <a:srgbClr val="FF0000"/>
                </a:solidFill>
                <a:cs typeface="Arial" charset="0"/>
              </a:rPr>
              <a:t>1. Yêu cầu cần đạt: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0AFC56-61E8-42E0-9BAD-706FA85E7C4E}"/>
              </a:ext>
            </a:extLst>
          </p:cNvPr>
          <p:cNvSpPr/>
          <p:nvPr/>
        </p:nvSpPr>
        <p:spPr>
          <a:xfrm>
            <a:off x="3404854" y="51234"/>
            <a:ext cx="2334293" cy="71558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50" b="1">
                <a:ln/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Mục tiêu:</a:t>
            </a:r>
            <a:endParaRPr lang="en-US" sz="4050" b="1" dirty="0">
              <a:ln/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D36429-9E9D-4747-B27D-046FED0AF136}"/>
              </a:ext>
            </a:extLst>
          </p:cNvPr>
          <p:cNvSpPr/>
          <p:nvPr/>
        </p:nvSpPr>
        <p:spPr>
          <a:xfrm>
            <a:off x="1271588" y="3600450"/>
            <a:ext cx="66294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 b="1" i="1">
                <a:cs typeface="Arial" charset="0"/>
              </a:rPr>
              <a:t>Năng lực chuyên biệt: </a:t>
            </a:r>
            <a:r>
              <a:rPr lang="en-US">
                <a:cs typeface="Arial" charset="0"/>
              </a:rPr>
              <a:t>Biết cách tạo ra được chú Hổ theo nhiều hình thức.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916F41-A91C-485B-A0FD-A124F9A7E9F6}"/>
              </a:ext>
            </a:extLst>
          </p:cNvPr>
          <p:cNvSpPr/>
          <p:nvPr/>
        </p:nvSpPr>
        <p:spPr>
          <a:xfrm>
            <a:off x="1271587" y="4229101"/>
            <a:ext cx="66294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 b="1">
                <a:solidFill>
                  <a:srgbClr val="FF0000"/>
                </a:solidFill>
                <a:cs typeface="Arial" charset="0"/>
              </a:rPr>
              <a:t>3. Phẩm chất:</a:t>
            </a:r>
            <a:r>
              <a:rPr lang="en-US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>
                <a:cs typeface="Arial" charset="0"/>
              </a:rPr>
              <a:t>Bồi dưỡng tình yêu thương con vật và có ý thức giữ gìn môi trường trong thiên nhiên.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683BB8-95AE-427C-A9BD-BD8E564016DC}"/>
              </a:ext>
            </a:extLst>
          </p:cNvPr>
          <p:cNvSpPr/>
          <p:nvPr/>
        </p:nvSpPr>
        <p:spPr>
          <a:xfrm>
            <a:off x="2571750" y="1485900"/>
            <a:ext cx="5314950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>
                <a:cs typeface="Arial" charset="0"/>
              </a:rPr>
              <a:t>- Biết diễn tả vẻ đẹp của chú Hổ.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27A96E-BEDB-413C-B214-2304F0B1A124}"/>
              </a:ext>
            </a:extLst>
          </p:cNvPr>
          <p:cNvSpPr/>
          <p:nvPr/>
        </p:nvSpPr>
        <p:spPr>
          <a:xfrm>
            <a:off x="2571750" y="1143000"/>
            <a:ext cx="5314950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>
                <a:cs typeface="Arial" charset="0"/>
              </a:rPr>
              <a:t>- Gọi tên được chú Hổ, còn gọi là Cọp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1BD3C9-AEAA-4B94-B2B7-EEAAAA05796E}"/>
              </a:ext>
            </a:extLst>
          </p:cNvPr>
          <p:cNvSpPr/>
          <p:nvPr/>
        </p:nvSpPr>
        <p:spPr>
          <a:xfrm>
            <a:off x="1271587" y="2114550"/>
            <a:ext cx="6615113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>
                <a:cs typeface="Arial" charset="0"/>
              </a:rPr>
              <a:t>- Cảm nhận được vẻ đẹp của con vật thông qua sản phẩm mĩ thuật.</a:t>
            </a:r>
            <a:r>
              <a:rPr lang="en-US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BC3FAA-5D33-4F47-B2C7-6C87011E19B4}"/>
              </a:ext>
            </a:extLst>
          </p:cNvPr>
          <p:cNvSpPr/>
          <p:nvPr/>
        </p:nvSpPr>
        <p:spPr>
          <a:xfrm>
            <a:off x="1271587" y="1771650"/>
            <a:ext cx="6615113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>
                <a:cs typeface="Arial" charset="0"/>
              </a:rPr>
              <a:t>- Biết cách tạo được chú Hổ trong rừng bằng cách cắt dán giấy màu.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AD355F-637F-4858-BC79-B604EFDC5C55}"/>
              </a:ext>
            </a:extLst>
          </p:cNvPr>
          <p:cNvSpPr/>
          <p:nvPr/>
        </p:nvSpPr>
        <p:spPr>
          <a:xfrm>
            <a:off x="1271588" y="2743201"/>
            <a:ext cx="66294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 b="1" i="1" dirty="0" err="1">
                <a:cs typeface="Arial" charset="0"/>
              </a:rPr>
              <a:t>Năng</a:t>
            </a:r>
            <a:r>
              <a:rPr lang="en-US" b="1" i="1" dirty="0">
                <a:cs typeface="Arial" charset="0"/>
              </a:rPr>
              <a:t> </a:t>
            </a:r>
            <a:r>
              <a:rPr lang="en-US" b="1" i="1" dirty="0" err="1">
                <a:cs typeface="Arial" charset="0"/>
              </a:rPr>
              <a:t>lực</a:t>
            </a:r>
            <a:r>
              <a:rPr lang="en-US" b="1" i="1" dirty="0">
                <a:cs typeface="Arial" charset="0"/>
              </a:rPr>
              <a:t> </a:t>
            </a:r>
            <a:r>
              <a:rPr lang="en-US" b="1" i="1" dirty="0" err="1">
                <a:cs typeface="Arial" charset="0"/>
              </a:rPr>
              <a:t>chung</a:t>
            </a:r>
            <a:r>
              <a:rPr lang="en-US" b="1" i="1" dirty="0">
                <a:cs typeface="Arial" charset="0"/>
              </a:rPr>
              <a:t>: </a:t>
            </a:r>
          </a:p>
          <a:p>
            <a:pPr>
              <a:defRPr/>
            </a:pPr>
            <a:r>
              <a:rPr lang="en-US" dirty="0" err="1">
                <a:cs typeface="Arial" charset="0"/>
              </a:rPr>
              <a:t>Năng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lực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giao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tiếp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hợp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tác</a:t>
            </a:r>
            <a:r>
              <a:rPr lang="en-US" dirty="0">
                <a:cs typeface="Arial" charset="0"/>
              </a:rPr>
              <a:t>: Trao </a:t>
            </a:r>
            <a:r>
              <a:rPr lang="en-US" dirty="0" err="1">
                <a:cs typeface="Arial" charset="0"/>
              </a:rPr>
              <a:t>đổi</a:t>
            </a:r>
            <a:r>
              <a:rPr lang="en-US" dirty="0">
                <a:cs typeface="Arial" charset="0"/>
              </a:rPr>
              <a:t>, </a:t>
            </a:r>
            <a:r>
              <a:rPr lang="en-US" dirty="0" err="1">
                <a:cs typeface="Arial" charset="0"/>
              </a:rPr>
              <a:t>thảo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luận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để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thực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hiện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các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nhiệm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vụ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học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tập</a:t>
            </a:r>
            <a:r>
              <a:rPr lang="en-US" dirty="0">
                <a:cs typeface="Arial" charset="0"/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C54619-CF99-4612-A281-E6D03702DACF}"/>
              </a:ext>
            </a:extLst>
          </p:cNvPr>
          <p:cNvSpPr/>
          <p:nvPr/>
        </p:nvSpPr>
        <p:spPr>
          <a:xfrm>
            <a:off x="1271588" y="2457450"/>
            <a:ext cx="6629400" cy="369332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>
              <a:defRPr/>
            </a:pPr>
            <a:r>
              <a:rPr lang="en-US" b="1">
                <a:solidFill>
                  <a:srgbClr val="FF0000"/>
                </a:solidFill>
                <a:cs typeface="Arial" charset="0"/>
              </a:rPr>
              <a:t>2. Năng lực.</a:t>
            </a:r>
            <a:endParaRPr lang="en-US">
              <a:solidFill>
                <a:srgbClr val="FF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1589808" y="416103"/>
            <a:ext cx="5946286" cy="312414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35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21074" y="1778460"/>
            <a:ext cx="3943104" cy="7848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  <a:latin typeface="+mj-lt"/>
              </a:rPr>
              <a:t>KHÁM PHÁ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3292" y="1474867"/>
            <a:ext cx="1866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+mj-lt"/>
              </a:rPr>
              <a:t>Hoạt động 1</a:t>
            </a:r>
          </a:p>
        </p:txBody>
      </p:sp>
      <p:pic>
        <p:nvPicPr>
          <p:cNvPr id="10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9524" y="3554118"/>
            <a:ext cx="3226412" cy="1589383"/>
          </a:xfrm>
          <a:prstGeom prst="rect">
            <a:avLst/>
          </a:prstGeom>
        </p:spPr>
      </p:pic>
      <p:pic>
        <p:nvPicPr>
          <p:cNvPr id="12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1953076" y="4151992"/>
            <a:ext cx="1388546" cy="944552"/>
          </a:xfrm>
          <a:prstGeom prst="rect">
            <a:avLst/>
          </a:prstGeom>
        </p:spPr>
      </p:pic>
      <p:pic>
        <p:nvPicPr>
          <p:cNvPr id="13" name="Picture 12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45" y="3001118"/>
            <a:ext cx="6197240" cy="289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291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1DF3BEB-F6D7-CE12-B3CF-6B4492ADF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D5AE49EB-D741-354D-8A90-5E1CC3DFB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8196" name="Picture 2" descr="C:\Users\Administrator\Desktop\2\ef4b91d2ccfca37d138a88ffc8459247--whiteboard-sticker-dry-erase-wall.jpg">
            <a:extLst>
              <a:ext uri="{FF2B5EF4-FFF2-40B4-BE49-F238E27FC236}">
                <a16:creationId xmlns:a16="http://schemas.microsoft.com/office/drawing/2014/main" id="{C9EA9F8D-FDBE-BBA6-3AC5-F0CD529DC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-20241"/>
            <a:ext cx="8763000" cy="5163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4">
            <a:extLst>
              <a:ext uri="{FF2B5EF4-FFF2-40B4-BE49-F238E27FC236}">
                <a16:creationId xmlns:a16="http://schemas.microsoft.com/office/drawing/2014/main" id="{90241624-AF13-2CAD-7A94-BCDAB680C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003697"/>
            <a:ext cx="6858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vi-VN" altLang="en-US" sz="1800" b="1">
                <a:solidFill>
                  <a:srgbClr val="7030A0"/>
                </a:solidFill>
              </a:rPr>
              <a:t>Con gì lông vằn mắt xanh</a:t>
            </a:r>
            <a:br>
              <a:rPr lang="vi-VN" altLang="en-US" sz="1800" b="1">
                <a:solidFill>
                  <a:srgbClr val="7030A0"/>
                </a:solidFill>
              </a:rPr>
            </a:br>
            <a:r>
              <a:rPr lang="vi-VN" altLang="en-US" sz="1800" b="1">
                <a:solidFill>
                  <a:srgbClr val="7030A0"/>
                </a:solidFill>
              </a:rPr>
              <a:t>Dáng đi uyển chuyển, nhe nanh tìm mồi</a:t>
            </a:r>
            <a:br>
              <a:rPr lang="vi-VN" altLang="en-US" sz="1800" b="1">
                <a:solidFill>
                  <a:srgbClr val="7030A0"/>
                </a:solidFill>
              </a:rPr>
            </a:br>
            <a:r>
              <a:rPr lang="vi-VN" altLang="en-US" sz="1800" b="1">
                <a:solidFill>
                  <a:srgbClr val="7030A0"/>
                </a:solidFill>
              </a:rPr>
              <a:t>Thỏ, nai gặp phải hỡi ôi !</a:t>
            </a:r>
            <a:br>
              <a:rPr lang="vi-VN" altLang="en-US" sz="1800" b="1">
                <a:solidFill>
                  <a:srgbClr val="7030A0"/>
                </a:solidFill>
              </a:rPr>
            </a:br>
            <a:r>
              <a:rPr lang="vi-VN" altLang="en-US" sz="1800" b="1">
                <a:solidFill>
                  <a:srgbClr val="7030A0"/>
                </a:solidFill>
              </a:rPr>
              <a:t>Muông thú khiếp sợ tôn ngôi chúa rừng ?</a:t>
            </a:r>
            <a:br>
              <a:rPr lang="vi-VN" altLang="en-US" sz="1800" b="1">
                <a:solidFill>
                  <a:srgbClr val="7030A0"/>
                </a:solidFill>
              </a:rPr>
            </a:br>
            <a:r>
              <a:rPr lang="en-US" altLang="en-US" sz="1800" b="1">
                <a:solidFill>
                  <a:srgbClr val="7030A0"/>
                </a:solidFill>
              </a:rPr>
              <a:t>                                                      </a:t>
            </a:r>
            <a:r>
              <a:rPr lang="vi-VN" altLang="en-US" sz="1800" b="1">
                <a:solidFill>
                  <a:srgbClr val="7030A0"/>
                </a:solidFill>
              </a:rPr>
              <a:t>(Là con gì?)</a:t>
            </a:r>
            <a:endParaRPr lang="en-US" altLang="en-US" sz="1800" b="1">
              <a:solidFill>
                <a:srgbClr val="7030A0"/>
              </a:solidFill>
            </a:endParaRPr>
          </a:p>
        </p:txBody>
      </p:sp>
      <p:pic>
        <p:nvPicPr>
          <p:cNvPr id="7174" name="Picture 4" descr="C:\Users\Administrator\Desktop\2\unnamed.jpg">
            <a:extLst>
              <a:ext uri="{FF2B5EF4-FFF2-40B4-BE49-F238E27FC236}">
                <a16:creationId xmlns:a16="http://schemas.microsoft.com/office/drawing/2014/main" id="{0AC0256F-6AC1-E19B-9A19-5C1F17A8F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8950" y="2457450"/>
            <a:ext cx="3429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BEF8463-E487-471A-BCBB-C7FC8F21C38D}"/>
              </a:ext>
            </a:extLst>
          </p:cNvPr>
          <p:cNvSpPr/>
          <p:nvPr/>
        </p:nvSpPr>
        <p:spPr>
          <a:xfrm>
            <a:off x="3686983" y="322947"/>
            <a:ext cx="1770036" cy="71558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50" b="1" cap="all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Arial" charset="0"/>
              </a:rPr>
              <a:t>Đố vui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A8B36C-C315-48F9-AA1B-018EA8FC87BB}"/>
              </a:ext>
            </a:extLst>
          </p:cNvPr>
          <p:cNvSpPr/>
          <p:nvPr/>
        </p:nvSpPr>
        <p:spPr>
          <a:xfrm>
            <a:off x="3028951" y="4393853"/>
            <a:ext cx="3428999" cy="71558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50" b="1" spc="38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ial" charset="0"/>
              </a:rPr>
              <a:t>Con hổ (Cọp)</a:t>
            </a:r>
          </a:p>
        </p:txBody>
      </p:sp>
    </p:spTree>
    <p:extLst>
      <p:ext uri="{BB962C8B-B14F-4D97-AF65-F5344CB8AC3E}">
        <p14:creationId xmlns:p14="http://schemas.microsoft.com/office/powerpoint/2010/main" val="2298732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EE624BD-3A0D-EB07-2F7A-1479C2A0C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33350"/>
            <a:ext cx="8686800" cy="495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17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5321CFC-D9C3-8099-29CC-3F5BBC1611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74FF6F-F46A-4A3F-AE04-F4AE86F623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244" name="Picture 3">
            <a:extLst>
              <a:ext uri="{FF2B5EF4-FFF2-40B4-BE49-F238E27FC236}">
                <a16:creationId xmlns:a16="http://schemas.microsoft.com/office/drawing/2014/main" id="{394FF8DB-AC2E-A0C0-B2A0-C3A88C7E42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ADD7D29-9DB4-4B7B-8A57-EB550187287A}"/>
              </a:ext>
            </a:extLst>
          </p:cNvPr>
          <p:cNvSpPr/>
          <p:nvPr/>
        </p:nvSpPr>
        <p:spPr>
          <a:xfrm>
            <a:off x="2171700" y="1126257"/>
            <a:ext cx="4857750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cap="all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1. Nhận biết đặc điểm tạo hình của con hổ</a:t>
            </a:r>
            <a:endParaRPr lang="en-US" sz="3600" b="1" cap="all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1B7E206-7E4C-7678-5EB4-E5FC88B4E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CEC0525B-1C1E-694E-ADB9-2ACE0B7E8E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2292" name="Picture 2">
            <a:extLst>
              <a:ext uri="{FF2B5EF4-FFF2-40B4-BE49-F238E27FC236}">
                <a16:creationId xmlns:a16="http://schemas.microsoft.com/office/drawing/2014/main" id="{C80039CF-4277-5CDD-1F0C-BD05FC34D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763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C:\Users\Administrator\Desktop\2\hinh-anh-con-ho-truong-thanh.jpg">
            <a:extLst>
              <a:ext uri="{FF2B5EF4-FFF2-40B4-BE49-F238E27FC236}">
                <a16:creationId xmlns:a16="http://schemas.microsoft.com/office/drawing/2014/main" id="{4974E30A-D7A8-F793-C43E-B4DC1ACA7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51422"/>
            <a:ext cx="6248400" cy="313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7BD954F-8322-4668-BDF4-0C7754CD173B}"/>
              </a:ext>
            </a:extLst>
          </p:cNvPr>
          <p:cNvSpPr/>
          <p:nvPr/>
        </p:nvSpPr>
        <p:spPr>
          <a:xfrm>
            <a:off x="3320445" y="114300"/>
            <a:ext cx="2731710" cy="715581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050" b="1" cap="all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cs typeface="Arial" charset="0"/>
              </a:rPr>
              <a:t>Thảo luận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ECEE96-1867-49CA-A058-47FEE4138477}"/>
              </a:ext>
            </a:extLst>
          </p:cNvPr>
          <p:cNvSpPr/>
          <p:nvPr/>
        </p:nvSpPr>
        <p:spPr>
          <a:xfrm>
            <a:off x="1771650" y="971550"/>
            <a:ext cx="6000750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57175" indent="-257175">
              <a:buFontTx/>
              <a:buAutoNum type="arabicPeriod"/>
              <a:defRPr/>
            </a:pPr>
            <a:r>
              <a:rPr lang="en-US" sz="2700" dirty="0">
                <a:solidFill>
                  <a:srgbClr val="FF0000"/>
                </a:solidFill>
              </a:rPr>
              <a:t>Con </a:t>
            </a:r>
            <a:r>
              <a:rPr lang="en-US" sz="2700" dirty="0" err="1">
                <a:solidFill>
                  <a:srgbClr val="FF0000"/>
                </a:solidFill>
              </a:rPr>
              <a:t>hổ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có</a:t>
            </a:r>
            <a:r>
              <a:rPr lang="en-US" sz="2700" dirty="0">
                <a:solidFill>
                  <a:srgbClr val="FF0000"/>
                </a:solidFill>
              </a:rPr>
              <a:t>  </a:t>
            </a:r>
            <a:r>
              <a:rPr lang="en-US" sz="2700" dirty="0" err="1">
                <a:solidFill>
                  <a:srgbClr val="FF0000"/>
                </a:solidFill>
              </a:rPr>
              <a:t>những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bộ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phận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chính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nào</a:t>
            </a:r>
            <a:r>
              <a:rPr lang="en-US" sz="2700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010A4E4B-D07D-E76E-3C79-A2519BCAB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3315" name="Content Placeholder 3">
            <a:extLst>
              <a:ext uri="{FF2B5EF4-FFF2-40B4-BE49-F238E27FC236}">
                <a16:creationId xmlns:a16="http://schemas.microsoft.com/office/drawing/2014/main" id="{69911903-6494-82B8-909B-A61818204D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0"/>
            <a:ext cx="8610600" cy="5143500"/>
          </a:xfrm>
        </p:spPr>
      </p:pic>
      <p:sp>
        <p:nvSpPr>
          <p:cNvPr id="13316" name="AutoShape 16" descr="https://upload.wikimedia.org/wikipedia/commons/thumb/2/2a/Vietnam_Centrally-governed_cities.png/220px-Vietnam_Centrally-governed_cities.png">
            <a:extLst>
              <a:ext uri="{FF2B5EF4-FFF2-40B4-BE49-F238E27FC236}">
                <a16:creationId xmlns:a16="http://schemas.microsoft.com/office/drawing/2014/main" id="{DB44B2AA-DC1C-6A5F-37E3-2F28637486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51347" y="-108347"/>
            <a:ext cx="2286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350"/>
          </a:p>
        </p:txBody>
      </p:sp>
      <p:pic>
        <p:nvPicPr>
          <p:cNvPr id="12293" name="Picture 5" descr="C:\Users\Administrator\Desktop\2\hinh-anh-con-ho-truong-thanh.jpg">
            <a:extLst>
              <a:ext uri="{FF2B5EF4-FFF2-40B4-BE49-F238E27FC236}">
                <a16:creationId xmlns:a16="http://schemas.microsoft.com/office/drawing/2014/main" id="{D50C5FBB-FBFD-4219-D996-91FD2662B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764381"/>
            <a:ext cx="5204222" cy="3407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5DA8C8-8FAB-44DA-AE7F-93E7BFD30634}"/>
              </a:ext>
            </a:extLst>
          </p:cNvPr>
          <p:cNvSpPr/>
          <p:nvPr/>
        </p:nvSpPr>
        <p:spPr>
          <a:xfrm>
            <a:off x="1251347" y="4171950"/>
            <a:ext cx="6000750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2700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A0911-19E4-4A86-8FC6-09BCD3069976}"/>
              </a:ext>
            </a:extLst>
          </p:cNvPr>
          <p:cNvSpPr/>
          <p:nvPr/>
        </p:nvSpPr>
        <p:spPr>
          <a:xfrm>
            <a:off x="1143000" y="114300"/>
            <a:ext cx="6858000" cy="742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700">
                <a:solidFill>
                  <a:srgbClr val="FF0000"/>
                </a:solidFill>
              </a:rPr>
              <a:t>Những bộ phận chính của Con hổ là: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1EB3B8-1D12-4D6A-976D-1FE1F07FD9C1}"/>
              </a:ext>
            </a:extLst>
          </p:cNvPr>
          <p:cNvSpPr/>
          <p:nvPr/>
        </p:nvSpPr>
        <p:spPr>
          <a:xfrm>
            <a:off x="6229350" y="857250"/>
            <a:ext cx="2514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>
                <a:solidFill>
                  <a:schemeClr val="accent6">
                    <a:lumMod val="75000"/>
                  </a:schemeClr>
                </a:solidFill>
                <a:sym typeface="Wingdings"/>
              </a:rPr>
              <a:t></a:t>
            </a:r>
            <a:r>
              <a:rPr lang="en-US" sz="3600">
                <a:solidFill>
                  <a:srgbClr val="00B0F0"/>
                </a:solidFill>
                <a:sym typeface="Wingdings"/>
              </a:rPr>
              <a:t> </a:t>
            </a:r>
            <a:r>
              <a:rPr lang="en-US" sz="3600">
                <a:solidFill>
                  <a:srgbClr val="00B0F0"/>
                </a:solidFill>
              </a:rPr>
              <a:t>Đầu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9600D9-827D-44AA-9824-5005FB78E02C}"/>
              </a:ext>
            </a:extLst>
          </p:cNvPr>
          <p:cNvSpPr/>
          <p:nvPr/>
        </p:nvSpPr>
        <p:spPr>
          <a:xfrm>
            <a:off x="6229350" y="1745457"/>
            <a:ext cx="2514600" cy="3940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>
                <a:solidFill>
                  <a:srgbClr val="0070C0"/>
                </a:solidFill>
                <a:sym typeface="Wingdings"/>
              </a:rPr>
              <a:t></a:t>
            </a:r>
            <a:r>
              <a:rPr lang="en-US" sz="3600">
                <a:solidFill>
                  <a:srgbClr val="00B0F0"/>
                </a:solidFill>
                <a:sym typeface="Wingdings"/>
              </a:rPr>
              <a:t> </a:t>
            </a:r>
            <a:r>
              <a:rPr lang="en-US" sz="3600">
                <a:solidFill>
                  <a:srgbClr val="00B0F0"/>
                </a:solidFill>
              </a:rPr>
              <a:t>Thân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F028F3-BE24-4964-9174-9EE48E657815}"/>
              </a:ext>
            </a:extLst>
          </p:cNvPr>
          <p:cNvSpPr/>
          <p:nvPr/>
        </p:nvSpPr>
        <p:spPr>
          <a:xfrm>
            <a:off x="6212681" y="2622948"/>
            <a:ext cx="2525316" cy="4631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>
                <a:solidFill>
                  <a:srgbClr val="002060"/>
                </a:solidFill>
                <a:sym typeface="Wingdings"/>
              </a:rPr>
              <a:t></a:t>
            </a:r>
            <a:r>
              <a:rPr lang="en-US" sz="3600">
                <a:solidFill>
                  <a:srgbClr val="00B0F0"/>
                </a:solidFill>
                <a:sym typeface="Wingdings"/>
              </a:rPr>
              <a:t> </a:t>
            </a:r>
            <a:r>
              <a:rPr lang="en-US" sz="3600">
                <a:solidFill>
                  <a:srgbClr val="00B0F0"/>
                </a:solidFill>
              </a:rPr>
              <a:t>Chân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A2F0FAF-A281-4850-A848-6E2E6D900820}"/>
              </a:ext>
            </a:extLst>
          </p:cNvPr>
          <p:cNvSpPr/>
          <p:nvPr/>
        </p:nvSpPr>
        <p:spPr>
          <a:xfrm>
            <a:off x="6199585" y="3469481"/>
            <a:ext cx="2519363" cy="40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3600">
                <a:solidFill>
                  <a:srgbClr val="FF0000"/>
                </a:solidFill>
                <a:sym typeface="Wingdings"/>
              </a:rPr>
              <a:t></a:t>
            </a:r>
            <a:r>
              <a:rPr lang="en-US" sz="3600">
                <a:solidFill>
                  <a:srgbClr val="00B0F0"/>
                </a:solidFill>
                <a:sym typeface="Wingdings"/>
              </a:rPr>
              <a:t> </a:t>
            </a:r>
            <a:r>
              <a:rPr lang="en-US" sz="3600">
                <a:solidFill>
                  <a:srgbClr val="00B0F0"/>
                </a:solidFill>
              </a:rPr>
              <a:t>Đuôi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D346833-E927-4A86-86AF-D24598274D75}"/>
              </a:ext>
            </a:extLst>
          </p:cNvPr>
          <p:cNvCxnSpPr/>
          <p:nvPr/>
        </p:nvCxnSpPr>
        <p:spPr>
          <a:xfrm flipH="1">
            <a:off x="4857750" y="1085850"/>
            <a:ext cx="1543050" cy="22860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F451A55-64BB-486D-8FCC-4B38595115DA}"/>
              </a:ext>
            </a:extLst>
          </p:cNvPr>
          <p:cNvCxnSpPr/>
          <p:nvPr/>
        </p:nvCxnSpPr>
        <p:spPr>
          <a:xfrm flipH="1">
            <a:off x="3731419" y="1901429"/>
            <a:ext cx="2652713" cy="83344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02" name="Group 13318">
            <a:extLst>
              <a:ext uri="{FF2B5EF4-FFF2-40B4-BE49-F238E27FC236}">
                <a16:creationId xmlns:a16="http://schemas.microsoft.com/office/drawing/2014/main" id="{0995D202-C858-843B-E274-D4E0B6F32ADC}"/>
              </a:ext>
            </a:extLst>
          </p:cNvPr>
          <p:cNvGrpSpPr>
            <a:grpSpLocks/>
          </p:cNvGrpSpPr>
          <p:nvPr/>
        </p:nvGrpSpPr>
        <p:grpSpPr bwMode="auto">
          <a:xfrm>
            <a:off x="2457450" y="2855119"/>
            <a:ext cx="3943350" cy="402431"/>
            <a:chOff x="1752600" y="3806283"/>
            <a:chExt cx="5257800" cy="537117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9F992A3C-E813-4BF8-ADBA-E9B927B869AF}"/>
                </a:ext>
              </a:extLst>
            </p:cNvPr>
            <p:cNvCxnSpPr/>
            <p:nvPr/>
          </p:nvCxnSpPr>
          <p:spPr>
            <a:xfrm flipH="1">
              <a:off x="4052888" y="3806283"/>
              <a:ext cx="2895600" cy="537117"/>
            </a:xfrm>
            <a:prstGeom prst="straightConnector1">
              <a:avLst/>
            </a:prstGeom>
            <a:ln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D64568C-42FD-4000-A8CD-98F0D860BF4F}"/>
                </a:ext>
              </a:extLst>
            </p:cNvPr>
            <p:cNvCxnSpPr/>
            <p:nvPr/>
          </p:nvCxnSpPr>
          <p:spPr>
            <a:xfrm flipH="1">
              <a:off x="1752600" y="3806283"/>
              <a:ext cx="5257800" cy="268559"/>
            </a:xfrm>
            <a:prstGeom prst="straightConnector1">
              <a:avLst/>
            </a:prstGeom>
            <a:ln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03" name="Group 13317">
            <a:extLst>
              <a:ext uri="{FF2B5EF4-FFF2-40B4-BE49-F238E27FC236}">
                <a16:creationId xmlns:a16="http://schemas.microsoft.com/office/drawing/2014/main" id="{4F1B394C-3498-C763-68E5-CED6A2CC7925}"/>
              </a:ext>
            </a:extLst>
          </p:cNvPr>
          <p:cNvGrpSpPr>
            <a:grpSpLocks/>
          </p:cNvGrpSpPr>
          <p:nvPr/>
        </p:nvGrpSpPr>
        <p:grpSpPr bwMode="auto">
          <a:xfrm>
            <a:off x="2171701" y="2971800"/>
            <a:ext cx="4212431" cy="771525"/>
            <a:chOff x="1371600" y="3962400"/>
            <a:chExt cx="5617074" cy="102870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02AC670-901F-41CE-820E-D365BDE5A772}"/>
                </a:ext>
              </a:extLst>
            </p:cNvPr>
            <p:cNvCxnSpPr/>
            <p:nvPr/>
          </p:nvCxnSpPr>
          <p:spPr>
            <a:xfrm flipH="1">
              <a:off x="1371600" y="4876800"/>
              <a:ext cx="5617074" cy="11430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5F57136-6730-4A5A-9DCD-3D1E366B69B2}"/>
                </a:ext>
              </a:extLst>
            </p:cNvPr>
            <p:cNvCxnSpPr/>
            <p:nvPr/>
          </p:nvCxnSpPr>
          <p:spPr>
            <a:xfrm flipV="1">
              <a:off x="1371600" y="3962400"/>
              <a:ext cx="0" cy="990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1CD8A492-F5D9-73C9-FE36-1BDC86441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4AE6E381-5958-6AFD-157F-B092B7F1AE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4340" name="Picture 3">
            <a:extLst>
              <a:ext uri="{FF2B5EF4-FFF2-40B4-BE49-F238E27FC236}">
                <a16:creationId xmlns:a16="http://schemas.microsoft.com/office/drawing/2014/main" id="{414DBEFC-7AE2-820E-080C-5903EA435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8392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 descr="C:\Users\Administrator\Desktop\2\z2941224350187_03fe1db51e08e1e20901d6e199c4cab0.jpg">
            <a:extLst>
              <a:ext uri="{FF2B5EF4-FFF2-40B4-BE49-F238E27FC236}">
                <a16:creationId xmlns:a16="http://schemas.microsoft.com/office/drawing/2014/main" id="{038C87A0-EC06-FA73-E978-ECFA52B83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50" y="233362"/>
            <a:ext cx="4229100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0B89C4-E13E-49C1-851C-90A7E6BFFF85}"/>
              </a:ext>
            </a:extLst>
          </p:cNvPr>
          <p:cNvSpPr/>
          <p:nvPr/>
        </p:nvSpPr>
        <p:spPr>
          <a:xfrm>
            <a:off x="5474494" y="228600"/>
            <a:ext cx="2493169" cy="97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100">
                <a:solidFill>
                  <a:srgbClr val="FF0000"/>
                </a:solidFill>
              </a:rPr>
              <a:t>Các em thấy chú hổ được tạo ra từ những hình nào, màu nào?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9F42BDC-9871-4219-9250-07983F04D1A6}"/>
              </a:ext>
            </a:extLst>
          </p:cNvPr>
          <p:cNvSpPr/>
          <p:nvPr/>
        </p:nvSpPr>
        <p:spPr>
          <a:xfrm>
            <a:off x="5510213" y="1200150"/>
            <a:ext cx="2493169" cy="1943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100">
                <a:solidFill>
                  <a:srgbClr val="0070C0"/>
                </a:solidFill>
              </a:rPr>
              <a:t>Hình vuông (màu cam), hình chữ nhật (màu cam, hồng), hình tròn (màu tím, vàng, cam), hình tam giác (màu vàng)…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F1B9E6-542D-479E-BA10-388694118D26}"/>
              </a:ext>
            </a:extLst>
          </p:cNvPr>
          <p:cNvSpPr/>
          <p:nvPr/>
        </p:nvSpPr>
        <p:spPr>
          <a:xfrm>
            <a:off x="1143000" y="3231357"/>
            <a:ext cx="6858000" cy="483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FF0000"/>
                </a:solidFill>
              </a:rPr>
              <a:t>Chú hổ trong hình được tạo ra bằng cách nào?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FAC90D-6A37-4F76-AE79-1BF404CBC164}"/>
              </a:ext>
            </a:extLst>
          </p:cNvPr>
          <p:cNvSpPr/>
          <p:nvPr/>
        </p:nvSpPr>
        <p:spPr>
          <a:xfrm>
            <a:off x="5510213" y="265510"/>
            <a:ext cx="2493169" cy="2800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100">
                <a:solidFill>
                  <a:srgbClr val="002060"/>
                </a:solidFill>
              </a:rPr>
              <a:t>Chú hổ được tạo ra từ những hình vuông (màu cam), hình chữ nhật (màu cam, hồng), hình tròn (màu tím, vàng, cam), hình tam giác (màu vàng)…</a:t>
            </a:r>
          </a:p>
          <a:p>
            <a:pPr algn="just">
              <a:defRPr/>
            </a:pPr>
            <a:endParaRPr lang="en-US" sz="210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9563FB-6756-4EB2-B29A-D7CC77A3B41A}"/>
              </a:ext>
            </a:extLst>
          </p:cNvPr>
          <p:cNvSpPr/>
          <p:nvPr/>
        </p:nvSpPr>
        <p:spPr>
          <a:xfrm>
            <a:off x="1143000" y="3200400"/>
            <a:ext cx="6858000" cy="514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 dirty="0" err="1">
                <a:solidFill>
                  <a:srgbClr val="002060"/>
                </a:solidFill>
              </a:rPr>
              <a:t>Chú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hổ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được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tạo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ra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bằng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cách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cắt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dán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giấy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màu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F4EBAE4-E754-4FDA-8208-A6BFF3890B4A}"/>
              </a:ext>
            </a:extLst>
          </p:cNvPr>
          <p:cNvSpPr/>
          <p:nvPr/>
        </p:nvSpPr>
        <p:spPr>
          <a:xfrm>
            <a:off x="1143000" y="3860007"/>
            <a:ext cx="6858000" cy="483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FF0000"/>
                </a:solidFill>
              </a:rPr>
              <a:t>Hình nào được lặp lại trên chú hổ?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D85DEF-33B7-4031-886F-890247C2E203}"/>
              </a:ext>
            </a:extLst>
          </p:cNvPr>
          <p:cNvSpPr/>
          <p:nvPr/>
        </p:nvSpPr>
        <p:spPr>
          <a:xfrm>
            <a:off x="1143000" y="3917157"/>
            <a:ext cx="6858000" cy="7119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002060"/>
                </a:solidFill>
              </a:rPr>
              <a:t>Hình được lặp lại trên chú hổ là hình tròn, tam giác và hình chữ nhật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2" grpId="0"/>
      <p:bldP spid="13" grpId="0"/>
      <p:bldP spid="13" grpId="1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DE9881-2D00-4862-8DD3-7858FEA8293B}"/>
              </a:ext>
            </a:extLst>
          </p:cNvPr>
          <p:cNvSpPr/>
          <p:nvPr/>
        </p:nvSpPr>
        <p:spPr>
          <a:xfrm>
            <a:off x="1125141" y="228600"/>
            <a:ext cx="6858001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100">
                <a:solidFill>
                  <a:srgbClr val="FF0000"/>
                </a:solidFill>
              </a:rPr>
              <a:t>Các em thấy chú hổ được tạo ra từ những hình nào, màu nào?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90BC562-F9F7-4CC5-9310-28217A3A6D61}"/>
              </a:ext>
            </a:extLst>
          </p:cNvPr>
          <p:cNvSpPr/>
          <p:nvPr/>
        </p:nvSpPr>
        <p:spPr>
          <a:xfrm>
            <a:off x="1125141" y="800100"/>
            <a:ext cx="6858001" cy="800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100">
                <a:solidFill>
                  <a:srgbClr val="0070C0"/>
                </a:solidFill>
              </a:rPr>
              <a:t>Hình chữ nhật (màu hồng), hình tròn (màu hồng), hình tam giác (màu đen)…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D4F8DD-7AC1-4184-959C-E203ED9AFF9C}"/>
              </a:ext>
            </a:extLst>
          </p:cNvPr>
          <p:cNvSpPr/>
          <p:nvPr/>
        </p:nvSpPr>
        <p:spPr>
          <a:xfrm>
            <a:off x="1143000" y="1257300"/>
            <a:ext cx="6858000" cy="483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FF0000"/>
                </a:solidFill>
              </a:rPr>
              <a:t>Chú hổ trong hình được tạo ra bằng cách nào?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974214-B795-433C-88A6-2CB17B265E21}"/>
              </a:ext>
            </a:extLst>
          </p:cNvPr>
          <p:cNvSpPr/>
          <p:nvPr/>
        </p:nvSpPr>
        <p:spPr>
          <a:xfrm>
            <a:off x="1143000" y="571500"/>
            <a:ext cx="6840141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100">
                <a:solidFill>
                  <a:srgbClr val="002060"/>
                </a:solidFill>
              </a:rPr>
              <a:t>Chú hổ được tạo ra từ những Hình chữ nhật (màu hồng), hình tròn (màu hồng), hình tam giác (màu đen)…</a:t>
            </a:r>
          </a:p>
          <a:p>
            <a:pPr algn="just">
              <a:defRPr/>
            </a:pPr>
            <a:endParaRPr lang="en-US" sz="210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4333BC-A166-4797-B898-EA8CE5C038B6}"/>
              </a:ext>
            </a:extLst>
          </p:cNvPr>
          <p:cNvSpPr/>
          <p:nvPr/>
        </p:nvSpPr>
        <p:spPr>
          <a:xfrm>
            <a:off x="1143000" y="1143000"/>
            <a:ext cx="6858000" cy="5143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002060"/>
                </a:solidFill>
              </a:rPr>
              <a:t>Chú hổ được tạo ra bằng cách cắt dán giấy màu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564EAF-299C-4188-BCCB-6302B49DF160}"/>
              </a:ext>
            </a:extLst>
          </p:cNvPr>
          <p:cNvSpPr/>
          <p:nvPr/>
        </p:nvSpPr>
        <p:spPr>
          <a:xfrm>
            <a:off x="1139428" y="1771650"/>
            <a:ext cx="6858001" cy="4833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FF0000"/>
                </a:solidFill>
              </a:rPr>
              <a:t>Hình nào được lặp lại trên chú hổ?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D490C7-42B6-49C5-8925-17AF9F8361D2}"/>
              </a:ext>
            </a:extLst>
          </p:cNvPr>
          <p:cNvSpPr/>
          <p:nvPr/>
        </p:nvSpPr>
        <p:spPr>
          <a:xfrm>
            <a:off x="1143000" y="1771650"/>
            <a:ext cx="6858000" cy="7119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002060"/>
                </a:solidFill>
              </a:rPr>
              <a:t>Hình được lặp lại trên chú hổ là tam giác và hình chữ nhật</a:t>
            </a:r>
          </a:p>
        </p:txBody>
      </p:sp>
      <p:pic>
        <p:nvPicPr>
          <p:cNvPr id="15" name="Picture 2" descr="C:\Users\Administrator\Desktop\2\z2941224349434_36a8ef99ab8ab4169157db5ea961067f.jpg">
            <a:extLst>
              <a:ext uri="{FF2B5EF4-FFF2-40B4-BE49-F238E27FC236}">
                <a16:creationId xmlns:a16="http://schemas.microsoft.com/office/drawing/2014/main" id="{C8C5C1BC-FB35-F708-4CBB-D75E7BCE4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262" y="2647951"/>
            <a:ext cx="4643438" cy="230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  <p:bldP spid="10" grpId="0"/>
      <p:bldP spid="10" grpId="1"/>
      <p:bldP spid="11" grpId="0"/>
      <p:bldP spid="12" grpId="0"/>
      <p:bldP spid="13" grpId="0"/>
      <p:bldP spid="13" grpId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DA0A9C97-0E89-0F5A-C304-B5718526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6CB708C1-87B8-C3FF-3CCE-0D858A892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6388" name="Picture 3">
            <a:extLst>
              <a:ext uri="{FF2B5EF4-FFF2-40B4-BE49-F238E27FC236}">
                <a16:creationId xmlns:a16="http://schemas.microsoft.com/office/drawing/2014/main" id="{1F577F7B-EDC5-476B-E849-0D49EE1B5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0"/>
            <a:ext cx="89916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6" name="Picture 2">
            <a:extLst>
              <a:ext uri="{FF2B5EF4-FFF2-40B4-BE49-F238E27FC236}">
                <a16:creationId xmlns:a16="http://schemas.microsoft.com/office/drawing/2014/main" id="{278C0473-49B3-CD8D-FFEF-4081FF9F7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159544"/>
            <a:ext cx="3486150" cy="332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7967CC-5474-4527-8E49-37451431B11B}"/>
              </a:ext>
            </a:extLst>
          </p:cNvPr>
          <p:cNvSpPr/>
          <p:nvPr/>
        </p:nvSpPr>
        <p:spPr>
          <a:xfrm>
            <a:off x="1143000" y="3459957"/>
            <a:ext cx="6858000" cy="7119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>
                <a:solidFill>
                  <a:srgbClr val="FF0000"/>
                </a:solidFill>
              </a:rPr>
              <a:t>Hình hổ được làm bằng cách nào?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F3EC1F-C1E2-4F41-A5F8-C8D0D931240B}"/>
              </a:ext>
            </a:extLst>
          </p:cNvPr>
          <p:cNvSpPr/>
          <p:nvPr/>
        </p:nvSpPr>
        <p:spPr>
          <a:xfrm>
            <a:off x="1371600" y="3714750"/>
            <a:ext cx="6400800" cy="9144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>
                <a:solidFill>
                  <a:srgbClr val="002060"/>
                </a:solidFill>
                <a:sym typeface="Wingdings"/>
              </a:rPr>
              <a:t> </a:t>
            </a:r>
            <a:r>
              <a:rPr lang="en-US" sz="3000" b="1">
                <a:solidFill>
                  <a:srgbClr val="002060"/>
                </a:solidFill>
              </a:rPr>
              <a:t>Hình hổ được làm bằng cách cắt, dán các hình cơ bản từ giấy màu.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737972" y="341020"/>
            <a:ext cx="7505017" cy="35315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350"/>
          </a:p>
        </p:txBody>
      </p:sp>
      <p:sp>
        <p:nvSpPr>
          <p:cNvPr id="8" name="TextBox 7"/>
          <p:cNvSpPr txBox="1"/>
          <p:nvPr/>
        </p:nvSpPr>
        <p:spPr>
          <a:xfrm>
            <a:off x="1783501" y="1962982"/>
            <a:ext cx="4987865" cy="108491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3225" b="1" dirty="0">
                <a:solidFill>
                  <a:srgbClr val="FF0000"/>
                </a:solidFill>
                <a:latin typeface="+mj-lt"/>
              </a:rPr>
              <a:t>KIẾN TẠO KIẾN THỨC KĨ NĂNG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75118" y="1419190"/>
            <a:ext cx="26922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300" b="1" dirty="0">
                <a:solidFill>
                  <a:srgbClr val="002060"/>
                </a:solidFill>
                <a:latin typeface="+mj-lt"/>
              </a:rPr>
              <a:t>Hoạt động 2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9524" y="3554118"/>
            <a:ext cx="3226412" cy="1589383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1953076" y="4151992"/>
            <a:ext cx="1388546" cy="94455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45" y="3001118"/>
            <a:ext cx="6197240" cy="289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0710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7C733127-3548-C342-348F-E9A7580EF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487499BE-6281-83C9-BF47-CC0C62FAE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8436" name="Picture 5" descr="C:\Users\Administrator\Desktop\2\hinh-nen-powerpoint-cute-scaled.jpg">
            <a:extLst>
              <a:ext uri="{FF2B5EF4-FFF2-40B4-BE49-F238E27FC236}">
                <a16:creationId xmlns:a16="http://schemas.microsoft.com/office/drawing/2014/main" id="{C62A4883-60DC-5249-8E69-783EEACF2A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9154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C7AADC3-576B-4B2B-96DF-57DBD393A59D}"/>
              </a:ext>
            </a:extLst>
          </p:cNvPr>
          <p:cNvSpPr/>
          <p:nvPr/>
        </p:nvSpPr>
        <p:spPr>
          <a:xfrm>
            <a:off x="2743200" y="1085850"/>
            <a:ext cx="3657600" cy="137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spcFirstLastPara="1" anchor="ctr">
            <a:prstTxWarp prst="textArchUp">
              <a:avLst/>
            </a:prstTxWarp>
          </a:bodyPr>
          <a:lstStyle/>
          <a:p>
            <a:pPr algn="ctr">
              <a:defRPr/>
            </a:pPr>
            <a:r>
              <a:rPr lang="en-US" sz="2400" b="1">
                <a:solidFill>
                  <a:srgbClr val="002060"/>
                </a:solidFill>
              </a:rPr>
              <a:t>THẢO LUẬN NHÓM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49D13A-D9E5-4F74-989C-3575137D1CEE}"/>
              </a:ext>
            </a:extLst>
          </p:cNvPr>
          <p:cNvSpPr/>
          <p:nvPr/>
        </p:nvSpPr>
        <p:spPr>
          <a:xfrm>
            <a:off x="1543050" y="1828800"/>
            <a:ext cx="5619750" cy="16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700" dirty="0">
                <a:solidFill>
                  <a:srgbClr val="FF0000"/>
                </a:solidFill>
                <a:sym typeface="Wingdings"/>
              </a:rPr>
              <a:t>Quan </a:t>
            </a:r>
            <a:r>
              <a:rPr lang="en-US" sz="2700" dirty="0" err="1">
                <a:solidFill>
                  <a:srgbClr val="FF0000"/>
                </a:solidFill>
                <a:sym typeface="Wingdings"/>
              </a:rPr>
              <a:t>sát</a:t>
            </a:r>
            <a:r>
              <a:rPr lang="en-US" sz="2700" dirty="0">
                <a:solidFill>
                  <a:srgbClr val="FF0000"/>
                </a:solidFill>
                <a:sym typeface="Wingdings"/>
              </a:rPr>
              <a:t> </a:t>
            </a:r>
            <a:r>
              <a:rPr lang="en-US" sz="2700" dirty="0" err="1">
                <a:solidFill>
                  <a:srgbClr val="FF0000"/>
                </a:solidFill>
                <a:sym typeface="Wingdings"/>
              </a:rPr>
              <a:t>tranh</a:t>
            </a:r>
            <a:endParaRPr lang="en-US" sz="2700" dirty="0">
              <a:solidFill>
                <a:srgbClr val="FF0000"/>
              </a:solidFill>
              <a:sym typeface="Wingdings"/>
            </a:endParaRPr>
          </a:p>
          <a:p>
            <a:pPr>
              <a:defRPr/>
            </a:pPr>
            <a:r>
              <a:rPr lang="en-US" sz="2700" dirty="0">
                <a:solidFill>
                  <a:srgbClr val="FF0000"/>
                </a:solidFill>
                <a:sym typeface="Wingdings"/>
              </a:rPr>
              <a:t></a:t>
            </a:r>
            <a:r>
              <a:rPr lang="en-US" sz="2700" dirty="0" err="1">
                <a:solidFill>
                  <a:srgbClr val="FF0000"/>
                </a:solidFill>
              </a:rPr>
              <a:t>Thảo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luận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nhóm</a:t>
            </a:r>
            <a:r>
              <a:rPr lang="en-US" sz="2700" dirty="0">
                <a:solidFill>
                  <a:srgbClr val="FF0000"/>
                </a:solidFill>
              </a:rPr>
              <a:t> 4 </a:t>
            </a:r>
            <a:r>
              <a:rPr lang="en-US" sz="2700" dirty="0" err="1">
                <a:solidFill>
                  <a:srgbClr val="FF0000"/>
                </a:solidFill>
              </a:rPr>
              <a:t>theo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câu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hỏi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chung</a:t>
            </a:r>
            <a:endParaRPr lang="en-US" sz="2700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en-US" sz="2700" dirty="0">
                <a:solidFill>
                  <a:srgbClr val="FF0000"/>
                </a:solidFill>
                <a:sym typeface="Wingdings"/>
              </a:rPr>
              <a:t></a:t>
            </a:r>
            <a:r>
              <a:rPr lang="en-US" sz="2700" dirty="0" err="1">
                <a:solidFill>
                  <a:srgbClr val="FF0000"/>
                </a:solidFill>
              </a:rPr>
              <a:t>Thời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gian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thảo</a:t>
            </a:r>
            <a:r>
              <a:rPr lang="en-US" sz="2700" dirty="0">
                <a:solidFill>
                  <a:srgbClr val="FF0000"/>
                </a:solidFill>
              </a:rPr>
              <a:t> </a:t>
            </a:r>
            <a:r>
              <a:rPr lang="en-US" sz="2700" dirty="0" err="1">
                <a:solidFill>
                  <a:srgbClr val="FF0000"/>
                </a:solidFill>
              </a:rPr>
              <a:t>luận</a:t>
            </a:r>
            <a:r>
              <a:rPr lang="en-US" sz="2700" dirty="0">
                <a:solidFill>
                  <a:srgbClr val="FF0000"/>
                </a:solidFill>
              </a:rPr>
              <a:t>: 05 </a:t>
            </a:r>
            <a:r>
              <a:rPr lang="en-US" sz="2700" dirty="0" err="1">
                <a:solidFill>
                  <a:srgbClr val="FF0000"/>
                </a:solidFill>
              </a:rPr>
              <a:t>phút</a:t>
            </a:r>
            <a:endParaRPr lang="en-US" sz="27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Administrator\Desktop\2\hinh-nen-powerpoint-don-gian-dep-5_045405224.jpg">
            <a:extLst>
              <a:ext uri="{FF2B5EF4-FFF2-40B4-BE49-F238E27FC236}">
                <a16:creationId xmlns:a16="http://schemas.microsoft.com/office/drawing/2014/main" id="{67AB86B7-2343-BFE0-252A-79D467491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1906"/>
            <a:ext cx="88392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C:\Users\Administrator\Desktop\2\z2941224344706_5e5dcf3d767a4340bb53ececb30e2ac7.jpg">
            <a:extLst>
              <a:ext uri="{FF2B5EF4-FFF2-40B4-BE49-F238E27FC236}">
                <a16:creationId xmlns:a16="http://schemas.microsoft.com/office/drawing/2014/main" id="{9C0A7238-3DA5-8B91-0F91-DD46BE5BE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566" y="228600"/>
            <a:ext cx="2378869" cy="915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C:\Users\Administrator\Desktop\2\z2941224353762_9d935e8b3047faec7bbf0f0ef68f9f29.jpg">
            <a:extLst>
              <a:ext uri="{FF2B5EF4-FFF2-40B4-BE49-F238E27FC236}">
                <a16:creationId xmlns:a16="http://schemas.microsoft.com/office/drawing/2014/main" id="{B3920B04-FC6D-EAA6-91DF-2533B95CC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350" y="2783682"/>
            <a:ext cx="2378869" cy="115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Users\Administrator\Desktop\2\z2941224361817_dbcb0add4fc7dfe0b09569bf65a32ac8.jpg">
            <a:extLst>
              <a:ext uri="{FF2B5EF4-FFF2-40B4-BE49-F238E27FC236}">
                <a16:creationId xmlns:a16="http://schemas.microsoft.com/office/drawing/2014/main" id="{F35C4F43-3213-F4B9-BE91-1FE1F0160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800350"/>
            <a:ext cx="2378869" cy="111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F417079-99E4-4910-BD8D-8399334E1E48}"/>
              </a:ext>
            </a:extLst>
          </p:cNvPr>
          <p:cNvSpPr/>
          <p:nvPr/>
        </p:nvSpPr>
        <p:spPr>
          <a:xfrm>
            <a:off x="3382785" y="1144191"/>
            <a:ext cx="2378650" cy="57708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50" b="1" cap="all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Bước 1: </a:t>
            </a:r>
          </a:p>
          <a:p>
            <a:pPr algn="ctr">
              <a:defRPr/>
            </a:pPr>
            <a:r>
              <a:rPr lang="en-US" sz="1050" b="1" cap="all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cắt  hình các bộ phận của hổ</a:t>
            </a:r>
            <a:endParaRPr lang="en-US" sz="1050" b="1" cap="all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097D5B-D434-4BD2-8BB3-059609EB3F33}"/>
              </a:ext>
            </a:extLst>
          </p:cNvPr>
          <p:cNvSpPr/>
          <p:nvPr/>
        </p:nvSpPr>
        <p:spPr>
          <a:xfrm>
            <a:off x="1657569" y="3943350"/>
            <a:ext cx="2378650" cy="41549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50" b="1" cap="all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Bước 2: </a:t>
            </a:r>
          </a:p>
          <a:p>
            <a:pPr algn="ctr">
              <a:defRPr/>
            </a:pPr>
            <a:r>
              <a:rPr lang="en-US" sz="1050" b="1" cap="all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dán các hình để tạo chú hổ</a:t>
            </a:r>
            <a:endParaRPr lang="en-US" sz="1050" b="1" cap="all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FE8C95-9724-419E-A063-D857846612BD}"/>
              </a:ext>
            </a:extLst>
          </p:cNvPr>
          <p:cNvSpPr/>
          <p:nvPr/>
        </p:nvSpPr>
        <p:spPr>
          <a:xfrm>
            <a:off x="5257800" y="3943350"/>
            <a:ext cx="2378650" cy="415498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050" b="1" cap="all">
                <a:ln/>
                <a:solidFill>
                  <a:srgbClr val="C0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Bước 3:</a:t>
            </a:r>
            <a:r>
              <a:rPr lang="en-US" sz="1050" b="1" cap="all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 trang trí chú hổ thêm sinh động</a:t>
            </a:r>
            <a:endParaRPr lang="en-US" sz="1050" b="1" cap="all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EEDC14-97C6-44D4-B485-AC1CC8DCF537}"/>
              </a:ext>
            </a:extLst>
          </p:cNvPr>
          <p:cNvSpPr/>
          <p:nvPr/>
        </p:nvSpPr>
        <p:spPr>
          <a:xfrm>
            <a:off x="1371600" y="1568054"/>
            <a:ext cx="6629400" cy="40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100">
                <a:solidFill>
                  <a:srgbClr val="002060"/>
                </a:solidFill>
                <a:sym typeface="Wingdings"/>
              </a:rPr>
              <a:t>Hình tròn làm đầu và hai tai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9CD58E-6C63-4379-967E-444BDF47F57B}"/>
              </a:ext>
            </a:extLst>
          </p:cNvPr>
          <p:cNvSpPr/>
          <p:nvPr/>
        </p:nvSpPr>
        <p:spPr>
          <a:xfrm>
            <a:off x="1371600" y="1943100"/>
            <a:ext cx="6629400" cy="40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100">
                <a:solidFill>
                  <a:srgbClr val="002060"/>
                </a:solidFill>
                <a:sym typeface="Wingdings"/>
              </a:rPr>
              <a:t>Hình chữ nhật làm thân, chân và đuôi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0FB3F9-B3B0-4F84-9C10-898BF9A493C7}"/>
              </a:ext>
            </a:extLst>
          </p:cNvPr>
          <p:cNvSpPr/>
          <p:nvPr/>
        </p:nvSpPr>
        <p:spPr>
          <a:xfrm>
            <a:off x="1371600" y="2343150"/>
            <a:ext cx="6629400" cy="400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100" dirty="0">
                <a:solidFill>
                  <a:srgbClr val="002060"/>
                </a:solidFill>
                <a:sym typeface="Wingdings"/>
              </a:rPr>
              <a:t>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Hình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 tam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giác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,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chữ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nhật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…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làm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nét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vằn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trên</a:t>
            </a:r>
            <a:r>
              <a:rPr lang="en-US" sz="2100" dirty="0">
                <a:solidFill>
                  <a:srgbClr val="002060"/>
                </a:solidFill>
                <a:sym typeface="Wingdings"/>
              </a:rPr>
              <a:t> </a:t>
            </a:r>
            <a:r>
              <a:rPr lang="en-US" sz="2100" dirty="0" err="1">
                <a:solidFill>
                  <a:srgbClr val="002060"/>
                </a:solidFill>
                <a:sym typeface="Wingdings"/>
              </a:rPr>
              <a:t>thân</a:t>
            </a:r>
            <a:endParaRPr lang="en-US" sz="2100" dirty="0">
              <a:solidFill>
                <a:srgbClr val="002060"/>
              </a:solidFill>
              <a:sym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Administrator\Desktop\2\z2941224361817_dbcb0add4fc7dfe0b09569bf65a32ac8.jpg">
            <a:extLst>
              <a:ext uri="{FF2B5EF4-FFF2-40B4-BE49-F238E27FC236}">
                <a16:creationId xmlns:a16="http://schemas.microsoft.com/office/drawing/2014/main" id="{5B0E0DBA-F4FC-F298-D704-BCD8BC15B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85950"/>
            <a:ext cx="80772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EF2926C-28D2-4486-BF1C-A11016E775DD}"/>
              </a:ext>
            </a:extLst>
          </p:cNvPr>
          <p:cNvSpPr/>
          <p:nvPr/>
        </p:nvSpPr>
        <p:spPr>
          <a:xfrm>
            <a:off x="1257300" y="628650"/>
            <a:ext cx="6629400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700">
                <a:solidFill>
                  <a:schemeClr val="accent6">
                    <a:lumMod val="75000"/>
                  </a:schemeClr>
                </a:solidFill>
                <a:sym typeface="Wingdings"/>
              </a:rPr>
              <a:t>Sử dụng màu giấy như thế nào để trang trí cho đặc điểm chú hổ được nổi bật?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5D7790-FF0F-4861-A985-1F2DD3E426FE}"/>
              </a:ext>
            </a:extLst>
          </p:cNvPr>
          <p:cNvSpPr/>
          <p:nvPr/>
        </p:nvSpPr>
        <p:spPr>
          <a:xfrm>
            <a:off x="1263254" y="514350"/>
            <a:ext cx="6629400" cy="1200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700">
                <a:solidFill>
                  <a:srgbClr val="FF0000"/>
                </a:solidFill>
                <a:sym typeface="Wingdings"/>
              </a:rPr>
              <a:t> CHÚ Ý: </a:t>
            </a:r>
            <a:r>
              <a:rPr lang="en-US" sz="2700">
                <a:solidFill>
                  <a:srgbClr val="002060"/>
                </a:solidFill>
                <a:sym typeface="Wingdings"/>
              </a:rPr>
              <a:t>Sử dụng màu giấy  có màu đậm, màu nhạt để trang trí cho đặc điểm chú hổ được nổi bật.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1432C862-989C-6524-0B1F-D1544F5D10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24579" name="Picture 4" descr="Ảnh nền powerpoint trong giáo dục">
            <a:extLst>
              <a:ext uri="{FF2B5EF4-FFF2-40B4-BE49-F238E27FC236}">
                <a16:creationId xmlns:a16="http://schemas.microsoft.com/office/drawing/2014/main" id="{8319F4AE-6678-D302-49B3-9F10630A5A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9154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854E87B-31C8-4016-A841-781C306FFB9A}"/>
              </a:ext>
            </a:extLst>
          </p:cNvPr>
          <p:cNvSpPr/>
          <p:nvPr/>
        </p:nvSpPr>
        <p:spPr>
          <a:xfrm>
            <a:off x="1143000" y="119703"/>
            <a:ext cx="6858000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all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NỐI CỘT A VÀ B SAO CHO ĐÚNG VỚI CÁC BƯỚC </a:t>
            </a:r>
          </a:p>
          <a:p>
            <a:pPr algn="ctr">
              <a:defRPr/>
            </a:pPr>
            <a:r>
              <a:rPr lang="en-US" b="1" cap="all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CẮT, DÁN CON HỔ</a:t>
            </a:r>
            <a:endParaRPr lang="en-US" b="1" cap="all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pic>
        <p:nvPicPr>
          <p:cNvPr id="5" name="Picture 3" descr="C:\Users\Administrator\Desktop\2\z2941224344706_5e5dcf3d767a4340bb53ececb30e2ac7.jpg">
            <a:extLst>
              <a:ext uri="{FF2B5EF4-FFF2-40B4-BE49-F238E27FC236}">
                <a16:creationId xmlns:a16="http://schemas.microsoft.com/office/drawing/2014/main" id="{77F88E5D-8B63-55C7-530E-9C5CFB0977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298" y="2341960"/>
            <a:ext cx="2378869" cy="91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C:\Users\Administrator\Desktop\2\z2941224353762_9d935e8b3047faec7bbf0f0ef68f9f29.jpg">
            <a:extLst>
              <a:ext uri="{FF2B5EF4-FFF2-40B4-BE49-F238E27FC236}">
                <a16:creationId xmlns:a16="http://schemas.microsoft.com/office/drawing/2014/main" id="{20FCED5D-1D1B-99D5-0EA4-4F480E98E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298" y="3559969"/>
            <a:ext cx="2378869" cy="1159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 descr="C:\Users\Administrator\Desktop\2\z2941224361817_dbcb0add4fc7dfe0b09569bf65a32ac8.jpg">
            <a:extLst>
              <a:ext uri="{FF2B5EF4-FFF2-40B4-BE49-F238E27FC236}">
                <a16:creationId xmlns:a16="http://schemas.microsoft.com/office/drawing/2014/main" id="{DECBAB84-5EA9-88D8-4A3E-47F97762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298" y="1085850"/>
            <a:ext cx="2378869" cy="111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876E006-6213-473E-8404-5273DE963011}"/>
              </a:ext>
            </a:extLst>
          </p:cNvPr>
          <p:cNvSpPr/>
          <p:nvPr/>
        </p:nvSpPr>
        <p:spPr>
          <a:xfrm>
            <a:off x="5450791" y="2488725"/>
            <a:ext cx="2435909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all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cắt  hình các bộ phận của hổ</a:t>
            </a:r>
            <a:endParaRPr lang="en-US" b="1" cap="all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9DE6ED-F362-44C5-BEEE-E66E7865B205}"/>
              </a:ext>
            </a:extLst>
          </p:cNvPr>
          <p:cNvSpPr/>
          <p:nvPr/>
        </p:nvSpPr>
        <p:spPr>
          <a:xfrm>
            <a:off x="5450791" y="1329377"/>
            <a:ext cx="2435909" cy="646331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dán</a:t>
            </a:r>
            <a:r>
              <a:rPr lang="en-US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các</a:t>
            </a:r>
            <a:r>
              <a:rPr lang="en-US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hình</a:t>
            </a:r>
            <a:r>
              <a:rPr lang="en-US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để</a:t>
            </a:r>
            <a:r>
              <a:rPr lang="en-US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tạo</a:t>
            </a:r>
            <a:r>
              <a:rPr lang="en-US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chú</a:t>
            </a:r>
            <a:r>
              <a:rPr lang="en-US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 </a:t>
            </a:r>
            <a:r>
              <a:rPr lang="en-US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hổ</a:t>
            </a:r>
            <a:endParaRPr lang="en-US" b="1" cap="all" dirty="0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8F85B-400A-4A01-9E13-993030541299}"/>
              </a:ext>
            </a:extLst>
          </p:cNvPr>
          <p:cNvSpPr/>
          <p:nvPr/>
        </p:nvSpPr>
        <p:spPr>
          <a:xfrm>
            <a:off x="5450791" y="3827934"/>
            <a:ext cx="2435909" cy="923330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all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trang trí chú hổ thêm sinh động</a:t>
            </a:r>
            <a:endParaRPr lang="en-US" b="1" cap="all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E25F61D-017F-40ED-9F97-E9FCE130BE6B}"/>
              </a:ext>
            </a:extLst>
          </p:cNvPr>
          <p:cNvSpPr/>
          <p:nvPr/>
        </p:nvSpPr>
        <p:spPr>
          <a:xfrm>
            <a:off x="4100513" y="1329377"/>
            <a:ext cx="914400" cy="646331"/>
          </a:xfrm>
          <a:prstGeom prst="rect">
            <a:avLst/>
          </a:prstGeom>
          <a:solidFill>
            <a:srgbClr val="00FFFF"/>
          </a:solidFill>
          <a:ln>
            <a:solidFill>
              <a:srgbClr val="C0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all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BƯỚC 1</a:t>
            </a:r>
            <a:endParaRPr lang="en-US" b="1" cap="all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210D79-B283-4EE5-9DF2-4CC7AAEFFDC3}"/>
              </a:ext>
            </a:extLst>
          </p:cNvPr>
          <p:cNvSpPr/>
          <p:nvPr/>
        </p:nvSpPr>
        <p:spPr>
          <a:xfrm>
            <a:off x="4100513" y="2488724"/>
            <a:ext cx="914400" cy="646331"/>
          </a:xfrm>
          <a:prstGeom prst="rect">
            <a:avLst/>
          </a:prstGeom>
          <a:solidFill>
            <a:srgbClr val="00FFFF"/>
          </a:solidFill>
          <a:ln>
            <a:solidFill>
              <a:srgbClr val="C0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all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BƯỚC 2</a:t>
            </a:r>
            <a:endParaRPr lang="en-US" b="1" cap="all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D6EC80-527B-4D36-B2BA-B4790962C56E}"/>
              </a:ext>
            </a:extLst>
          </p:cNvPr>
          <p:cNvSpPr/>
          <p:nvPr/>
        </p:nvSpPr>
        <p:spPr>
          <a:xfrm>
            <a:off x="4086225" y="3827933"/>
            <a:ext cx="914400" cy="646331"/>
          </a:xfrm>
          <a:prstGeom prst="rect">
            <a:avLst/>
          </a:prstGeom>
          <a:solidFill>
            <a:srgbClr val="00FFFF"/>
          </a:solidFill>
          <a:ln>
            <a:solidFill>
              <a:srgbClr val="C00000"/>
            </a:solidFill>
          </a:ln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b="1" cap="all">
                <a:ln/>
                <a:solidFill>
                  <a:srgbClr val="FF00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  <a:sym typeface="Wingdings"/>
              </a:rPr>
              <a:t>BƯỚC 3</a:t>
            </a:r>
            <a:endParaRPr lang="en-US" b="1" cap="all">
              <a:ln/>
              <a:solidFill>
                <a:srgbClr val="FF00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cs typeface="Arial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053B47A-A458-4F60-B3B9-73EAD89E195B}"/>
              </a:ext>
            </a:extLst>
          </p:cNvPr>
          <p:cNvCxnSpPr>
            <a:stCxn id="11" idx="1"/>
          </p:cNvCxnSpPr>
          <p:nvPr/>
        </p:nvCxnSpPr>
        <p:spPr>
          <a:xfrm flipH="1">
            <a:off x="3611166" y="1652543"/>
            <a:ext cx="489347" cy="11478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8CB3108-0375-4A31-AC6B-0FB01AC2ECAF}"/>
              </a:ext>
            </a:extLst>
          </p:cNvPr>
          <p:cNvCxnSpPr>
            <a:stCxn id="11" idx="3"/>
          </p:cNvCxnSpPr>
          <p:nvPr/>
        </p:nvCxnSpPr>
        <p:spPr>
          <a:xfrm>
            <a:off x="5014913" y="1652543"/>
            <a:ext cx="435769" cy="114780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10DAE7E-B313-41F7-9BF3-05CDCD16747E}"/>
              </a:ext>
            </a:extLst>
          </p:cNvPr>
          <p:cNvCxnSpPr>
            <a:stCxn id="12" idx="3"/>
          </p:cNvCxnSpPr>
          <p:nvPr/>
        </p:nvCxnSpPr>
        <p:spPr>
          <a:xfrm flipV="1">
            <a:off x="5014913" y="1640681"/>
            <a:ext cx="435769" cy="1171209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BB0047C-D6D6-49A1-87A4-8715B93BAE71}"/>
              </a:ext>
            </a:extLst>
          </p:cNvPr>
          <p:cNvCxnSpPr/>
          <p:nvPr/>
        </p:nvCxnSpPr>
        <p:spPr>
          <a:xfrm flipH="1">
            <a:off x="3611166" y="2800350"/>
            <a:ext cx="475059" cy="11430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AB56E28-6014-45FC-B9F2-571142B3FBF8}"/>
              </a:ext>
            </a:extLst>
          </p:cNvPr>
          <p:cNvCxnSpPr/>
          <p:nvPr/>
        </p:nvCxnSpPr>
        <p:spPr>
          <a:xfrm>
            <a:off x="5014913" y="4139804"/>
            <a:ext cx="435769" cy="0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65757E3-AC38-48CD-ABF4-69634F6436CC}"/>
              </a:ext>
            </a:extLst>
          </p:cNvPr>
          <p:cNvCxnSpPr>
            <a:stCxn id="13" idx="1"/>
          </p:cNvCxnSpPr>
          <p:nvPr/>
        </p:nvCxnSpPr>
        <p:spPr>
          <a:xfrm flipH="1" flipV="1">
            <a:off x="3611166" y="1640681"/>
            <a:ext cx="475059" cy="2510418"/>
          </a:xfrm>
          <a:prstGeom prst="straightConnector1">
            <a:avLst/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8454C8BF-E722-4186-A7FF-F4D75A3ED2A4}"/>
              </a:ext>
            </a:extLst>
          </p:cNvPr>
          <p:cNvSpPr/>
          <p:nvPr/>
        </p:nvSpPr>
        <p:spPr>
          <a:xfrm>
            <a:off x="2193131" y="571500"/>
            <a:ext cx="457200" cy="461963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b="1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EDFD552-E20E-430D-A00B-FD61C95579C4}"/>
              </a:ext>
            </a:extLst>
          </p:cNvPr>
          <p:cNvSpPr/>
          <p:nvPr/>
        </p:nvSpPr>
        <p:spPr>
          <a:xfrm>
            <a:off x="6440091" y="571500"/>
            <a:ext cx="457200" cy="461963"/>
          </a:xfrm>
          <a:prstGeom prst="ellips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000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E6F8DFD-8A47-4409-B78C-22F4B0FA3AF0}"/>
              </a:ext>
            </a:extLst>
          </p:cNvPr>
          <p:cNvSpPr/>
          <p:nvPr/>
        </p:nvSpPr>
        <p:spPr>
          <a:xfrm>
            <a:off x="2193131" y="4525566"/>
            <a:ext cx="457200" cy="375047"/>
          </a:xfrm>
          <a:prstGeom prst="ellips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>
                <a:solidFill>
                  <a:srgbClr val="FF0000"/>
                </a:solidFill>
              </a:rPr>
              <a:t>A3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D3539332-435A-4247-9A3D-D6BA235AAC7B}"/>
              </a:ext>
            </a:extLst>
          </p:cNvPr>
          <p:cNvSpPr/>
          <p:nvPr/>
        </p:nvSpPr>
        <p:spPr>
          <a:xfrm>
            <a:off x="2171700" y="3070622"/>
            <a:ext cx="457200" cy="375047"/>
          </a:xfrm>
          <a:prstGeom prst="ellips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>
                <a:solidFill>
                  <a:srgbClr val="FF0000"/>
                </a:solidFill>
              </a:rPr>
              <a:t>A2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FCA26B6-3124-4048-9608-F8AFC0D02ED0}"/>
              </a:ext>
            </a:extLst>
          </p:cNvPr>
          <p:cNvSpPr/>
          <p:nvPr/>
        </p:nvSpPr>
        <p:spPr>
          <a:xfrm>
            <a:off x="2171700" y="1953817"/>
            <a:ext cx="457200" cy="373856"/>
          </a:xfrm>
          <a:prstGeom prst="ellipse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>
                <a:solidFill>
                  <a:srgbClr val="FF0000"/>
                </a:solidFill>
              </a:rPr>
              <a:t>A1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7729217-9CEB-4D24-AEA0-F04A6557D4DB}"/>
              </a:ext>
            </a:extLst>
          </p:cNvPr>
          <p:cNvSpPr/>
          <p:nvPr/>
        </p:nvSpPr>
        <p:spPr>
          <a:xfrm>
            <a:off x="6440091" y="1968104"/>
            <a:ext cx="457200" cy="3738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rgbClr val="FF0000"/>
                </a:solidFill>
              </a:rPr>
              <a:t>B1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3D40B52-8CF6-49BC-9C91-9DB87D352F34}"/>
              </a:ext>
            </a:extLst>
          </p:cNvPr>
          <p:cNvSpPr/>
          <p:nvPr/>
        </p:nvSpPr>
        <p:spPr>
          <a:xfrm>
            <a:off x="6465094" y="3112294"/>
            <a:ext cx="457200" cy="3738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rgbClr val="FF0000"/>
                </a:solidFill>
              </a:rPr>
              <a:t>B2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44C3AA4-A980-42E0-8FA5-4EF9D165E045}"/>
              </a:ext>
            </a:extLst>
          </p:cNvPr>
          <p:cNvSpPr/>
          <p:nvPr/>
        </p:nvSpPr>
        <p:spPr>
          <a:xfrm>
            <a:off x="6472238" y="4451748"/>
            <a:ext cx="457200" cy="37385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350" b="1">
                <a:solidFill>
                  <a:srgbClr val="FF0000"/>
                </a:solidFill>
              </a:rPr>
              <a:t>B3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 nodeType="clickPar">
                      <p:stCondLst>
                        <p:cond delay="indefinite"/>
                      </p:stCondLst>
                      <p:childTnLst>
                        <p:par>
                          <p:cTn id="1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 nodeType="clickPar">
                      <p:stCondLst>
                        <p:cond delay="indefinite"/>
                      </p:stCondLst>
                      <p:childTnLst>
                        <p:par>
                          <p:cTn id="1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 nodeType="clickPar">
                      <p:stCondLst>
                        <p:cond delay="indefinite"/>
                      </p:stCondLst>
                      <p:childTnLst>
                        <p:par>
                          <p:cTn id="2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575601655932">
            <a:hlinkClick r:id="" action="ppaction://media"/>
            <a:extLst>
              <a:ext uri="{FF2B5EF4-FFF2-40B4-BE49-F238E27FC236}">
                <a16:creationId xmlns:a16="http://schemas.microsoft.com/office/drawing/2014/main" id="{FA2AC3AE-1753-FB43-5B81-C3003CAB2C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200" y="0"/>
            <a:ext cx="8991600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3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8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10168" y="1600200"/>
            <a:ext cx="623702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/>
                <a:solidFill>
                  <a:srgbClr val="0000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BÀI THAM KHẢO </a:t>
            </a:r>
            <a:endParaRPr lang="en-US" sz="6600" b="1" cap="none" spc="0" dirty="0">
              <a:ln w="11430"/>
              <a:solidFill>
                <a:srgbClr val="0000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4E08752-2293-0ECF-297C-395DBD207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00510"/>
            <a:ext cx="3538538" cy="3381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38D6FE-8C85-1B50-7224-641037DE0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849" y="514350"/>
            <a:ext cx="3843338" cy="21721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6B5BBE-484D-48EE-F71C-7EF19EFF9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4400" y="514350"/>
            <a:ext cx="3657599" cy="21559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7FDD65-F01A-A64D-BDBD-F430F195EF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49" y="2837452"/>
            <a:ext cx="3843338" cy="21721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20C0F0-EE73-15E8-6EE9-0DE847C8D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399" y="2831323"/>
            <a:ext cx="3657599" cy="215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28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F4E08752-2293-0ECF-297C-395DBD207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100510"/>
            <a:ext cx="3538538" cy="3381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4D465F-192D-6902-A1CC-F9B1B46AF8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590550"/>
            <a:ext cx="7620000" cy="443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72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</p:spPr>
      </p:pic>
      <p:sp>
        <p:nvSpPr>
          <p:cNvPr id="5" name="Rectangle 4"/>
          <p:cNvSpPr/>
          <p:nvPr/>
        </p:nvSpPr>
        <p:spPr>
          <a:xfrm>
            <a:off x="2667000" y="1346106"/>
            <a:ext cx="36904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HÀNH</a:t>
            </a:r>
          </a:p>
        </p:txBody>
      </p:sp>
      <p:sp>
        <p:nvSpPr>
          <p:cNvPr id="3" name="Rectangle 2"/>
          <p:cNvSpPr/>
          <p:nvPr/>
        </p:nvSpPr>
        <p:spPr>
          <a:xfrm>
            <a:off x="1752600" y="2114550"/>
            <a:ext cx="6192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chú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hổ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rừng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theo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endParaRPr 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Từ miền xuôi cô lên với bản em,nhạc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828E59B9-9A1E-E1F9-B5B0-794E7F6212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68800" y="37084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98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9199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6327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1589809" y="416103"/>
            <a:ext cx="6254510" cy="308562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1350"/>
          </a:p>
        </p:txBody>
      </p:sp>
      <p:sp>
        <p:nvSpPr>
          <p:cNvPr id="8" name="TextBox 7"/>
          <p:cNvSpPr txBox="1"/>
          <p:nvPr/>
        </p:nvSpPr>
        <p:spPr>
          <a:xfrm>
            <a:off x="2274317" y="1992353"/>
            <a:ext cx="4452690" cy="55399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3000" b="1" dirty="0">
                <a:solidFill>
                  <a:srgbClr val="FF0000"/>
                </a:solidFill>
                <a:latin typeface="+mj-lt"/>
              </a:rPr>
              <a:t>PHÂN TÍCH-ĐÁNH GIÁ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43292" y="1517094"/>
            <a:ext cx="196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b="1" dirty="0">
                <a:solidFill>
                  <a:srgbClr val="002060"/>
                </a:solidFill>
                <a:latin typeface="+mj-lt"/>
              </a:rPr>
              <a:t>Hoạt động 4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69524" y="3554118"/>
            <a:ext cx="3226412" cy="1589383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1953076" y="4151992"/>
            <a:ext cx="1388546" cy="944552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4846" y="3001118"/>
            <a:ext cx="6197240" cy="289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341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80260">
            <a:off x="-1228503" y="4472018"/>
            <a:ext cx="12197516" cy="440800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201099">
            <a:off x="8630340" y="3703335"/>
            <a:ext cx="372151" cy="375910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962400" y="4346369"/>
            <a:ext cx="701875" cy="692224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668476" y="581144"/>
            <a:ext cx="387115" cy="25743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06456" y="281572"/>
            <a:ext cx="305704" cy="23208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90CC3E0-82B5-00C0-3F09-CB2C3B896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8271" y="4143198"/>
            <a:ext cx="1693009" cy="15555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1616A0-63E6-BBAC-34B5-B5EDFC5D1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66" y="3839894"/>
            <a:ext cx="521683" cy="12977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E23C29-E7A7-AAA9-22EE-5645FF160E99}"/>
              </a:ext>
            </a:extLst>
          </p:cNvPr>
          <p:cNvSpPr txBox="1"/>
          <p:nvPr/>
        </p:nvSpPr>
        <p:spPr>
          <a:xfrm>
            <a:off x="872626" y="175218"/>
            <a:ext cx="7583300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5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Trưng bày sản phẩm và chia sẻ 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2C09F6E7-72C2-2213-13B4-FC6C10BDD1F9}"/>
              </a:ext>
            </a:extLst>
          </p:cNvPr>
          <p:cNvSpPr/>
          <p:nvPr/>
        </p:nvSpPr>
        <p:spPr>
          <a:xfrm>
            <a:off x="-76200" y="621558"/>
            <a:ext cx="2324100" cy="470823"/>
          </a:xfrm>
          <a:prstGeom prst="homePlate">
            <a:avLst/>
          </a:prstGeom>
          <a:solidFill>
            <a:srgbClr val="C3E293"/>
          </a:solidFill>
          <a:ln>
            <a:solidFill>
              <a:srgbClr val="C3E2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endParaRPr lang="en-US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B68A17-46B2-B513-A142-7BB3AB961A62}"/>
              </a:ext>
            </a:extLst>
          </p:cNvPr>
          <p:cNvSpPr txBox="1"/>
          <p:nvPr/>
        </p:nvSpPr>
        <p:spPr>
          <a:xfrm>
            <a:off x="589437" y="1260451"/>
            <a:ext cx="8149676" cy="549867"/>
          </a:xfrm>
          <a:prstGeom prst="roundRect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Nhận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biết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tạo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sản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chú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hổ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rừng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E7E3FE-5046-37AE-E903-A7CF136C4FB1}"/>
              </a:ext>
            </a:extLst>
          </p:cNvPr>
          <p:cNvSpPr txBox="1"/>
          <p:nvPr/>
        </p:nvSpPr>
        <p:spPr>
          <a:xfrm>
            <a:off x="689923" y="2264137"/>
            <a:ext cx="7948703" cy="2125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11" indent="-22861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dirty="0">
                <a:latin typeface="+mj-lt"/>
              </a:rPr>
              <a:t>Em thích sản phẩm nào? Vì sao?</a:t>
            </a:r>
          </a:p>
          <a:p>
            <a:pPr marL="228611" indent="-22861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dirty="0">
                <a:latin typeface="+mj-lt"/>
              </a:rPr>
              <a:t>Sản phẩm đó thể hiện </a:t>
            </a:r>
            <a:r>
              <a:rPr lang="en-US" dirty="0" err="1">
                <a:latin typeface="+mj-lt"/>
              </a:rPr>
              <a:t>như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thế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nào</a:t>
            </a:r>
            <a:r>
              <a:rPr lang="vi-VN" dirty="0">
                <a:latin typeface="+mj-lt"/>
              </a:rPr>
              <a:t>?</a:t>
            </a:r>
          </a:p>
          <a:p>
            <a:pPr marL="228611" indent="-22861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+mj-lt"/>
              </a:rPr>
              <a:t>Hình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dáng</a:t>
            </a:r>
            <a:r>
              <a:rPr lang="en-US" dirty="0">
                <a:latin typeface="+mj-lt"/>
              </a:rPr>
              <a:t>, m</a:t>
            </a:r>
            <a:r>
              <a:rPr lang="vi-VN" dirty="0" err="1">
                <a:latin typeface="+mj-lt"/>
              </a:rPr>
              <a:t>àu</a:t>
            </a:r>
            <a:r>
              <a:rPr lang="vi-VN" dirty="0">
                <a:latin typeface="+mj-lt"/>
              </a:rPr>
              <a:t> sắc </a:t>
            </a:r>
            <a:r>
              <a:rPr lang="en-US" dirty="0" err="1">
                <a:latin typeface="+mj-lt"/>
              </a:rPr>
              <a:t>của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tranh</a:t>
            </a:r>
            <a:r>
              <a:rPr lang="vi-VN" dirty="0">
                <a:latin typeface="+mj-lt"/>
              </a:rPr>
              <a:t>?</a:t>
            </a:r>
          </a:p>
          <a:p>
            <a:pPr marL="228611" indent="-22861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dirty="0">
                <a:latin typeface="+mj-lt"/>
              </a:rPr>
              <a:t>Em có ý tưởng điều chỉnh như thế nào để sản phẩm của mình </a:t>
            </a:r>
            <a:endParaRPr lang="en-US" dirty="0">
              <a:latin typeface="+mj-lt"/>
            </a:endParaRPr>
          </a:p>
          <a:p>
            <a:pPr marL="228611" indent="-22861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dirty="0">
                <a:latin typeface="+mj-lt"/>
              </a:rPr>
              <a:t>hoặc của bạn thể hiện </a:t>
            </a:r>
            <a:r>
              <a:rPr lang="en-US" dirty="0" err="1">
                <a:latin typeface="+mj-lt"/>
              </a:rPr>
              <a:t>hoàn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thiện</a:t>
            </a:r>
            <a:r>
              <a:rPr lang="en-US" dirty="0">
                <a:latin typeface="+mj-lt"/>
              </a:rPr>
              <a:t> </a:t>
            </a:r>
            <a:r>
              <a:rPr lang="vi-VN" dirty="0">
                <a:latin typeface="+mj-lt"/>
              </a:rPr>
              <a:t>hơn?</a:t>
            </a:r>
          </a:p>
        </p:txBody>
      </p:sp>
    </p:spTree>
    <p:extLst>
      <p:ext uri="{BB962C8B-B14F-4D97-AF65-F5344CB8AC3E}">
        <p14:creationId xmlns:p14="http://schemas.microsoft.com/office/powerpoint/2010/main" val="405821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6" grpId="0" animBg="1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21" y="4868080"/>
            <a:ext cx="365522" cy="365522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906138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artoon of kids playing with balloons&#10;&#10;Description automatically generated">
            <a:extLst>
              <a:ext uri="{FF2B5EF4-FFF2-40B4-BE49-F238E27FC236}">
                <a16:creationId xmlns:a16="http://schemas.microsoft.com/office/drawing/2014/main" id="{F5DF7CE5-9DE0-F206-3105-37EF2D67B7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18" b="5489"/>
          <a:stretch/>
        </p:blipFill>
        <p:spPr>
          <a:xfrm>
            <a:off x="342900" y="342900"/>
            <a:ext cx="84582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06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814</Words>
  <Application>Microsoft Office PowerPoint</Application>
  <PresentationFormat>On-screen Show (16:9)</PresentationFormat>
  <Paragraphs>94</Paragraphs>
  <Slides>29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Times New Roman</vt:lpstr>
      <vt:lpstr>Wingdings</vt:lpstr>
      <vt:lpstr>Office Theme</vt:lpstr>
      <vt:lpstr>PowerPoint Presentation</vt:lpstr>
      <vt:lpstr>KHỞI ĐỘNG</vt:lpstr>
      <vt:lpstr>PowerPoint Presentation</vt:lpstr>
      <vt:lpstr>MĨ THUẬT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CHÀO MỪNG QUÝ THẦY CÔ ĐẾN DỰ GIỜ THĂM LỚP 2.6</dc:title>
  <dc:creator>FPT</dc:creator>
  <cp:lastModifiedBy>Administrator</cp:lastModifiedBy>
  <cp:revision>29</cp:revision>
  <dcterms:created xsi:type="dcterms:W3CDTF">2022-02-21T14:11:05Z</dcterms:created>
  <dcterms:modified xsi:type="dcterms:W3CDTF">2026-03-01T07:00:21Z</dcterms:modified>
</cp:coreProperties>
</file>