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0" r:id="rId2"/>
    <p:sldId id="348" r:id="rId3"/>
    <p:sldId id="302" r:id="rId4"/>
    <p:sldId id="292" r:id="rId5"/>
    <p:sldId id="398" r:id="rId6"/>
    <p:sldId id="334" r:id="rId7"/>
    <p:sldId id="399" r:id="rId8"/>
    <p:sldId id="400" r:id="rId9"/>
    <p:sldId id="414" r:id="rId10"/>
    <p:sldId id="385" r:id="rId11"/>
    <p:sldId id="401" r:id="rId12"/>
    <p:sldId id="402" r:id="rId13"/>
    <p:sldId id="403" r:id="rId14"/>
    <p:sldId id="404" r:id="rId15"/>
    <p:sldId id="377" r:id="rId16"/>
    <p:sldId id="358" r:id="rId17"/>
    <p:sldId id="410" r:id="rId18"/>
    <p:sldId id="384" r:id="rId19"/>
    <p:sldId id="405" r:id="rId20"/>
    <p:sldId id="411" r:id="rId21"/>
    <p:sldId id="412" r:id="rId22"/>
    <p:sldId id="315" r:id="rId23"/>
    <p:sldId id="408" r:id="rId24"/>
    <p:sldId id="409" r:id="rId25"/>
    <p:sldId id="415" r:id="rId26"/>
    <p:sldId id="331" r:id="rId27"/>
    <p:sldId id="295" r:id="rId28"/>
    <p:sldId id="413" r:id="rId29"/>
    <p:sldId id="387" r:id="rId30"/>
    <p:sldId id="38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52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  <p:cmAuthor id="2" name="Tran Thi My Quang" initials="TTMQ" lastIdx="2" clrIdx="1">
    <p:extLst>
      <p:ext uri="{19B8F6BF-5375-455C-9EA6-DF929625EA0E}">
        <p15:presenceInfo xmlns:p15="http://schemas.microsoft.com/office/powerpoint/2012/main" userId="S::quangttm@dtp-education.com::c4cb88bf-243b-4e7e-a83f-d02171123583" providerId="AD"/>
      </p:ext>
    </p:extLst>
  </p:cmAuthor>
  <p:cmAuthor id="3" name="Admin" initials="A" lastIdx="1" clrIdx="2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9C567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813" autoAdjust="0"/>
    <p:restoredTop sz="94657"/>
  </p:normalViewPr>
  <p:slideViewPr>
    <p:cSldViewPr snapToGrid="0">
      <p:cViewPr varScale="1">
        <p:scale>
          <a:sx n="64" d="100"/>
          <a:sy n="64" d="100"/>
        </p:scale>
        <p:origin x="832" y="48"/>
      </p:cViewPr>
      <p:guideLst>
        <p:guide orient="horz" pos="2208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198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64FE50-D189-4693-915D-AE9503F4174D}" type="datetimeFigureOut">
              <a:rPr lang="en-US" smtClean="0"/>
              <a:t>5/12/2024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EA44A-927D-4D59-858E-589BCB488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16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EA44A-927D-4D59-858E-589BCB48899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25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4803827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157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BAAA43A-D53D-2C48-B445-0A4FE623C4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1771" y="0"/>
            <a:ext cx="12213771" cy="6850051"/>
          </a:xfrm>
          <a:prstGeom prst="rect">
            <a:avLst/>
          </a:prstGeom>
        </p:spPr>
      </p:pic>
      <p:pic>
        <p:nvPicPr>
          <p:cNvPr id="8" name="Picture 7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3E7D6160-95E1-FF4E-81BA-F4D532658E1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1305" y="6337300"/>
            <a:ext cx="529389" cy="5293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C9951C-EB45-8743-AB57-CEFD9316A24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1845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3382951-8E9D-244A-8473-731D885E271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93239" y="6598364"/>
            <a:ext cx="126915" cy="1918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53420" y="-41098"/>
            <a:ext cx="764953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Unit 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7889D60-3103-E54C-9167-2287BEE5C81A}"/>
              </a:ext>
            </a:extLst>
          </p:cNvPr>
          <p:cNvSpPr txBox="1"/>
          <p:nvPr userDrawn="1"/>
        </p:nvSpPr>
        <p:spPr>
          <a:xfrm>
            <a:off x="24732" y="6510902"/>
            <a:ext cx="2498826" cy="30777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Tiếng</a:t>
            </a:r>
            <a:r>
              <a:rPr lang="en-US" sz="1400" baseline="0" dirty="0">
                <a:solidFill>
                  <a:schemeClr val="bg1"/>
                </a:solidFill>
              </a:rPr>
              <a:t> Anh 3 </a:t>
            </a:r>
            <a:r>
              <a:rPr lang="en-US" sz="1400" baseline="0" dirty="0" err="1">
                <a:solidFill>
                  <a:schemeClr val="bg1"/>
                </a:solidFill>
              </a:rPr>
              <a:t>i</a:t>
            </a:r>
            <a:r>
              <a:rPr lang="en-US" sz="1400" baseline="0" dirty="0">
                <a:solidFill>
                  <a:schemeClr val="bg1"/>
                </a:solidFill>
              </a:rPr>
              <a:t>-Learn Smart Start 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13BED-1CB7-0146-BB6D-00DC4EC16FC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7246" y="6473297"/>
            <a:ext cx="663380" cy="3381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FE798370-27E2-9F41-A466-FC64C7FFD70A}"/>
              </a:ext>
            </a:extLst>
          </p:cNvPr>
          <p:cNvSpPr txBox="1"/>
          <p:nvPr userDrawn="1"/>
        </p:nvSpPr>
        <p:spPr>
          <a:xfrm>
            <a:off x="10878551" y="-47027"/>
            <a:ext cx="117532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</a:t>
            </a:r>
            <a:r>
              <a:rPr lang="en-US" sz="1800" b="1" baseline="0" dirty="0">
                <a:solidFill>
                  <a:schemeClr val="bg1"/>
                </a:solidFill>
              </a:rPr>
              <a:t> 1.2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312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2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1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10.png"/><Relationship Id="rId5" Type="http://schemas.microsoft.com/office/2007/relationships/media" Target="../media/media3.mp3"/><Relationship Id="rId10" Type="http://schemas.openxmlformats.org/officeDocument/2006/relationships/image" Target="../media/image9.png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7.mp3"/><Relationship Id="rId7" Type="http://schemas.openxmlformats.org/officeDocument/2006/relationships/image" Target="../media/image16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png"/><Relationship Id="rId4" Type="http://schemas.openxmlformats.org/officeDocument/2006/relationships/audio" Target="../media/media7.mp3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11.mp3"/><Relationship Id="rId13" Type="http://schemas.microsoft.com/office/2007/relationships/media" Target="../media/media14.mp3"/><Relationship Id="rId18" Type="http://schemas.openxmlformats.org/officeDocument/2006/relationships/image" Target="../media/image21.png"/><Relationship Id="rId3" Type="http://schemas.microsoft.com/office/2007/relationships/media" Target="../media/media9.mp3"/><Relationship Id="rId21" Type="http://schemas.openxmlformats.org/officeDocument/2006/relationships/image" Target="../media/image22.png"/><Relationship Id="rId7" Type="http://schemas.microsoft.com/office/2007/relationships/media" Target="../media/media11.mp3"/><Relationship Id="rId12" Type="http://schemas.openxmlformats.org/officeDocument/2006/relationships/audio" Target="../media/media13.mp3"/><Relationship Id="rId17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6" Type="http://schemas.openxmlformats.org/officeDocument/2006/relationships/audio" Target="../media/media15.mp3"/><Relationship Id="rId20" Type="http://schemas.openxmlformats.org/officeDocument/2006/relationships/image" Target="../media/image12.png"/><Relationship Id="rId1" Type="http://schemas.microsoft.com/office/2007/relationships/media" Target="../media/media8.mp3"/><Relationship Id="rId6" Type="http://schemas.openxmlformats.org/officeDocument/2006/relationships/audio" Target="../media/media10.mp3"/><Relationship Id="rId11" Type="http://schemas.microsoft.com/office/2007/relationships/media" Target="../media/media13.mp3"/><Relationship Id="rId5" Type="http://schemas.microsoft.com/office/2007/relationships/media" Target="../media/media10.mp3"/><Relationship Id="rId15" Type="http://schemas.microsoft.com/office/2007/relationships/media" Target="../media/media15.mp3"/><Relationship Id="rId10" Type="http://schemas.openxmlformats.org/officeDocument/2006/relationships/audio" Target="../media/media12.mp3"/><Relationship Id="rId19" Type="http://schemas.openxmlformats.org/officeDocument/2006/relationships/image" Target="../media/image17.png"/><Relationship Id="rId4" Type="http://schemas.openxmlformats.org/officeDocument/2006/relationships/audio" Target="../media/media9.mp3"/><Relationship Id="rId9" Type="http://schemas.microsoft.com/office/2007/relationships/media" Target="../media/media12.mp3"/><Relationship Id="rId14" Type="http://schemas.openxmlformats.org/officeDocument/2006/relationships/audio" Target="../media/media14.mp3"/><Relationship Id="rId22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19.mp3"/><Relationship Id="rId13" Type="http://schemas.openxmlformats.org/officeDocument/2006/relationships/image" Target="../media/image18.png"/><Relationship Id="rId3" Type="http://schemas.microsoft.com/office/2007/relationships/media" Target="../media/media17.mp3"/><Relationship Id="rId7" Type="http://schemas.microsoft.com/office/2007/relationships/media" Target="../media/media19.mp3"/><Relationship Id="rId12" Type="http://schemas.openxmlformats.org/officeDocument/2006/relationships/image" Target="../media/image21.png"/><Relationship Id="rId2" Type="http://schemas.openxmlformats.org/officeDocument/2006/relationships/audio" Target="../media/media16.mp3"/><Relationship Id="rId16" Type="http://schemas.openxmlformats.org/officeDocument/2006/relationships/image" Target="../media/image24.jpeg"/><Relationship Id="rId1" Type="http://schemas.microsoft.com/office/2007/relationships/media" Target="../media/media16.mp3"/><Relationship Id="rId6" Type="http://schemas.openxmlformats.org/officeDocument/2006/relationships/audio" Target="../media/media18.mp3"/><Relationship Id="rId11" Type="http://schemas.openxmlformats.org/officeDocument/2006/relationships/slideLayout" Target="../slideLayouts/slideLayout1.xml"/><Relationship Id="rId5" Type="http://schemas.microsoft.com/office/2007/relationships/media" Target="../media/media18.mp3"/><Relationship Id="rId15" Type="http://schemas.openxmlformats.org/officeDocument/2006/relationships/image" Target="../media/image23.jpeg"/><Relationship Id="rId10" Type="http://schemas.openxmlformats.org/officeDocument/2006/relationships/audio" Target="../media/media20.mp3"/><Relationship Id="rId4" Type="http://schemas.openxmlformats.org/officeDocument/2006/relationships/audio" Target="../media/media17.mp3"/><Relationship Id="rId9" Type="http://schemas.microsoft.com/office/2007/relationships/media" Target="../media/media20.mp3"/><Relationship Id="rId1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24.mp3"/><Relationship Id="rId13" Type="http://schemas.openxmlformats.org/officeDocument/2006/relationships/image" Target="../media/image19.png"/><Relationship Id="rId3" Type="http://schemas.microsoft.com/office/2007/relationships/media" Target="../media/media22.mp3"/><Relationship Id="rId7" Type="http://schemas.microsoft.com/office/2007/relationships/media" Target="../media/media24.mp3"/><Relationship Id="rId12" Type="http://schemas.openxmlformats.org/officeDocument/2006/relationships/image" Target="../media/image21.png"/><Relationship Id="rId2" Type="http://schemas.openxmlformats.org/officeDocument/2006/relationships/audio" Target="../media/media21.mp3"/><Relationship Id="rId16" Type="http://schemas.openxmlformats.org/officeDocument/2006/relationships/image" Target="../media/image26.jpeg"/><Relationship Id="rId1" Type="http://schemas.microsoft.com/office/2007/relationships/media" Target="../media/media21.mp3"/><Relationship Id="rId6" Type="http://schemas.openxmlformats.org/officeDocument/2006/relationships/audio" Target="../media/media23.mp3"/><Relationship Id="rId11" Type="http://schemas.openxmlformats.org/officeDocument/2006/relationships/slideLayout" Target="../slideLayouts/slideLayout1.xml"/><Relationship Id="rId5" Type="http://schemas.microsoft.com/office/2007/relationships/media" Target="../media/media23.mp3"/><Relationship Id="rId15" Type="http://schemas.openxmlformats.org/officeDocument/2006/relationships/image" Target="../media/image25.jpeg"/><Relationship Id="rId10" Type="http://schemas.openxmlformats.org/officeDocument/2006/relationships/audio" Target="../media/media25.mp3"/><Relationship Id="rId4" Type="http://schemas.openxmlformats.org/officeDocument/2006/relationships/audio" Target="../media/media22.mp3"/><Relationship Id="rId9" Type="http://schemas.microsoft.com/office/2007/relationships/media" Target="../media/media25.mp3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29.mp3"/><Relationship Id="rId13" Type="http://schemas.microsoft.com/office/2007/relationships/media" Target="../media/media32.mp3"/><Relationship Id="rId18" Type="http://schemas.openxmlformats.org/officeDocument/2006/relationships/image" Target="../media/image12.png"/><Relationship Id="rId3" Type="http://schemas.microsoft.com/office/2007/relationships/media" Target="../media/media27.mp3"/><Relationship Id="rId7" Type="http://schemas.microsoft.com/office/2007/relationships/media" Target="../media/media29.mp3"/><Relationship Id="rId12" Type="http://schemas.openxmlformats.org/officeDocument/2006/relationships/audio" Target="../media/media31.mp3"/><Relationship Id="rId17" Type="http://schemas.openxmlformats.org/officeDocument/2006/relationships/image" Target="../media/image20.png"/><Relationship Id="rId2" Type="http://schemas.openxmlformats.org/officeDocument/2006/relationships/audio" Target="../media/media26.mp3"/><Relationship Id="rId16" Type="http://schemas.openxmlformats.org/officeDocument/2006/relationships/image" Target="../media/image21.png"/><Relationship Id="rId20" Type="http://schemas.openxmlformats.org/officeDocument/2006/relationships/image" Target="../media/image27.jpeg"/><Relationship Id="rId1" Type="http://schemas.microsoft.com/office/2007/relationships/media" Target="../media/media26.mp3"/><Relationship Id="rId6" Type="http://schemas.openxmlformats.org/officeDocument/2006/relationships/audio" Target="../media/media28.mp3"/><Relationship Id="rId11" Type="http://schemas.microsoft.com/office/2007/relationships/media" Target="../media/media31.mp3"/><Relationship Id="rId5" Type="http://schemas.microsoft.com/office/2007/relationships/media" Target="../media/media28.mp3"/><Relationship Id="rId15" Type="http://schemas.openxmlformats.org/officeDocument/2006/relationships/slideLayout" Target="../slideLayouts/slideLayout1.xml"/><Relationship Id="rId10" Type="http://schemas.openxmlformats.org/officeDocument/2006/relationships/audio" Target="../media/media30.mp3"/><Relationship Id="rId19" Type="http://schemas.openxmlformats.org/officeDocument/2006/relationships/image" Target="../media/image25.jpeg"/><Relationship Id="rId4" Type="http://schemas.openxmlformats.org/officeDocument/2006/relationships/audio" Target="../media/media27.mp3"/><Relationship Id="rId9" Type="http://schemas.microsoft.com/office/2007/relationships/media" Target="../media/media30.mp3"/><Relationship Id="rId14" Type="http://schemas.openxmlformats.org/officeDocument/2006/relationships/audio" Target="../media/media32.mp3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s://eduhome.com.vn/DHALesson?idGrade=3&amp;idSubject=1&amp;idSeries=119&amp;idTheme=1068&amp;IdLevel=2&amp;idThemeServer=72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duhome.com.vn/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6023"/>
            <a:ext cx="12191999" cy="60379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77338" y="2199532"/>
            <a:ext cx="51959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</a:rPr>
              <a:t>Unit 4: HOME</a:t>
            </a:r>
          </a:p>
          <a:p>
            <a:pPr algn="ctr"/>
            <a:r>
              <a:rPr lang="en-US" sz="4800" b="1" dirty="0">
                <a:solidFill>
                  <a:srgbClr val="00B050"/>
                </a:solidFill>
              </a:rPr>
              <a:t>Lesson 1.2</a:t>
            </a:r>
          </a:p>
          <a:p>
            <a:pPr algn="ctr"/>
            <a:r>
              <a:rPr lang="en-US" sz="4800" b="1" dirty="0">
                <a:solidFill>
                  <a:srgbClr val="0070C0"/>
                </a:solidFill>
              </a:rPr>
              <a:t>Page 53</a:t>
            </a:r>
          </a:p>
        </p:txBody>
      </p:sp>
    </p:spTree>
    <p:extLst>
      <p:ext uri="{BB962C8B-B14F-4D97-AF65-F5344CB8AC3E}">
        <p14:creationId xmlns:p14="http://schemas.microsoft.com/office/powerpoint/2010/main" val="4083332048"/>
      </p:ext>
    </p:extLst>
  </p:cSld>
  <p:clrMapOvr>
    <a:masterClrMapping/>
  </p:clrMapOvr>
  <p:transition spd="med" advTm="1560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15426" y="1645297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1012464" y="2740096"/>
            <a:ext cx="3256378" cy="69668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Listening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2248561" y="4046383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10" name="Rounded Rectangle 9"/>
          <p:cNvSpPr/>
          <p:nvPr/>
        </p:nvSpPr>
        <p:spPr>
          <a:xfrm>
            <a:off x="1296957" y="531845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6470" y="490818"/>
            <a:ext cx="4201181" cy="587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419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6"/>
            <a:ext cx="3346660" cy="84984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/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5" y="1381472"/>
            <a:ext cx="10832836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By the end of this lesson, students will be able to </a:t>
            </a:r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ask where people are</a:t>
            </a:r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</a:rPr>
              <a:t>.</a:t>
            </a:r>
          </a:p>
          <a:p>
            <a:endParaRPr lang="en-US" sz="36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Vocabulary</a:t>
            </a:r>
            <a:r>
              <a:rPr lang="en-US" sz="3600" dirty="0">
                <a:solidFill>
                  <a:srgbClr val="0070C0"/>
                </a:solidFill>
              </a:rPr>
              <a:t>: Revision </a:t>
            </a:r>
          </a:p>
          <a:p>
            <a:r>
              <a:rPr lang="en-US" sz="3600" dirty="0">
                <a:solidFill>
                  <a:srgbClr val="0070C0"/>
                </a:solidFill>
              </a:rPr>
              <a:t>           </a:t>
            </a:r>
            <a:r>
              <a:rPr lang="en-US" sz="3600" dirty="0">
                <a:solidFill>
                  <a:srgbClr val="FF0000"/>
                </a:solidFill>
              </a:rPr>
              <a:t>(</a:t>
            </a:r>
            <a:r>
              <a:rPr lang="en-US" sz="3600" i="1" dirty="0">
                <a:solidFill>
                  <a:srgbClr val="FF0000"/>
                </a:solidFill>
              </a:rPr>
              <a:t>bedroom, bathroom, kitchen, yard).</a:t>
            </a:r>
            <a:endParaRPr lang="en-US" sz="3600" dirty="0">
              <a:solidFill>
                <a:srgbClr val="0070C0"/>
              </a:solidFill>
            </a:endParaRPr>
          </a:p>
          <a:p>
            <a:r>
              <a:rPr lang="en-US" sz="3600" b="1" dirty="0">
                <a:solidFill>
                  <a:srgbClr val="0070C0"/>
                </a:solidFill>
              </a:rPr>
              <a:t>Structure</a:t>
            </a:r>
            <a:r>
              <a:rPr lang="en-US" sz="3600" dirty="0">
                <a:solidFill>
                  <a:srgbClr val="0070C0"/>
                </a:solidFill>
              </a:rPr>
              <a:t>: </a:t>
            </a:r>
            <a:r>
              <a:rPr lang="en-US" sz="3600" i="1" dirty="0">
                <a:solidFill>
                  <a:srgbClr val="FF0000"/>
                </a:solidFill>
              </a:rPr>
              <a:t>Where’s Dad?    	I think he’s in the kitchen.</a:t>
            </a:r>
          </a:p>
          <a:p>
            <a:r>
              <a:rPr lang="en-US" sz="3600" i="1" dirty="0">
                <a:solidFill>
                  <a:srgbClr val="FF0000"/>
                </a:solidFill>
              </a:rPr>
              <a:t>                   Where’s Tom?	                  He’s in the bedroom.</a:t>
            </a:r>
          </a:p>
          <a:p>
            <a:r>
              <a:rPr lang="en-US" sz="3600" i="1" dirty="0">
                <a:solidFill>
                  <a:srgbClr val="FF0000"/>
                </a:solidFill>
              </a:rPr>
              <a:t>                    Help!</a:t>
            </a:r>
          </a:p>
          <a:p>
            <a:endParaRPr lang="en-US" sz="3600" dirty="0">
              <a:solidFill>
                <a:srgbClr val="FF0000"/>
              </a:solidFill>
            </a:endParaRPr>
          </a:p>
          <a:p>
            <a:endParaRPr lang="en-US" sz="3600" dirty="0">
              <a:solidFill>
                <a:srgbClr val="0070C0"/>
              </a:solidFill>
            </a:endParaRPr>
          </a:p>
          <a:p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88612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1693012278"/>
      </p:ext>
    </p:extLst>
  </p:cSld>
  <p:clrMapOvr>
    <a:masterClrMapping/>
  </p:clrMapOvr>
  <p:transition spd="med">
    <p:split orient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CC1E393-4C99-F63D-31BF-28ABC972F7E1}"/>
              </a:ext>
            </a:extLst>
          </p:cNvPr>
          <p:cNvSpPr/>
          <p:nvPr/>
        </p:nvSpPr>
        <p:spPr>
          <a:xfrm>
            <a:off x="969610" y="1754159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l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AED477D-79FA-2C97-4045-4618AE1C1525}"/>
              </a:ext>
            </a:extLst>
          </p:cNvPr>
          <p:cNvSpPr/>
          <p:nvPr/>
        </p:nvSpPr>
        <p:spPr>
          <a:xfrm>
            <a:off x="1589315" y="1763493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v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BA02D39-A849-CD76-B4E7-722DA668A871}"/>
              </a:ext>
            </a:extLst>
          </p:cNvPr>
          <p:cNvSpPr/>
          <p:nvPr/>
        </p:nvSpPr>
        <p:spPr>
          <a:xfrm>
            <a:off x="2217576" y="1763493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i</a:t>
            </a:r>
            <a:endParaRPr lang="en-US" sz="36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694C7B36-4F8D-0D27-DCC9-2B9ABABD494A}"/>
              </a:ext>
            </a:extLst>
          </p:cNvPr>
          <p:cNvSpPr/>
          <p:nvPr/>
        </p:nvSpPr>
        <p:spPr>
          <a:xfrm>
            <a:off x="2845837" y="1751052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r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C19FC8C-F003-8A5B-E184-AE3873592FF5}"/>
              </a:ext>
            </a:extLst>
          </p:cNvPr>
          <p:cNvSpPr/>
          <p:nvPr/>
        </p:nvSpPr>
        <p:spPr>
          <a:xfrm>
            <a:off x="3483429" y="1747940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F2842EC2-74F9-76AE-DAFB-1F80868D50BD}"/>
              </a:ext>
            </a:extLst>
          </p:cNvPr>
          <p:cNvSpPr/>
          <p:nvPr/>
        </p:nvSpPr>
        <p:spPr>
          <a:xfrm>
            <a:off x="4102359" y="1751051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m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923A05A-CC9A-93F1-110D-E72B3CCB80F7}"/>
              </a:ext>
            </a:extLst>
          </p:cNvPr>
          <p:cNvSpPr/>
          <p:nvPr/>
        </p:nvSpPr>
        <p:spPr>
          <a:xfrm>
            <a:off x="4721289" y="1741718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BCF2017-659F-1C29-7CD6-159936BF9BD3}"/>
              </a:ext>
            </a:extLst>
          </p:cNvPr>
          <p:cNvSpPr/>
          <p:nvPr/>
        </p:nvSpPr>
        <p:spPr>
          <a:xfrm>
            <a:off x="6061785" y="1744831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g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2B8CB869-B92F-33A4-ADDC-6749CDFEFAF8}"/>
              </a:ext>
            </a:extLst>
          </p:cNvPr>
          <p:cNvSpPr/>
          <p:nvPr/>
        </p:nvSpPr>
        <p:spPr>
          <a:xfrm>
            <a:off x="5401646" y="1757270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i</a:t>
            </a:r>
            <a:endParaRPr lang="en-US" sz="3600" dirty="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8233207F-DF41-94AC-B3C6-772D2A50CA96}"/>
              </a:ext>
            </a:extLst>
          </p:cNvPr>
          <p:cNvSpPr/>
          <p:nvPr/>
        </p:nvSpPr>
        <p:spPr>
          <a:xfrm>
            <a:off x="6721924" y="1751050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n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654BAB4-134A-7B02-80A3-C371459E7985}"/>
              </a:ext>
            </a:extLst>
          </p:cNvPr>
          <p:cNvCxnSpPr/>
          <p:nvPr/>
        </p:nvCxnSpPr>
        <p:spPr>
          <a:xfrm>
            <a:off x="8882743" y="2230021"/>
            <a:ext cx="27338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2E747EA6-0158-9464-F2DD-62223796DA4D}"/>
              </a:ext>
            </a:extLst>
          </p:cNvPr>
          <p:cNvSpPr/>
          <p:nvPr/>
        </p:nvSpPr>
        <p:spPr>
          <a:xfrm>
            <a:off x="236378" y="1763492"/>
            <a:ext cx="493747" cy="4665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1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EA758BB9-29F9-6082-9DCE-52606437655D}"/>
              </a:ext>
            </a:extLst>
          </p:cNvPr>
          <p:cNvSpPr/>
          <p:nvPr/>
        </p:nvSpPr>
        <p:spPr>
          <a:xfrm>
            <a:off x="956000" y="2656126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t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214CA805-E6E5-39B9-FCFA-8E4A08764FDF}"/>
              </a:ext>
            </a:extLst>
          </p:cNvPr>
          <p:cNvSpPr/>
          <p:nvPr/>
        </p:nvSpPr>
        <p:spPr>
          <a:xfrm>
            <a:off x="1584261" y="2656126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h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8B352B20-F247-BDD0-08CC-1FD572ACC183}"/>
              </a:ext>
            </a:extLst>
          </p:cNvPr>
          <p:cNvSpPr/>
          <p:nvPr/>
        </p:nvSpPr>
        <p:spPr>
          <a:xfrm>
            <a:off x="2184528" y="2656126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r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3DC77C9E-D2BC-C21A-85EF-C780D78B8BFD}"/>
              </a:ext>
            </a:extLst>
          </p:cNvPr>
          <p:cNvSpPr/>
          <p:nvPr/>
        </p:nvSpPr>
        <p:spPr>
          <a:xfrm>
            <a:off x="2812789" y="2643685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F49E62E-BBCC-5883-261B-D70BC34DEA23}"/>
              </a:ext>
            </a:extLst>
          </p:cNvPr>
          <p:cNvSpPr/>
          <p:nvPr/>
        </p:nvSpPr>
        <p:spPr>
          <a:xfrm>
            <a:off x="3450381" y="2640573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a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B453CA6-57F5-0BC8-4001-D6DBF00E966B}"/>
              </a:ext>
            </a:extLst>
          </p:cNvPr>
          <p:cNvSpPr/>
          <p:nvPr/>
        </p:nvSpPr>
        <p:spPr>
          <a:xfrm>
            <a:off x="4030823" y="2643684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D17FE548-7888-954F-7540-65D1A3096959}"/>
              </a:ext>
            </a:extLst>
          </p:cNvPr>
          <p:cNvSpPr/>
          <p:nvPr/>
        </p:nvSpPr>
        <p:spPr>
          <a:xfrm>
            <a:off x="4649753" y="2634351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98490F5B-374B-3726-CAFF-46F1CC886CA7}"/>
              </a:ext>
            </a:extLst>
          </p:cNvPr>
          <p:cNvSpPr/>
          <p:nvPr/>
        </p:nvSpPr>
        <p:spPr>
          <a:xfrm>
            <a:off x="5330110" y="2649903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m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6283745-A104-00BC-48DE-910B05DDBA46}"/>
              </a:ext>
            </a:extLst>
          </p:cNvPr>
          <p:cNvCxnSpPr/>
          <p:nvPr/>
        </p:nvCxnSpPr>
        <p:spPr>
          <a:xfrm>
            <a:off x="8811207" y="3128874"/>
            <a:ext cx="27338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D6B4E20E-376C-93E6-BE14-9BD0E7369BD6}"/>
              </a:ext>
            </a:extLst>
          </p:cNvPr>
          <p:cNvSpPr/>
          <p:nvPr/>
        </p:nvSpPr>
        <p:spPr>
          <a:xfrm>
            <a:off x="231324" y="2656125"/>
            <a:ext cx="493747" cy="4665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2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FD73AB5-DD77-BF08-6BFE-5782E20B36FA}"/>
              </a:ext>
            </a:extLst>
          </p:cNvPr>
          <p:cNvSpPr/>
          <p:nvPr/>
        </p:nvSpPr>
        <p:spPr>
          <a:xfrm>
            <a:off x="965331" y="3579236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37BF27D8-7FF1-DDDE-A7E5-AFEFEDFA7FE0}"/>
              </a:ext>
            </a:extLst>
          </p:cNvPr>
          <p:cNvSpPr/>
          <p:nvPr/>
        </p:nvSpPr>
        <p:spPr>
          <a:xfrm>
            <a:off x="1593592" y="3579236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e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A1711229-A3FA-67B9-D52E-CE3FE2627D4F}"/>
              </a:ext>
            </a:extLst>
          </p:cNvPr>
          <p:cNvSpPr/>
          <p:nvPr/>
        </p:nvSpPr>
        <p:spPr>
          <a:xfrm>
            <a:off x="2193859" y="3579236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r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DDD681A-30B6-585B-3125-DF8728CB0088}"/>
              </a:ext>
            </a:extLst>
          </p:cNvPr>
          <p:cNvSpPr/>
          <p:nvPr/>
        </p:nvSpPr>
        <p:spPr>
          <a:xfrm>
            <a:off x="2822120" y="3566795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d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7D8106A0-E902-0247-16EE-FF08476F80F3}"/>
              </a:ext>
            </a:extLst>
          </p:cNvPr>
          <p:cNvSpPr/>
          <p:nvPr/>
        </p:nvSpPr>
        <p:spPr>
          <a:xfrm>
            <a:off x="3429580" y="3563683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m</a:t>
            </a: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92054B88-61B9-2734-CC9A-375EE9320435}"/>
              </a:ext>
            </a:extLst>
          </p:cNvPr>
          <p:cNvSpPr/>
          <p:nvPr/>
        </p:nvSpPr>
        <p:spPr>
          <a:xfrm>
            <a:off x="4010022" y="3566794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</a:t>
            </a: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0B6B5184-2850-6107-235A-90586D9F27E4}"/>
              </a:ext>
            </a:extLst>
          </p:cNvPr>
          <p:cNvSpPr/>
          <p:nvPr/>
        </p:nvSpPr>
        <p:spPr>
          <a:xfrm>
            <a:off x="4596879" y="3557461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030C15B-C103-A58F-AAF9-6370AD0D30F3}"/>
              </a:ext>
            </a:extLst>
          </p:cNvPr>
          <p:cNvSpPr/>
          <p:nvPr/>
        </p:nvSpPr>
        <p:spPr>
          <a:xfrm>
            <a:off x="5277236" y="3573013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r</a:t>
            </a:r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DC63117-CA5A-4E8A-F322-68980CD94AEC}"/>
              </a:ext>
            </a:extLst>
          </p:cNvPr>
          <p:cNvCxnSpPr/>
          <p:nvPr/>
        </p:nvCxnSpPr>
        <p:spPr>
          <a:xfrm>
            <a:off x="8758333" y="4051984"/>
            <a:ext cx="27338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6DF7BF6E-D6EB-8002-60F1-73DCBB8B19C9}"/>
              </a:ext>
            </a:extLst>
          </p:cNvPr>
          <p:cNvSpPr/>
          <p:nvPr/>
        </p:nvSpPr>
        <p:spPr>
          <a:xfrm>
            <a:off x="240655" y="3579235"/>
            <a:ext cx="493747" cy="4665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3</a:t>
            </a:r>
          </a:p>
        </p:txBody>
      </p:sp>
      <p:sp>
        <p:nvSpPr>
          <p:cNvPr id="34" name="Rectangle: Rounded Corners 59">
            <a:extLst>
              <a:ext uri="{FF2B5EF4-FFF2-40B4-BE49-F238E27FC236}">
                <a16:creationId xmlns:a16="http://schemas.microsoft.com/office/drawing/2014/main" id="{4FD73AB5-DD77-BF08-6BFE-5782E20B36FA}"/>
              </a:ext>
            </a:extLst>
          </p:cNvPr>
          <p:cNvSpPr/>
          <p:nvPr/>
        </p:nvSpPr>
        <p:spPr>
          <a:xfrm>
            <a:off x="1000164" y="4528470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c</a:t>
            </a:r>
          </a:p>
        </p:txBody>
      </p:sp>
      <p:sp>
        <p:nvSpPr>
          <p:cNvPr id="35" name="Rectangle: Rounded Corners 60">
            <a:extLst>
              <a:ext uri="{FF2B5EF4-FFF2-40B4-BE49-F238E27FC236}">
                <a16:creationId xmlns:a16="http://schemas.microsoft.com/office/drawing/2014/main" id="{37BF27D8-7FF1-DDDE-A7E5-AFEFEDFA7FE0}"/>
              </a:ext>
            </a:extLst>
          </p:cNvPr>
          <p:cNvSpPr/>
          <p:nvPr/>
        </p:nvSpPr>
        <p:spPr>
          <a:xfrm>
            <a:off x="1628425" y="4528470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e</a:t>
            </a:r>
          </a:p>
        </p:txBody>
      </p:sp>
      <p:sp>
        <p:nvSpPr>
          <p:cNvPr id="46" name="Rectangle: Rounded Corners 61">
            <a:extLst>
              <a:ext uri="{FF2B5EF4-FFF2-40B4-BE49-F238E27FC236}">
                <a16:creationId xmlns:a16="http://schemas.microsoft.com/office/drawing/2014/main" id="{A1711229-A3FA-67B9-D52E-CE3FE2627D4F}"/>
              </a:ext>
            </a:extLst>
          </p:cNvPr>
          <p:cNvSpPr/>
          <p:nvPr/>
        </p:nvSpPr>
        <p:spPr>
          <a:xfrm>
            <a:off x="2228692" y="4528470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h</a:t>
            </a:r>
          </a:p>
        </p:txBody>
      </p:sp>
      <p:sp>
        <p:nvSpPr>
          <p:cNvPr id="55" name="Rectangle: Rounded Corners 62">
            <a:extLst>
              <a:ext uri="{FF2B5EF4-FFF2-40B4-BE49-F238E27FC236}">
                <a16:creationId xmlns:a16="http://schemas.microsoft.com/office/drawing/2014/main" id="{5DDD681A-30B6-585B-3125-DF8728CB0088}"/>
              </a:ext>
            </a:extLst>
          </p:cNvPr>
          <p:cNvSpPr/>
          <p:nvPr/>
        </p:nvSpPr>
        <p:spPr>
          <a:xfrm>
            <a:off x="2856953" y="4516029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k</a:t>
            </a:r>
          </a:p>
        </p:txBody>
      </p:sp>
      <p:sp>
        <p:nvSpPr>
          <p:cNvPr id="57" name="Rectangle: Rounded Corners 63">
            <a:extLst>
              <a:ext uri="{FF2B5EF4-FFF2-40B4-BE49-F238E27FC236}">
                <a16:creationId xmlns:a16="http://schemas.microsoft.com/office/drawing/2014/main" id="{7D8106A0-E902-0247-16EE-FF08476F80F3}"/>
              </a:ext>
            </a:extLst>
          </p:cNvPr>
          <p:cNvSpPr/>
          <p:nvPr/>
        </p:nvSpPr>
        <p:spPr>
          <a:xfrm>
            <a:off x="3464413" y="4512917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i</a:t>
            </a:r>
            <a:endParaRPr lang="en-US" sz="3600" dirty="0"/>
          </a:p>
        </p:txBody>
      </p:sp>
      <p:sp>
        <p:nvSpPr>
          <p:cNvPr id="70" name="Rectangle: Rounded Corners 64">
            <a:extLst>
              <a:ext uri="{FF2B5EF4-FFF2-40B4-BE49-F238E27FC236}">
                <a16:creationId xmlns:a16="http://schemas.microsoft.com/office/drawing/2014/main" id="{92054B88-61B9-2734-CC9A-375EE9320435}"/>
              </a:ext>
            </a:extLst>
          </p:cNvPr>
          <p:cNvSpPr/>
          <p:nvPr/>
        </p:nvSpPr>
        <p:spPr>
          <a:xfrm>
            <a:off x="4044855" y="4516028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t</a:t>
            </a:r>
          </a:p>
        </p:txBody>
      </p:sp>
      <p:sp>
        <p:nvSpPr>
          <p:cNvPr id="71" name="Rectangle: Rounded Corners 65">
            <a:extLst>
              <a:ext uri="{FF2B5EF4-FFF2-40B4-BE49-F238E27FC236}">
                <a16:creationId xmlns:a16="http://schemas.microsoft.com/office/drawing/2014/main" id="{0B6B5184-2850-6107-235A-90586D9F27E4}"/>
              </a:ext>
            </a:extLst>
          </p:cNvPr>
          <p:cNvSpPr/>
          <p:nvPr/>
        </p:nvSpPr>
        <p:spPr>
          <a:xfrm>
            <a:off x="4631712" y="4506695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n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DC63117-CA5A-4E8A-F322-68980CD94AEC}"/>
              </a:ext>
            </a:extLst>
          </p:cNvPr>
          <p:cNvCxnSpPr/>
          <p:nvPr/>
        </p:nvCxnSpPr>
        <p:spPr>
          <a:xfrm>
            <a:off x="8793166" y="5001218"/>
            <a:ext cx="27338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6DF7BF6E-D6EB-8002-60F1-73DCBB8B19C9}"/>
              </a:ext>
            </a:extLst>
          </p:cNvPr>
          <p:cNvSpPr/>
          <p:nvPr/>
        </p:nvSpPr>
        <p:spPr>
          <a:xfrm>
            <a:off x="275488" y="4528469"/>
            <a:ext cx="493747" cy="4665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4</a:t>
            </a:r>
          </a:p>
        </p:txBody>
      </p:sp>
      <p:sp>
        <p:nvSpPr>
          <p:cNvPr id="75" name="Rectangle: Rounded Corners 59">
            <a:extLst>
              <a:ext uri="{FF2B5EF4-FFF2-40B4-BE49-F238E27FC236}">
                <a16:creationId xmlns:a16="http://schemas.microsoft.com/office/drawing/2014/main" id="{4FD73AB5-DD77-BF08-6BFE-5782E20B36FA}"/>
              </a:ext>
            </a:extLst>
          </p:cNvPr>
          <p:cNvSpPr/>
          <p:nvPr/>
        </p:nvSpPr>
        <p:spPr>
          <a:xfrm>
            <a:off x="1008871" y="5412393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a</a:t>
            </a:r>
          </a:p>
        </p:txBody>
      </p:sp>
      <p:sp>
        <p:nvSpPr>
          <p:cNvPr id="76" name="Rectangle: Rounded Corners 60">
            <a:extLst>
              <a:ext uri="{FF2B5EF4-FFF2-40B4-BE49-F238E27FC236}">
                <a16:creationId xmlns:a16="http://schemas.microsoft.com/office/drawing/2014/main" id="{37BF27D8-7FF1-DDDE-A7E5-AFEFEDFA7FE0}"/>
              </a:ext>
            </a:extLst>
          </p:cNvPr>
          <p:cNvSpPr/>
          <p:nvPr/>
        </p:nvSpPr>
        <p:spPr>
          <a:xfrm>
            <a:off x="1637132" y="5412393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r</a:t>
            </a:r>
          </a:p>
        </p:txBody>
      </p:sp>
      <p:sp>
        <p:nvSpPr>
          <p:cNvPr id="77" name="Rectangle: Rounded Corners 61">
            <a:extLst>
              <a:ext uri="{FF2B5EF4-FFF2-40B4-BE49-F238E27FC236}">
                <a16:creationId xmlns:a16="http://schemas.microsoft.com/office/drawing/2014/main" id="{A1711229-A3FA-67B9-D52E-CE3FE2627D4F}"/>
              </a:ext>
            </a:extLst>
          </p:cNvPr>
          <p:cNvSpPr/>
          <p:nvPr/>
        </p:nvSpPr>
        <p:spPr>
          <a:xfrm>
            <a:off x="2237399" y="5412393"/>
            <a:ext cx="503853" cy="46653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y</a:t>
            </a:r>
          </a:p>
        </p:txBody>
      </p:sp>
      <p:sp>
        <p:nvSpPr>
          <p:cNvPr id="78" name="Rectangle: Rounded Corners 62">
            <a:extLst>
              <a:ext uri="{FF2B5EF4-FFF2-40B4-BE49-F238E27FC236}">
                <a16:creationId xmlns:a16="http://schemas.microsoft.com/office/drawing/2014/main" id="{5DDD681A-30B6-585B-3125-DF8728CB0088}"/>
              </a:ext>
            </a:extLst>
          </p:cNvPr>
          <p:cNvSpPr/>
          <p:nvPr/>
        </p:nvSpPr>
        <p:spPr>
          <a:xfrm>
            <a:off x="2865660" y="5399952"/>
            <a:ext cx="513184" cy="478971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d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DC63117-CA5A-4E8A-F322-68980CD94AEC}"/>
              </a:ext>
            </a:extLst>
          </p:cNvPr>
          <p:cNvCxnSpPr/>
          <p:nvPr/>
        </p:nvCxnSpPr>
        <p:spPr>
          <a:xfrm>
            <a:off x="8801873" y="5885141"/>
            <a:ext cx="27338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6DF7BF6E-D6EB-8002-60F1-73DCBB8B19C9}"/>
              </a:ext>
            </a:extLst>
          </p:cNvPr>
          <p:cNvSpPr/>
          <p:nvPr/>
        </p:nvSpPr>
        <p:spPr>
          <a:xfrm>
            <a:off x="284195" y="5412392"/>
            <a:ext cx="493747" cy="46652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5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639805" y="5184517"/>
            <a:ext cx="1058003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yard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9421427" y="4285149"/>
            <a:ext cx="1570818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kitchen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149046" y="2406181"/>
            <a:ext cx="220451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bathroom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955741" y="1510735"/>
            <a:ext cx="266087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living room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147421" y="3343890"/>
            <a:ext cx="2204511" cy="64633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bedroom</a:t>
            </a:r>
          </a:p>
        </p:txBody>
      </p:sp>
      <p:sp>
        <p:nvSpPr>
          <p:cNvPr id="2" name="Rectangle 1"/>
          <p:cNvSpPr/>
          <p:nvPr/>
        </p:nvSpPr>
        <p:spPr>
          <a:xfrm>
            <a:off x="202630" y="320325"/>
            <a:ext cx="5623975" cy="7848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4500" i="1" dirty="0"/>
              <a:t>Unscramble the letters.</a:t>
            </a:r>
          </a:p>
        </p:txBody>
      </p:sp>
    </p:spTree>
    <p:extLst>
      <p:ext uri="{BB962C8B-B14F-4D97-AF65-F5344CB8AC3E}">
        <p14:creationId xmlns:p14="http://schemas.microsoft.com/office/powerpoint/2010/main" val="2459702652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1064252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82879" y="444136"/>
            <a:ext cx="7210697" cy="7968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i="1" dirty="0">
                <a:solidFill>
                  <a:schemeClr val="tx1"/>
                </a:solidFill>
              </a:rPr>
              <a:t>C. 1. Listen and repeat.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6527" y="444136"/>
            <a:ext cx="1057275" cy="809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2293" y="1567406"/>
            <a:ext cx="3238500" cy="42195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6527" y="1634081"/>
            <a:ext cx="3429000" cy="4152900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554479" y="1711233"/>
            <a:ext cx="600892" cy="613955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7258611" y="1693814"/>
            <a:ext cx="600892" cy="613955"/>
          </a:xfrm>
          <a:prstGeom prst="ellipse">
            <a:avLst/>
          </a:prstGeom>
          <a:solidFill>
            <a:srgbClr val="FFFF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>
                <a:solidFill>
                  <a:schemeClr val="tx1"/>
                </a:solidFill>
              </a:rPr>
              <a:t>2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8DD9F1-B345-017A-00BC-D2A05E0111C9}"/>
              </a:ext>
            </a:extLst>
          </p:cNvPr>
          <p:cNvCxnSpPr/>
          <p:nvPr/>
        </p:nvCxnSpPr>
        <p:spPr>
          <a:xfrm>
            <a:off x="3118437" y="5320316"/>
            <a:ext cx="52251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FD4432-9CA1-C48D-8454-761CF4D270D7}"/>
              </a:ext>
            </a:extLst>
          </p:cNvPr>
          <p:cNvCxnSpPr/>
          <p:nvPr/>
        </p:nvCxnSpPr>
        <p:spPr>
          <a:xfrm>
            <a:off x="8913845" y="5281127"/>
            <a:ext cx="52251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CD2-TRACK 26 (1)">
            <a:hlinkClick r:id="" action="ppaction://media"/>
            <a:extLst>
              <a:ext uri="{FF2B5EF4-FFF2-40B4-BE49-F238E27FC236}">
                <a16:creationId xmlns:a16="http://schemas.microsoft.com/office/drawing/2014/main" id="{4603972F-0B00-EE52-7CE2-8B90C31A8A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593100" y="712877"/>
            <a:ext cx="487363" cy="487363"/>
          </a:xfrm>
          <a:prstGeom prst="rect">
            <a:avLst/>
          </a:prstGeom>
        </p:spPr>
      </p:pic>
      <p:pic>
        <p:nvPicPr>
          <p:cNvPr id="13" name="CD2-TRACK 26 (2)">
            <a:hlinkClick r:id="" action="ppaction://media"/>
            <a:extLst>
              <a:ext uri="{FF2B5EF4-FFF2-40B4-BE49-F238E27FC236}">
                <a16:creationId xmlns:a16="http://schemas.microsoft.com/office/drawing/2014/main" id="{0D4FD259-147D-B815-3337-C4DE204D35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67745" y="712876"/>
            <a:ext cx="487363" cy="487363"/>
          </a:xfrm>
          <a:prstGeom prst="rect">
            <a:avLst/>
          </a:prstGeom>
        </p:spPr>
      </p:pic>
      <p:pic>
        <p:nvPicPr>
          <p:cNvPr id="2" name="CD2-TRACK 26">
            <a:hlinkClick r:id="" action="ppaction://media"/>
            <a:extLst>
              <a:ext uri="{FF2B5EF4-FFF2-40B4-BE49-F238E27FC236}">
                <a16:creationId xmlns:a16="http://schemas.microsoft.com/office/drawing/2014/main" id="{925A8F6D-3F87-AC15-0548-6F54D5688F1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476653" y="722121"/>
            <a:ext cx="487363" cy="487363"/>
          </a:xfrm>
          <a:prstGeom prst="rect">
            <a:avLst/>
          </a:prstGeom>
        </p:spPr>
      </p:pic>
      <p:pic>
        <p:nvPicPr>
          <p:cNvPr id="6" name="CD2-TRACK 26 (3)">
            <a:hlinkClick r:id="" action="ppaction://media"/>
            <a:extLst>
              <a:ext uri="{FF2B5EF4-FFF2-40B4-BE49-F238E27FC236}">
                <a16:creationId xmlns:a16="http://schemas.microsoft.com/office/drawing/2014/main" id="{2FC70013-1017-3C1A-EA4D-918FEF9AD6C1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9616199" y="702774"/>
            <a:ext cx="487363" cy="48736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9DDC877-2934-B110-D4CA-F3028297A819}"/>
              </a:ext>
            </a:extLst>
          </p:cNvPr>
          <p:cNvSpPr/>
          <p:nvPr/>
        </p:nvSpPr>
        <p:spPr>
          <a:xfrm>
            <a:off x="9097833" y="507383"/>
            <a:ext cx="1057275" cy="914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19F9FA-31CC-6FC7-209B-18EEBEED7398}"/>
              </a:ext>
            </a:extLst>
          </p:cNvPr>
          <p:cNvSpPr/>
          <p:nvPr/>
        </p:nvSpPr>
        <p:spPr>
          <a:xfrm>
            <a:off x="5871002" y="1234883"/>
            <a:ext cx="5800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on the earphone/ each English word to hear the sound.</a:t>
            </a:r>
          </a:p>
        </p:txBody>
      </p:sp>
    </p:spTree>
    <p:extLst>
      <p:ext uri="{BB962C8B-B14F-4D97-AF65-F5344CB8AC3E}">
        <p14:creationId xmlns:p14="http://schemas.microsoft.com/office/powerpoint/2010/main" val="6675055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70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4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130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" y="444136"/>
            <a:ext cx="3654014" cy="79683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i="1" dirty="0">
                <a:solidFill>
                  <a:schemeClr val="tx1"/>
                </a:solidFill>
              </a:rPr>
              <a:t>C. 2. Chant.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6894" y="475840"/>
            <a:ext cx="1255058" cy="7651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" y="1663500"/>
            <a:ext cx="11569849" cy="24096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flipH="1">
            <a:off x="5470460" y="2187201"/>
            <a:ext cx="2259107" cy="6463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  bedroom</a:t>
            </a:r>
          </a:p>
        </p:txBody>
      </p:sp>
      <p:sp>
        <p:nvSpPr>
          <p:cNvPr id="6" name="Rectangle 5"/>
          <p:cNvSpPr/>
          <p:nvPr/>
        </p:nvSpPr>
        <p:spPr>
          <a:xfrm>
            <a:off x="1227365" y="1971101"/>
            <a:ext cx="2797788" cy="6463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/u:/ /u:/  /u:/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C1EC00-A5FC-B2F1-AFAC-FA56A894700D}"/>
              </a:ext>
            </a:extLst>
          </p:cNvPr>
          <p:cNvCxnSpPr>
            <a:cxnSpLocks/>
          </p:cNvCxnSpPr>
          <p:nvPr/>
        </p:nvCxnSpPr>
        <p:spPr>
          <a:xfrm>
            <a:off x="6600013" y="2701847"/>
            <a:ext cx="46015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C58258-AA91-0EA1-F258-F9CD7BD4854D}"/>
              </a:ext>
            </a:extLst>
          </p:cNvPr>
          <p:cNvCxnSpPr/>
          <p:nvPr/>
        </p:nvCxnSpPr>
        <p:spPr>
          <a:xfrm>
            <a:off x="9149586" y="3196028"/>
            <a:ext cx="522515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CD2-TRACK 27">
            <a:hlinkClick r:id="" action="ppaction://media"/>
            <a:extLst>
              <a:ext uri="{FF2B5EF4-FFF2-40B4-BE49-F238E27FC236}">
                <a16:creationId xmlns:a16="http://schemas.microsoft.com/office/drawing/2014/main" id="{D8161544-3CD8-3433-5178-28949CFAE5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00014" y="753607"/>
            <a:ext cx="487363" cy="4873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F22AA3-6CFC-9F64-58AE-4A6ED7357993}"/>
              </a:ext>
            </a:extLst>
          </p:cNvPr>
          <p:cNvSpPr/>
          <p:nvPr/>
        </p:nvSpPr>
        <p:spPr>
          <a:xfrm>
            <a:off x="6096000" y="475840"/>
            <a:ext cx="1928327" cy="1043254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79261" y="736826"/>
            <a:ext cx="4248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on the earphone to practice the chant.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42CD9E1-1692-9397-8946-0B689FFAF1F3}"/>
              </a:ext>
            </a:extLst>
          </p:cNvPr>
          <p:cNvSpPr/>
          <p:nvPr/>
        </p:nvSpPr>
        <p:spPr>
          <a:xfrm>
            <a:off x="8024327" y="2657022"/>
            <a:ext cx="2940308" cy="6463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 bathroom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5E8D48-6AE6-D866-1B61-46DD4BE3EAF8}"/>
              </a:ext>
            </a:extLst>
          </p:cNvPr>
          <p:cNvSpPr/>
          <p:nvPr/>
        </p:nvSpPr>
        <p:spPr>
          <a:xfrm>
            <a:off x="8901953" y="3735035"/>
            <a:ext cx="2940308" cy="6463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/u:/  /u:/  /u:/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6E8353-75D1-D90B-B554-14C1D128A65E}"/>
              </a:ext>
            </a:extLst>
          </p:cNvPr>
          <p:cNvSpPr/>
          <p:nvPr/>
        </p:nvSpPr>
        <p:spPr>
          <a:xfrm>
            <a:off x="2115672" y="2939705"/>
            <a:ext cx="2680446" cy="646331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00B0F0"/>
                </a:solidFill>
              </a:rPr>
              <a:t>/u:/  /u:/ /u:/</a:t>
            </a:r>
          </a:p>
        </p:txBody>
      </p:sp>
    </p:spTree>
    <p:extLst>
      <p:ext uri="{BB962C8B-B14F-4D97-AF65-F5344CB8AC3E}">
        <p14:creationId xmlns:p14="http://schemas.microsoft.com/office/powerpoint/2010/main" val="246205390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46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  <p:bldP spid="16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5315"/>
            <a:ext cx="10452848" cy="69233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4211" y="3904842"/>
            <a:ext cx="3293707" cy="839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Listening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4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D2-TRACK 25">
            <a:hlinkClick r:id="" action="ppaction://media"/>
            <a:extLst>
              <a:ext uri="{FF2B5EF4-FFF2-40B4-BE49-F238E27FC236}">
                <a16:creationId xmlns:a16="http://schemas.microsoft.com/office/drawing/2014/main" id="{76315BEB-EBC1-4997-CB82-649339E074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1400" y="761205"/>
            <a:ext cx="487363" cy="4873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595360" y="761205"/>
            <a:ext cx="992777" cy="780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750" y="337902"/>
            <a:ext cx="5210175" cy="762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7833" y="1184812"/>
            <a:ext cx="3750808" cy="20440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215" y="1099902"/>
            <a:ext cx="3870289" cy="20749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263" y="3629152"/>
            <a:ext cx="4058436" cy="26545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84948" y="3543300"/>
            <a:ext cx="3820821" cy="2680892"/>
          </a:xfrm>
          <a:prstGeom prst="rect">
            <a:avLst/>
          </a:prstGeom>
        </p:spPr>
      </p:pic>
      <p:pic>
        <p:nvPicPr>
          <p:cNvPr id="2" name="CD2-TRACK 28">
            <a:hlinkClick r:id="" action="ppaction://media"/>
            <a:extLst>
              <a:ext uri="{FF2B5EF4-FFF2-40B4-BE49-F238E27FC236}">
                <a16:creationId xmlns:a16="http://schemas.microsoft.com/office/drawing/2014/main" id="{0FAE3AD7-B939-8265-B146-0288E5FD3A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84106" y="428226"/>
            <a:ext cx="487363" cy="48736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62D31A-4E99-13A7-3D08-6EF61D2DE78A}"/>
              </a:ext>
            </a:extLst>
          </p:cNvPr>
          <p:cNvSpPr/>
          <p:nvPr/>
        </p:nvSpPr>
        <p:spPr>
          <a:xfrm>
            <a:off x="7084670" y="337902"/>
            <a:ext cx="1161316" cy="641812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203FDF1-D01C-E951-4EC7-B20116B3F608}"/>
              </a:ext>
            </a:extLst>
          </p:cNvPr>
          <p:cNvSpPr/>
          <p:nvPr/>
        </p:nvSpPr>
        <p:spPr>
          <a:xfrm>
            <a:off x="7181116" y="534236"/>
            <a:ext cx="3058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on the earphone to listen.</a:t>
            </a:r>
          </a:p>
        </p:txBody>
      </p:sp>
    </p:spTree>
    <p:extLst>
      <p:ext uri="{BB962C8B-B14F-4D97-AF65-F5344CB8AC3E}">
        <p14:creationId xmlns:p14="http://schemas.microsoft.com/office/powerpoint/2010/main" val="233244231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47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9897" y="341941"/>
            <a:ext cx="6096079" cy="10005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F3DBCA-D17E-6FFD-A697-DB7F313ED2A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77042" y="3429000"/>
            <a:ext cx="3750808" cy="20440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CD2-TRACK 29 (1)">
            <a:hlinkClick r:id="" action="ppaction://media"/>
            <a:extLst>
              <a:ext uri="{FF2B5EF4-FFF2-40B4-BE49-F238E27FC236}">
                <a16:creationId xmlns:a16="http://schemas.microsoft.com/office/drawing/2014/main" id="{84B34207-F820-0AF9-1C73-40A6295AE3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473343" y="4811818"/>
            <a:ext cx="487363" cy="487363"/>
          </a:xfrm>
          <a:prstGeom prst="rect">
            <a:avLst/>
          </a:prstGeom>
        </p:spPr>
      </p:pic>
      <p:pic>
        <p:nvPicPr>
          <p:cNvPr id="4" name="CD2-TRACK 29 (2)">
            <a:hlinkClick r:id="" action="ppaction://media"/>
            <a:extLst>
              <a:ext uri="{FF2B5EF4-FFF2-40B4-BE49-F238E27FC236}">
                <a16:creationId xmlns:a16="http://schemas.microsoft.com/office/drawing/2014/main" id="{571C5B4F-024A-0FED-1AD2-2D2EC9C1A1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373753" y="4928028"/>
            <a:ext cx="487363" cy="487363"/>
          </a:xfrm>
          <a:prstGeom prst="rect">
            <a:avLst/>
          </a:prstGeom>
        </p:spPr>
      </p:pic>
      <p:pic>
        <p:nvPicPr>
          <p:cNvPr id="6" name="CD2-TRACK 29 (3)">
            <a:hlinkClick r:id="" action="ppaction://media"/>
            <a:extLst>
              <a:ext uri="{FF2B5EF4-FFF2-40B4-BE49-F238E27FC236}">
                <a16:creationId xmlns:a16="http://schemas.microsoft.com/office/drawing/2014/main" id="{2C654B2C-CC30-80DE-E2C6-8E2D3E74C34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369895" y="4830230"/>
            <a:ext cx="487363" cy="487363"/>
          </a:xfrm>
          <a:prstGeom prst="rect">
            <a:avLst/>
          </a:prstGeom>
        </p:spPr>
      </p:pic>
      <p:pic>
        <p:nvPicPr>
          <p:cNvPr id="8" name="CD2-TRACK 29 (4)">
            <a:hlinkClick r:id="" action="ppaction://media"/>
            <a:extLst>
              <a:ext uri="{FF2B5EF4-FFF2-40B4-BE49-F238E27FC236}">
                <a16:creationId xmlns:a16="http://schemas.microsoft.com/office/drawing/2014/main" id="{A3BE36C6-F801-6B31-2568-465C6A71D01B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373753" y="4793406"/>
            <a:ext cx="487363" cy="487363"/>
          </a:xfrm>
          <a:prstGeom prst="rect">
            <a:avLst/>
          </a:prstGeom>
        </p:spPr>
      </p:pic>
      <p:pic>
        <p:nvPicPr>
          <p:cNvPr id="15" name="CD2-TRACK 29 (19)">
            <a:hlinkClick r:id="" action="ppaction://media"/>
            <a:extLst>
              <a:ext uri="{FF2B5EF4-FFF2-40B4-BE49-F238E27FC236}">
                <a16:creationId xmlns:a16="http://schemas.microsoft.com/office/drawing/2014/main" id="{1289354F-C658-114B-234F-27F4BBFDD0E2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101207" y="5269507"/>
            <a:ext cx="487363" cy="487363"/>
          </a:xfrm>
          <a:prstGeom prst="rect">
            <a:avLst/>
          </a:prstGeom>
        </p:spPr>
      </p:pic>
      <p:pic>
        <p:nvPicPr>
          <p:cNvPr id="17" name="CD2-TRACK 29 (19)">
            <a:hlinkClick r:id="" action="ppaction://media"/>
            <a:extLst>
              <a:ext uri="{FF2B5EF4-FFF2-40B4-BE49-F238E27FC236}">
                <a16:creationId xmlns:a16="http://schemas.microsoft.com/office/drawing/2014/main" id="{9DF20256-398C-C090-8190-4B8F1C235FEE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3282548" y="4867054"/>
            <a:ext cx="487363" cy="48736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C3DE547-E255-E604-5116-70967C966C28}"/>
              </a:ext>
            </a:extLst>
          </p:cNvPr>
          <p:cNvSpPr/>
          <p:nvPr/>
        </p:nvSpPr>
        <p:spPr>
          <a:xfrm>
            <a:off x="2830948" y="4576531"/>
            <a:ext cx="1284790" cy="1385951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CB448D-48E0-8D07-B2DA-5862C8D7965A}"/>
              </a:ext>
            </a:extLst>
          </p:cNvPr>
          <p:cNvSpPr/>
          <p:nvPr/>
        </p:nvSpPr>
        <p:spPr>
          <a:xfrm>
            <a:off x="6796013" y="618569"/>
            <a:ext cx="4852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on the earphone or each sentence to listen.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378" y="1287076"/>
            <a:ext cx="1204064" cy="49762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8630" y="3429000"/>
            <a:ext cx="2281469" cy="2281469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1560547" y="1675099"/>
            <a:ext cx="3672932" cy="649877"/>
          </a:xfrm>
          <a:prstGeom prst="wedgeRoundRectCallout">
            <a:avLst>
              <a:gd name="adj1" fmla="val -46324"/>
              <a:gd name="adj2" fmla="val 7283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with Daddy.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7530578" y="1168344"/>
            <a:ext cx="4316103" cy="649877"/>
          </a:xfrm>
          <a:prstGeom prst="wedgeRoundRectCallout">
            <a:avLst>
              <a:gd name="adj1" fmla="val 47180"/>
              <a:gd name="adj2" fmla="val 8604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Fluffy, Mom?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1846818" y="2851141"/>
            <a:ext cx="3882942" cy="649877"/>
          </a:xfrm>
          <a:prstGeom prst="wedgeRoundRectCallout">
            <a:avLst>
              <a:gd name="adj1" fmla="val -46789"/>
              <a:gd name="adj2" fmla="val 8260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8804917" y="2432847"/>
            <a:ext cx="2856400" cy="649877"/>
          </a:xfrm>
          <a:prstGeom prst="wedgeRoundRectCallout">
            <a:avLst>
              <a:gd name="adj1" fmla="val 50479"/>
              <a:gd name="adj2" fmla="val 9035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Dad?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D76F1D-3748-4ACA-33BA-B0DDBEB02B8A}"/>
              </a:ext>
            </a:extLst>
          </p:cNvPr>
          <p:cNvSpPr/>
          <p:nvPr/>
        </p:nvSpPr>
        <p:spPr>
          <a:xfrm>
            <a:off x="3932216" y="2886741"/>
            <a:ext cx="1780928" cy="476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FF0000"/>
                </a:solidFill>
              </a:rPr>
              <a:t>kitchen.</a:t>
            </a:r>
            <a:endParaRPr lang="en-US" sz="36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2B78E66-A788-7A87-BF40-7314001A1EDA}"/>
              </a:ext>
            </a:extLst>
          </p:cNvPr>
          <p:cNvCxnSpPr>
            <a:cxnSpLocks/>
          </p:cNvCxnSpPr>
          <p:nvPr/>
        </p:nvCxnSpPr>
        <p:spPr>
          <a:xfrm>
            <a:off x="3991923" y="3381808"/>
            <a:ext cx="1448867" cy="186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CD2-TRACK 29 (23)">
            <a:hlinkClick r:id="" action="ppaction://media"/>
            <a:extLst>
              <a:ext uri="{FF2B5EF4-FFF2-40B4-BE49-F238E27FC236}">
                <a16:creationId xmlns:a16="http://schemas.microsoft.com/office/drawing/2014/main" id="{60013346-A79B-36B6-AD0E-7FAE4E76676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339647" y="1375473"/>
            <a:ext cx="487363" cy="487363"/>
          </a:xfrm>
          <a:prstGeom prst="rect">
            <a:avLst/>
          </a:prstGeom>
        </p:spPr>
      </p:pic>
      <p:pic>
        <p:nvPicPr>
          <p:cNvPr id="11" name="CD2-TRACK 29 (2)">
            <a:hlinkClick r:id="" action="ppaction://media"/>
            <a:extLst>
              <a:ext uri="{FF2B5EF4-FFF2-40B4-BE49-F238E27FC236}">
                <a16:creationId xmlns:a16="http://schemas.microsoft.com/office/drawing/2014/main" id="{1FCA4EBE-BC6B-5135-41B8-CA6A3D3BFDB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964452" y="1189066"/>
            <a:ext cx="487363" cy="487363"/>
          </a:xfrm>
          <a:prstGeom prst="rect">
            <a:avLst/>
          </a:prstGeom>
        </p:spPr>
      </p:pic>
      <p:pic>
        <p:nvPicPr>
          <p:cNvPr id="12" name="CD2-TRACK 29 (3)">
            <a:hlinkClick r:id="" action="ppaction://media"/>
            <a:extLst>
              <a:ext uri="{FF2B5EF4-FFF2-40B4-BE49-F238E27FC236}">
                <a16:creationId xmlns:a16="http://schemas.microsoft.com/office/drawing/2014/main" id="{25552B96-2ECA-ED1F-DE65-F3FE4FA049D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241388" y="1325994"/>
            <a:ext cx="487363" cy="487363"/>
          </a:xfrm>
          <a:prstGeom prst="rect">
            <a:avLst/>
          </a:prstGeom>
        </p:spPr>
      </p:pic>
      <p:pic>
        <p:nvPicPr>
          <p:cNvPr id="14" name="CD2-TRACK 29 (4)">
            <a:hlinkClick r:id="" action="ppaction://media"/>
            <a:extLst>
              <a:ext uri="{FF2B5EF4-FFF2-40B4-BE49-F238E27FC236}">
                <a16:creationId xmlns:a16="http://schemas.microsoft.com/office/drawing/2014/main" id="{F2248F85-7140-A4CA-498C-25F6E2D41297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6082466" y="1213805"/>
            <a:ext cx="487363" cy="487363"/>
          </a:xfrm>
          <a:prstGeom prst="rect">
            <a:avLst/>
          </a:prstGeom>
        </p:spPr>
      </p:pic>
      <p:pic>
        <p:nvPicPr>
          <p:cNvPr id="16" name="CD2-TRACK 29 (24)">
            <a:hlinkClick r:id="" action="ppaction://media"/>
            <a:extLst>
              <a:ext uri="{FF2B5EF4-FFF2-40B4-BE49-F238E27FC236}">
                <a16:creationId xmlns:a16="http://schemas.microsoft.com/office/drawing/2014/main" id="{BF01905C-5C31-7388-33C3-33FB832AC8E9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5960206" y="1240194"/>
            <a:ext cx="487363" cy="48736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E543A08-9E2E-A7D5-64F2-4022EF6880F8}"/>
              </a:ext>
            </a:extLst>
          </p:cNvPr>
          <p:cNvSpPr/>
          <p:nvPr/>
        </p:nvSpPr>
        <p:spPr>
          <a:xfrm>
            <a:off x="5612860" y="1207594"/>
            <a:ext cx="1459149" cy="100058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83386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85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47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75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90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19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225" y="413657"/>
            <a:ext cx="5819775" cy="106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51082D-9642-454E-1AFE-0AA9393ADC6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94717" y="3777317"/>
            <a:ext cx="3870289" cy="20749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CD2-TRACK 29 (6)">
            <a:hlinkClick r:id="" action="ppaction://media"/>
            <a:extLst>
              <a:ext uri="{FF2B5EF4-FFF2-40B4-BE49-F238E27FC236}">
                <a16:creationId xmlns:a16="http://schemas.microsoft.com/office/drawing/2014/main" id="{6A77A4F6-65FF-4FA6-0B81-0C8975934A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14246" y="1586527"/>
            <a:ext cx="487363" cy="487363"/>
          </a:xfrm>
          <a:prstGeom prst="rect">
            <a:avLst/>
          </a:prstGeom>
        </p:spPr>
      </p:pic>
      <p:pic>
        <p:nvPicPr>
          <p:cNvPr id="7" name="CD2-TRACK 29 (8)">
            <a:hlinkClick r:id="" action="ppaction://media"/>
            <a:extLst>
              <a:ext uri="{FF2B5EF4-FFF2-40B4-BE49-F238E27FC236}">
                <a16:creationId xmlns:a16="http://schemas.microsoft.com/office/drawing/2014/main" id="{6800EFF0-55BC-54A7-7E99-163D9EC82FB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72807" y="1587547"/>
            <a:ext cx="487363" cy="487363"/>
          </a:xfrm>
          <a:prstGeom prst="rect">
            <a:avLst/>
          </a:prstGeom>
        </p:spPr>
      </p:pic>
      <p:pic>
        <p:nvPicPr>
          <p:cNvPr id="16" name="CD2-TRACK 29 (20)">
            <a:hlinkClick r:id="" action="ppaction://media"/>
            <a:extLst>
              <a:ext uri="{FF2B5EF4-FFF2-40B4-BE49-F238E27FC236}">
                <a16:creationId xmlns:a16="http://schemas.microsoft.com/office/drawing/2014/main" id="{7772BD7B-0776-5DF3-755A-DE801C7B94B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679371" y="1668803"/>
            <a:ext cx="487363" cy="487363"/>
          </a:xfrm>
          <a:prstGeom prst="rect">
            <a:avLst/>
          </a:prstGeom>
        </p:spPr>
      </p:pic>
      <p:pic>
        <p:nvPicPr>
          <p:cNvPr id="17" name="CD2-TRACK 29 (20)">
            <a:hlinkClick r:id="" action="ppaction://media"/>
            <a:extLst>
              <a:ext uri="{FF2B5EF4-FFF2-40B4-BE49-F238E27FC236}">
                <a16:creationId xmlns:a16="http://schemas.microsoft.com/office/drawing/2014/main" id="{8F2011A0-EBC5-CA25-A797-7787636B440F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43526" y="1566213"/>
            <a:ext cx="487363" cy="48736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0A112A8-D21D-A817-94E0-2FD770628AA8}"/>
              </a:ext>
            </a:extLst>
          </p:cNvPr>
          <p:cNvSpPr/>
          <p:nvPr/>
        </p:nvSpPr>
        <p:spPr>
          <a:xfrm>
            <a:off x="6679472" y="742655"/>
            <a:ext cx="48529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the earphone or each sentence to listen.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2001" y="3429000"/>
            <a:ext cx="2281469" cy="22814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32325" y="3160571"/>
            <a:ext cx="2704319" cy="3055502"/>
          </a:xfrm>
          <a:prstGeom prst="rect">
            <a:avLst/>
          </a:prstGeom>
        </p:spPr>
      </p:pic>
      <p:sp>
        <p:nvSpPr>
          <p:cNvPr id="22" name="Rounded Rectangular Callout 21"/>
          <p:cNvSpPr/>
          <p:nvPr/>
        </p:nvSpPr>
        <p:spPr>
          <a:xfrm>
            <a:off x="900224" y="1587547"/>
            <a:ext cx="4543389" cy="649877"/>
          </a:xfrm>
          <a:prstGeom prst="wedgeRoundRectCallout">
            <a:avLst>
              <a:gd name="adj1" fmla="val -42089"/>
              <a:gd name="adj2" fmla="val 8983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I think she’s with Tom.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7653996" y="1099033"/>
            <a:ext cx="4316103" cy="649877"/>
          </a:xfrm>
          <a:prstGeom prst="wedgeRoundRectCallout">
            <a:avLst>
              <a:gd name="adj1" fmla="val 42640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Dad! Where’s Fluffy?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893888" y="2763589"/>
            <a:ext cx="4517406" cy="649877"/>
          </a:xfrm>
          <a:prstGeom prst="wedgeRoundRectCallout">
            <a:avLst>
              <a:gd name="adj1" fmla="val -40507"/>
              <a:gd name="adj2" fmla="val 86664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8021325" y="2359695"/>
            <a:ext cx="3749720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Oh. Where’s Tom?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D76F1D-3748-4ACA-33BA-B0DDBEB02B8A}"/>
              </a:ext>
            </a:extLst>
          </p:cNvPr>
          <p:cNvSpPr/>
          <p:nvPr/>
        </p:nvSpPr>
        <p:spPr>
          <a:xfrm>
            <a:off x="3007387" y="2714079"/>
            <a:ext cx="2143618" cy="476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FF0000"/>
                </a:solidFill>
              </a:rPr>
              <a:t>bedroom.</a:t>
            </a:r>
            <a:endParaRPr lang="en-US" sz="36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B78E66-A788-7A87-BF40-7314001A1EDA}"/>
              </a:ext>
            </a:extLst>
          </p:cNvPr>
          <p:cNvCxnSpPr>
            <a:cxnSpLocks/>
          </p:cNvCxnSpPr>
          <p:nvPr/>
        </p:nvCxnSpPr>
        <p:spPr>
          <a:xfrm flipV="1">
            <a:off x="3053242" y="3240244"/>
            <a:ext cx="2358052" cy="1844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CD2-TRACK 29 (7)">
            <a:hlinkClick r:id="" action="ppaction://media"/>
            <a:extLst>
              <a:ext uri="{FF2B5EF4-FFF2-40B4-BE49-F238E27FC236}">
                <a16:creationId xmlns:a16="http://schemas.microsoft.com/office/drawing/2014/main" id="{1D297281-20B7-5F8B-42E3-52670946EDC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572807" y="1545899"/>
            <a:ext cx="487363" cy="4873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B744E5-B361-BAFC-56F1-39E230AAD912}"/>
              </a:ext>
            </a:extLst>
          </p:cNvPr>
          <p:cNvSpPr/>
          <p:nvPr/>
        </p:nvSpPr>
        <p:spPr>
          <a:xfrm>
            <a:off x="6057900" y="1423971"/>
            <a:ext cx="1315666" cy="82423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8677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223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7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290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6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9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49" y="320169"/>
            <a:ext cx="5764362" cy="10566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DA5C3B-DFC3-68C0-C034-605A88EFF5E3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722" y="3807727"/>
            <a:ext cx="4058436" cy="2654537"/>
          </a:xfrm>
          <a:prstGeom prst="rect">
            <a:avLst/>
          </a:prstGeom>
        </p:spPr>
      </p:pic>
      <p:pic>
        <p:nvPicPr>
          <p:cNvPr id="12" name="CD2-TRACK 29 (9)">
            <a:hlinkClick r:id="" action="ppaction://media"/>
            <a:extLst>
              <a:ext uri="{FF2B5EF4-FFF2-40B4-BE49-F238E27FC236}">
                <a16:creationId xmlns:a16="http://schemas.microsoft.com/office/drawing/2014/main" id="{CBD73195-D79D-6A9D-5FD6-37D2097FB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142311" y="2732713"/>
            <a:ext cx="487363" cy="487363"/>
          </a:xfrm>
          <a:prstGeom prst="rect">
            <a:avLst/>
          </a:prstGeom>
        </p:spPr>
      </p:pic>
      <p:pic>
        <p:nvPicPr>
          <p:cNvPr id="13" name="CD2-TRACK 29 (10)">
            <a:hlinkClick r:id="" action="ppaction://media"/>
            <a:extLst>
              <a:ext uri="{FF2B5EF4-FFF2-40B4-BE49-F238E27FC236}">
                <a16:creationId xmlns:a16="http://schemas.microsoft.com/office/drawing/2014/main" id="{95EA56B0-7CD3-4BE6-BE99-1B84CB4467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84207" y="2777889"/>
            <a:ext cx="487363" cy="487363"/>
          </a:xfrm>
          <a:prstGeom prst="rect">
            <a:avLst/>
          </a:prstGeom>
        </p:spPr>
      </p:pic>
      <p:pic>
        <p:nvPicPr>
          <p:cNvPr id="14" name="CD2-TRACK 29 (11)">
            <a:hlinkClick r:id="" action="ppaction://media"/>
            <a:extLst>
              <a:ext uri="{FF2B5EF4-FFF2-40B4-BE49-F238E27FC236}">
                <a16:creationId xmlns:a16="http://schemas.microsoft.com/office/drawing/2014/main" id="{96375E18-5DFB-52EF-3795-F60C64242F3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84207" y="2783239"/>
            <a:ext cx="487363" cy="487363"/>
          </a:xfrm>
          <a:prstGeom prst="rect">
            <a:avLst/>
          </a:prstGeom>
        </p:spPr>
      </p:pic>
      <p:pic>
        <p:nvPicPr>
          <p:cNvPr id="15" name="CD2-TRACK 29 (12)">
            <a:hlinkClick r:id="" action="ppaction://media"/>
            <a:extLst>
              <a:ext uri="{FF2B5EF4-FFF2-40B4-BE49-F238E27FC236}">
                <a16:creationId xmlns:a16="http://schemas.microsoft.com/office/drawing/2014/main" id="{9787D883-3711-6ECA-123E-98B4DD371D74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77299" y="2837985"/>
            <a:ext cx="487363" cy="48736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A3FD434-B12C-5C3F-1F47-BC7685B219A0}"/>
              </a:ext>
            </a:extLst>
          </p:cNvPr>
          <p:cNvSpPr/>
          <p:nvPr/>
        </p:nvSpPr>
        <p:spPr>
          <a:xfrm>
            <a:off x="6838306" y="397374"/>
            <a:ext cx="52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on the earphone or each sentence to listen.</a:t>
            </a:r>
          </a:p>
        </p:txBody>
      </p:sp>
      <p:pic>
        <p:nvPicPr>
          <p:cNvPr id="19" name="CD2-TRACK 29 (21)">
            <a:hlinkClick r:id="" action="ppaction://media"/>
            <a:extLst>
              <a:ext uri="{FF2B5EF4-FFF2-40B4-BE49-F238E27FC236}">
                <a16:creationId xmlns:a16="http://schemas.microsoft.com/office/drawing/2014/main" id="{520125E9-6EBC-018D-4499-5EE9F2DC7AB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091116" y="2794199"/>
            <a:ext cx="487363" cy="48736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9BE0C26-76E2-8204-03FB-78AFB9B1D856}"/>
              </a:ext>
            </a:extLst>
          </p:cNvPr>
          <p:cNvSpPr/>
          <p:nvPr/>
        </p:nvSpPr>
        <p:spPr>
          <a:xfrm>
            <a:off x="6408039" y="2689325"/>
            <a:ext cx="1293779" cy="57602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1089" y="3844006"/>
            <a:ext cx="2168265" cy="27713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526" y="3661303"/>
            <a:ext cx="2821709" cy="2821709"/>
          </a:xfrm>
          <a:prstGeom prst="rect">
            <a:avLst/>
          </a:prstGeom>
        </p:spPr>
      </p:pic>
      <p:sp>
        <p:nvSpPr>
          <p:cNvPr id="22" name="Rounded Rectangular Callout 21"/>
          <p:cNvSpPr/>
          <p:nvPr/>
        </p:nvSpPr>
        <p:spPr>
          <a:xfrm>
            <a:off x="975330" y="1474237"/>
            <a:ext cx="4543389" cy="631283"/>
          </a:xfrm>
          <a:prstGeom prst="wedgeRoundRectCallout">
            <a:avLst>
              <a:gd name="adj1" fmla="val -42089"/>
              <a:gd name="adj2" fmla="val 8983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Hi, Tom. Is Fluffy here?</a:t>
            </a:r>
          </a:p>
        </p:txBody>
      </p:sp>
      <p:sp>
        <p:nvSpPr>
          <p:cNvPr id="23" name="Rounded Rectangular Callout 22"/>
          <p:cNvSpPr/>
          <p:nvPr/>
        </p:nvSpPr>
        <p:spPr>
          <a:xfrm>
            <a:off x="7494002" y="1753560"/>
            <a:ext cx="4316103" cy="649877"/>
          </a:xfrm>
          <a:prstGeom prst="wedgeRoundRectCallout">
            <a:avLst>
              <a:gd name="adj1" fmla="val 42640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I think Ben has her.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975330" y="2742981"/>
            <a:ext cx="3214581" cy="649877"/>
          </a:xfrm>
          <a:prstGeom prst="wedgeRoundRectCallout">
            <a:avLst>
              <a:gd name="adj1" fmla="val -49262"/>
              <a:gd name="adj2" fmla="val 8438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Ben?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7825158" y="2908335"/>
            <a:ext cx="4366841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D76F1D-3748-4ACA-33BA-B0DDBEB02B8A}"/>
              </a:ext>
            </a:extLst>
          </p:cNvPr>
          <p:cNvSpPr/>
          <p:nvPr/>
        </p:nvSpPr>
        <p:spPr>
          <a:xfrm>
            <a:off x="9690652" y="2869789"/>
            <a:ext cx="2370036" cy="476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FF0000"/>
                </a:solidFill>
              </a:rPr>
              <a:t>bathroom.</a:t>
            </a:r>
            <a:endParaRPr lang="en-US" sz="3600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2B78E66-A788-7A87-BF40-7314001A1EDA}"/>
              </a:ext>
            </a:extLst>
          </p:cNvPr>
          <p:cNvCxnSpPr>
            <a:cxnSpLocks/>
          </p:cNvCxnSpPr>
          <p:nvPr/>
        </p:nvCxnSpPr>
        <p:spPr>
          <a:xfrm>
            <a:off x="9868085" y="3450636"/>
            <a:ext cx="1786563" cy="150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35798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1334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5184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2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1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9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6225" y="413657"/>
            <a:ext cx="5819775" cy="1066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ED8170-6ACE-3A1D-6F2B-0F87EB525312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762" y="4281863"/>
            <a:ext cx="2795089" cy="1961184"/>
          </a:xfrm>
          <a:prstGeom prst="rect">
            <a:avLst/>
          </a:prstGeom>
        </p:spPr>
      </p:pic>
      <p:pic>
        <p:nvPicPr>
          <p:cNvPr id="3" name="CD2-TRACK 29 (13)">
            <a:hlinkClick r:id="" action="ppaction://media"/>
            <a:extLst>
              <a:ext uri="{FF2B5EF4-FFF2-40B4-BE49-F238E27FC236}">
                <a16:creationId xmlns:a16="http://schemas.microsoft.com/office/drawing/2014/main" id="{F20B59A7-1FA9-4B60-B5C9-6DEA38A132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733159" y="626684"/>
            <a:ext cx="487363" cy="487363"/>
          </a:xfrm>
          <a:prstGeom prst="rect">
            <a:avLst/>
          </a:prstGeom>
        </p:spPr>
      </p:pic>
      <p:pic>
        <p:nvPicPr>
          <p:cNvPr id="7" name="CD2-TRACK 29 (14)">
            <a:hlinkClick r:id="" action="ppaction://media"/>
            <a:extLst>
              <a:ext uri="{FF2B5EF4-FFF2-40B4-BE49-F238E27FC236}">
                <a16:creationId xmlns:a16="http://schemas.microsoft.com/office/drawing/2014/main" id="{CF867F00-DDCA-0C70-6A2F-89EC77DD62E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733159" y="596381"/>
            <a:ext cx="487363" cy="487363"/>
          </a:xfrm>
          <a:prstGeom prst="rect">
            <a:avLst/>
          </a:prstGeom>
        </p:spPr>
      </p:pic>
      <p:pic>
        <p:nvPicPr>
          <p:cNvPr id="8" name="CD2-TRACK 29 (15)">
            <a:hlinkClick r:id="" action="ppaction://media"/>
            <a:extLst>
              <a:ext uri="{FF2B5EF4-FFF2-40B4-BE49-F238E27FC236}">
                <a16:creationId xmlns:a16="http://schemas.microsoft.com/office/drawing/2014/main" id="{7081E290-11EA-8F2C-E8C0-D102FA143A00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903359" y="565886"/>
            <a:ext cx="487363" cy="487363"/>
          </a:xfrm>
          <a:prstGeom prst="rect">
            <a:avLst/>
          </a:prstGeom>
        </p:spPr>
      </p:pic>
      <p:pic>
        <p:nvPicPr>
          <p:cNvPr id="9" name="CD2-TRACK 29 (16)">
            <a:hlinkClick r:id="" action="ppaction://media"/>
            <a:extLst>
              <a:ext uri="{FF2B5EF4-FFF2-40B4-BE49-F238E27FC236}">
                <a16:creationId xmlns:a16="http://schemas.microsoft.com/office/drawing/2014/main" id="{8DD775AE-9DCD-D10C-DA54-FEC9C7D8AE32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659678" y="625372"/>
            <a:ext cx="487363" cy="487363"/>
          </a:xfrm>
          <a:prstGeom prst="rect">
            <a:avLst/>
          </a:prstGeom>
        </p:spPr>
      </p:pic>
      <p:pic>
        <p:nvPicPr>
          <p:cNvPr id="17" name="CD2-TRACK 29 (17)">
            <a:hlinkClick r:id="" action="ppaction://media"/>
            <a:extLst>
              <a:ext uri="{FF2B5EF4-FFF2-40B4-BE49-F238E27FC236}">
                <a16:creationId xmlns:a16="http://schemas.microsoft.com/office/drawing/2014/main" id="{D0C21FCE-CFE2-9AC4-7FC3-5FF09F71574A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866881" y="624812"/>
            <a:ext cx="487363" cy="487363"/>
          </a:xfrm>
          <a:prstGeom prst="rect">
            <a:avLst/>
          </a:prstGeom>
        </p:spPr>
      </p:pic>
      <p:pic>
        <p:nvPicPr>
          <p:cNvPr id="18" name="CD2-TRACK 29 (18)">
            <a:hlinkClick r:id="" action="ppaction://media"/>
            <a:extLst>
              <a:ext uri="{FF2B5EF4-FFF2-40B4-BE49-F238E27FC236}">
                <a16:creationId xmlns:a16="http://schemas.microsoft.com/office/drawing/2014/main" id="{52992FE6-F2AC-40F8-8BEF-4F0A568DBAC6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714920" y="590205"/>
            <a:ext cx="487363" cy="48736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1FE4CDF-45AE-3B2D-05F9-B8EC05CB6381}"/>
              </a:ext>
            </a:extLst>
          </p:cNvPr>
          <p:cNvSpPr/>
          <p:nvPr/>
        </p:nvSpPr>
        <p:spPr>
          <a:xfrm>
            <a:off x="7597663" y="820082"/>
            <a:ext cx="4486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Click the earphone or each sentence to listen.</a:t>
            </a:r>
          </a:p>
        </p:txBody>
      </p:sp>
      <p:pic>
        <p:nvPicPr>
          <p:cNvPr id="20" name="CD2-TRACK 29 (22)">
            <a:hlinkClick r:id="" action="ppaction://media"/>
            <a:extLst>
              <a:ext uri="{FF2B5EF4-FFF2-40B4-BE49-F238E27FC236}">
                <a16:creationId xmlns:a16="http://schemas.microsoft.com/office/drawing/2014/main" id="{D6518429-962C-9198-80EE-EEC0E04EE1B9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6940100" y="614524"/>
            <a:ext cx="487363" cy="487363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A4429FC-0DFE-8979-5740-34A80C84DCAF}"/>
              </a:ext>
            </a:extLst>
          </p:cNvPr>
          <p:cNvSpPr/>
          <p:nvPr/>
        </p:nvSpPr>
        <p:spPr>
          <a:xfrm>
            <a:off x="6471502" y="418144"/>
            <a:ext cx="955961" cy="83148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7364" y="3414204"/>
            <a:ext cx="2168265" cy="27713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475713" y="3620653"/>
            <a:ext cx="1098795" cy="2480991"/>
          </a:xfrm>
          <a:prstGeom prst="rect">
            <a:avLst/>
          </a:prstGeom>
        </p:spPr>
      </p:pic>
      <p:sp>
        <p:nvSpPr>
          <p:cNvPr id="23" name="Rounded Rectangular Callout 22"/>
          <p:cNvSpPr/>
          <p:nvPr/>
        </p:nvSpPr>
        <p:spPr>
          <a:xfrm>
            <a:off x="975329" y="1309339"/>
            <a:ext cx="4767103" cy="649877"/>
          </a:xfrm>
          <a:prstGeom prst="wedgeRoundRectCallout">
            <a:avLst>
              <a:gd name="adj1" fmla="val -42089"/>
              <a:gd name="adj2" fmla="val 8983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i="1" dirty="0">
              <a:solidFill>
                <a:srgbClr val="002060"/>
              </a:solidFill>
            </a:endParaRPr>
          </a:p>
          <a:p>
            <a:pPr algn="ctr"/>
            <a:r>
              <a:rPr lang="en-US" sz="3600" i="1" dirty="0">
                <a:solidFill>
                  <a:srgbClr val="002060"/>
                </a:solidFill>
              </a:rPr>
              <a:t>Hi, Ben. Where’s Fluffy?</a:t>
            </a:r>
          </a:p>
          <a:p>
            <a:pPr algn="ctr"/>
            <a:endParaRPr lang="en-US" sz="3600" i="1" dirty="0">
              <a:solidFill>
                <a:srgbClr val="002060"/>
              </a:solidFill>
            </a:endParaRPr>
          </a:p>
        </p:txBody>
      </p:sp>
      <p:sp>
        <p:nvSpPr>
          <p:cNvPr id="26" name="Rounded Rectangular Callout 25"/>
          <p:cNvSpPr/>
          <p:nvPr/>
        </p:nvSpPr>
        <p:spPr>
          <a:xfrm>
            <a:off x="8193024" y="1607256"/>
            <a:ext cx="3617081" cy="649877"/>
          </a:xfrm>
          <a:prstGeom prst="wedgeRoundRectCallout">
            <a:avLst>
              <a:gd name="adj1" fmla="val 42640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with Alfie.</a:t>
            </a:r>
          </a:p>
        </p:txBody>
      </p:sp>
      <p:sp>
        <p:nvSpPr>
          <p:cNvPr id="27" name="Rounded Rectangular Callout 26"/>
          <p:cNvSpPr/>
          <p:nvPr/>
        </p:nvSpPr>
        <p:spPr>
          <a:xfrm>
            <a:off x="975330" y="2596677"/>
            <a:ext cx="3214581" cy="649877"/>
          </a:xfrm>
          <a:prstGeom prst="wedgeRoundRectCallout">
            <a:avLst>
              <a:gd name="adj1" fmla="val -39276"/>
              <a:gd name="adj2" fmla="val 8139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Alfie?</a:t>
            </a:r>
          </a:p>
        </p:txBody>
      </p:sp>
      <p:sp>
        <p:nvSpPr>
          <p:cNvPr id="28" name="Rounded Rectangular Callout 27"/>
          <p:cNvSpPr/>
          <p:nvPr/>
        </p:nvSpPr>
        <p:spPr>
          <a:xfrm>
            <a:off x="7825158" y="2762031"/>
            <a:ext cx="3984947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D76F1D-3748-4ACA-33BA-B0DDBEB02B8A}"/>
              </a:ext>
            </a:extLst>
          </p:cNvPr>
          <p:cNvSpPr/>
          <p:nvPr/>
        </p:nvSpPr>
        <p:spPr>
          <a:xfrm>
            <a:off x="9917070" y="2723485"/>
            <a:ext cx="1458066" cy="4766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FF0000"/>
                </a:solidFill>
              </a:rPr>
              <a:t>yard.</a:t>
            </a:r>
            <a:endParaRPr lang="en-US" sz="36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2B78E66-A788-7A87-BF40-7314001A1EDA}"/>
              </a:ext>
            </a:extLst>
          </p:cNvPr>
          <p:cNvCxnSpPr>
            <a:cxnSpLocks/>
          </p:cNvCxnSpPr>
          <p:nvPr/>
        </p:nvCxnSpPr>
        <p:spPr>
          <a:xfrm>
            <a:off x="9868085" y="3304332"/>
            <a:ext cx="1786563" cy="1507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ounded Rectangular Callout 30"/>
          <p:cNvSpPr/>
          <p:nvPr/>
        </p:nvSpPr>
        <p:spPr>
          <a:xfrm>
            <a:off x="6973602" y="4300843"/>
            <a:ext cx="2516457" cy="649877"/>
          </a:xfrm>
          <a:prstGeom prst="wedgeRoundRectCallout">
            <a:avLst>
              <a:gd name="adj1" fmla="val -46318"/>
              <a:gd name="adj2" fmla="val 120792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Help! Help!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1917225" y="3668883"/>
            <a:ext cx="2413941" cy="649877"/>
          </a:xfrm>
          <a:prstGeom prst="wedgeRoundRectCallout">
            <a:avLst>
              <a:gd name="adj1" fmla="val -39276"/>
              <a:gd name="adj2" fmla="val 8139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Oh, Alfie!</a:t>
            </a:r>
          </a:p>
        </p:txBody>
      </p:sp>
    </p:spTree>
    <p:extLst>
      <p:ext uri="{BB962C8B-B14F-4D97-AF65-F5344CB8AC3E}">
        <p14:creationId xmlns:p14="http://schemas.microsoft.com/office/powerpoint/2010/main" val="1730387453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20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5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218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32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4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19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26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82147" y="2687221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9492"/>
            <a:ext cx="9378778" cy="62126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29733" y="3042657"/>
            <a:ext cx="22451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Production</a:t>
            </a:r>
          </a:p>
        </p:txBody>
      </p:sp>
    </p:spTree>
    <p:extLst>
      <p:ext uri="{BB962C8B-B14F-4D97-AF65-F5344CB8AC3E}">
        <p14:creationId xmlns:p14="http://schemas.microsoft.com/office/powerpoint/2010/main" val="1330931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81431" y="9448801"/>
            <a:ext cx="282881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226767" y="1148666"/>
            <a:ext cx="66556" cy="7279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AutoShape 16" descr="Dấu gạch chéo Biểu tượng cảm xúc ❌"/>
          <p:cNvSpPr>
            <a:spLocks noChangeAspect="1" noChangeArrowheads="1"/>
          </p:cNvSpPr>
          <p:nvPr/>
        </p:nvSpPr>
        <p:spPr bwMode="auto">
          <a:xfrm>
            <a:off x="101048" y="122146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4" y="367249"/>
            <a:ext cx="5286375" cy="70485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CBDC93-58CD-A35E-1424-449D8EA195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448" y="3404681"/>
            <a:ext cx="2324301" cy="26138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2526" y="3396133"/>
            <a:ext cx="2821709" cy="28217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5530" y="3318138"/>
            <a:ext cx="4468692" cy="2979393"/>
          </a:xfrm>
          <a:prstGeom prst="rect">
            <a:avLst/>
          </a:prstGeom>
        </p:spPr>
      </p:pic>
      <p:sp>
        <p:nvSpPr>
          <p:cNvPr id="18" name="Rounded Rectangular Callout 17"/>
          <p:cNvSpPr/>
          <p:nvPr/>
        </p:nvSpPr>
        <p:spPr>
          <a:xfrm>
            <a:off x="1139923" y="1492219"/>
            <a:ext cx="3672932" cy="649877"/>
          </a:xfrm>
          <a:prstGeom prst="wedgeRoundRectCallout">
            <a:avLst>
              <a:gd name="adj1" fmla="val -38195"/>
              <a:gd name="adj2" fmla="val 7858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She’s with Daddy.</a:t>
            </a:r>
          </a:p>
        </p:txBody>
      </p:sp>
      <p:sp>
        <p:nvSpPr>
          <p:cNvPr id="20" name="Rounded Rectangular Callout 19"/>
          <p:cNvSpPr/>
          <p:nvPr/>
        </p:nvSpPr>
        <p:spPr>
          <a:xfrm>
            <a:off x="7333488" y="985464"/>
            <a:ext cx="4513193" cy="649877"/>
          </a:xfrm>
          <a:prstGeom prst="wedgeRoundRectCallout">
            <a:avLst>
              <a:gd name="adj1" fmla="val 42640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</a:t>
            </a:r>
            <a:r>
              <a:rPr lang="en-US" sz="3600" i="1" dirty="0" err="1">
                <a:solidFill>
                  <a:srgbClr val="002060"/>
                </a:solidFill>
              </a:rPr>
              <a:t>Trang</a:t>
            </a:r>
            <a:r>
              <a:rPr lang="en-US" sz="3600" i="1" dirty="0">
                <a:solidFill>
                  <a:srgbClr val="002060"/>
                </a:solidFill>
              </a:rPr>
              <a:t>, Mom?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1151873" y="2668261"/>
            <a:ext cx="4535695" cy="649877"/>
          </a:xfrm>
          <a:prstGeom prst="wedgeRoundRectCallout">
            <a:avLst>
              <a:gd name="adj1" fmla="val -38138"/>
              <a:gd name="adj2" fmla="val 9265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He’s in the living room. </a:t>
            </a:r>
          </a:p>
        </p:txBody>
      </p:sp>
      <p:sp>
        <p:nvSpPr>
          <p:cNvPr id="22" name="Rounded Rectangular Callout 21"/>
          <p:cNvSpPr/>
          <p:nvPr/>
        </p:nvSpPr>
        <p:spPr>
          <a:xfrm>
            <a:off x="8804917" y="2249967"/>
            <a:ext cx="2856400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Dad?</a:t>
            </a:r>
          </a:p>
        </p:txBody>
      </p:sp>
    </p:spTree>
    <p:extLst>
      <p:ext uri="{BB962C8B-B14F-4D97-AF65-F5344CB8AC3E}">
        <p14:creationId xmlns:p14="http://schemas.microsoft.com/office/powerpoint/2010/main" val="1978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30AD75-B226-B583-3848-C108F6A1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4" y="367249"/>
            <a:ext cx="5286375" cy="704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7364" y="3414204"/>
            <a:ext cx="2168265" cy="277130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475713" y="3620653"/>
            <a:ext cx="1098795" cy="248099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414" y="3240974"/>
            <a:ext cx="4676646" cy="3117764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481555" y="1473931"/>
            <a:ext cx="3672932" cy="649877"/>
          </a:xfrm>
          <a:prstGeom prst="wedgeRoundRectCallout">
            <a:avLst>
              <a:gd name="adj1" fmla="val -38195"/>
              <a:gd name="adj2" fmla="val 7858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He’s with mom.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8648253" y="1076904"/>
            <a:ext cx="3308156" cy="649877"/>
          </a:xfrm>
          <a:prstGeom prst="wedgeRoundRectCallout">
            <a:avLst>
              <a:gd name="adj1" fmla="val 42640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Tom?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93505" y="2649973"/>
            <a:ext cx="4535695" cy="649877"/>
          </a:xfrm>
          <a:prstGeom prst="wedgeRoundRectCallout">
            <a:avLst>
              <a:gd name="adj1" fmla="val -38138"/>
              <a:gd name="adj2" fmla="val 9265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>
                <a:solidFill>
                  <a:srgbClr val="002060"/>
                </a:solidFill>
              </a:rPr>
              <a:t>She’s in the bathroom. 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8831133" y="2341407"/>
            <a:ext cx="3122792" cy="649877"/>
          </a:xfrm>
          <a:prstGeom prst="wedgeRoundRectCallout">
            <a:avLst>
              <a:gd name="adj1" fmla="val 46232"/>
              <a:gd name="adj2" fmla="val 94660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>
                <a:solidFill>
                  <a:srgbClr val="002060"/>
                </a:solidFill>
              </a:rPr>
              <a:t>Where’s Mom?</a:t>
            </a:r>
          </a:p>
        </p:txBody>
      </p:sp>
    </p:spTree>
    <p:extLst>
      <p:ext uri="{BB962C8B-B14F-4D97-AF65-F5344CB8AC3E}">
        <p14:creationId xmlns:p14="http://schemas.microsoft.com/office/powerpoint/2010/main" val="385253942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564" y="374450"/>
            <a:ext cx="8142728" cy="57758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07272" y="2347785"/>
            <a:ext cx="2619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Workbook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p. 39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826415"/>
      </p:ext>
    </p:extLst>
  </p:cSld>
  <p:clrMapOvr>
    <a:masterClrMapping/>
  </p:clrMapOvr>
  <p:transition spd="med">
    <p:split orient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6" y="281121"/>
            <a:ext cx="4753247" cy="738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008" y="1006075"/>
            <a:ext cx="8897983" cy="548837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8F6B8D5-65A7-48E3-8255-C1525C017D93}"/>
              </a:ext>
            </a:extLst>
          </p:cNvPr>
          <p:cNvCxnSpPr/>
          <p:nvPr/>
        </p:nvCxnSpPr>
        <p:spPr>
          <a:xfrm>
            <a:off x="4022335" y="3032448"/>
            <a:ext cx="4338735" cy="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DCBFFCC5-F1FE-13CC-C90B-3673B0566A9B}"/>
              </a:ext>
            </a:extLst>
          </p:cNvPr>
          <p:cNvCxnSpPr/>
          <p:nvPr/>
        </p:nvCxnSpPr>
        <p:spPr>
          <a:xfrm rot="10800000" flipV="1">
            <a:off x="4022336" y="1679510"/>
            <a:ext cx="4338735" cy="4086808"/>
          </a:xfrm>
          <a:prstGeom prst="curvedConnector3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5371CABC-0A86-3CB8-B9EB-FAED798167D4}"/>
              </a:ext>
            </a:extLst>
          </p:cNvPr>
          <p:cNvCxnSpPr/>
          <p:nvPr/>
        </p:nvCxnSpPr>
        <p:spPr>
          <a:xfrm>
            <a:off x="4022335" y="4385388"/>
            <a:ext cx="4338735" cy="1380930"/>
          </a:xfrm>
          <a:prstGeom prst="curvedConnector3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" name="TRACK 22">
            <a:hlinkClick r:id="" action="ppaction://media"/>
            <a:extLst>
              <a:ext uri="{FF2B5EF4-FFF2-40B4-BE49-F238E27FC236}">
                <a16:creationId xmlns:a16="http://schemas.microsoft.com/office/drawing/2014/main" id="{C4B36CD6-3153-A667-B679-B1D5CEFD8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1702" y="650596"/>
            <a:ext cx="487363" cy="4873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9547A94-3E26-F689-E625-77F29E37D9C0}"/>
              </a:ext>
            </a:extLst>
          </p:cNvPr>
          <p:cNvSpPr/>
          <p:nvPr/>
        </p:nvSpPr>
        <p:spPr>
          <a:xfrm>
            <a:off x="5878286" y="494522"/>
            <a:ext cx="1147665" cy="85841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99647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439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EEC98C-E408-EE1A-7EC7-C7A5C7EB876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775" y="815113"/>
            <a:ext cx="2324301" cy="26138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91C3DB-3EED-224F-05FD-8A49E979B6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3677" y="815113"/>
            <a:ext cx="2485346" cy="234796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E5F0D57-C5A1-C30A-CA51-766750A4CB7C}"/>
              </a:ext>
            </a:extLst>
          </p:cNvPr>
          <p:cNvSpPr/>
          <p:nvPr/>
        </p:nvSpPr>
        <p:spPr>
          <a:xfrm>
            <a:off x="6643395" y="1272971"/>
            <a:ext cx="4934829" cy="8490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Mom’s in the living room.</a:t>
            </a:r>
          </a:p>
        </p:txBody>
      </p:sp>
      <p:pic>
        <p:nvPicPr>
          <p:cNvPr id="7" name="Picture 6" descr="https://phongthuyxanh.vn/wp-content/uploads/d%E1%BA%A5u-t%C3%ADch.png">
            <a:extLst>
              <a:ext uri="{FF2B5EF4-FFF2-40B4-BE49-F238E27FC236}">
                <a16:creationId xmlns:a16="http://schemas.microsoft.com/office/drawing/2014/main" id="{384D5D27-E798-5DBB-22B5-74449FA8D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1911" y="1376568"/>
            <a:ext cx="511068" cy="51106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3F404E-9386-E667-9E69-8706B321F98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19" y="3543300"/>
            <a:ext cx="2301439" cy="27205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8DD4AA7-05F6-AD63-0D7E-3A615F12CC7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6915" y="3595274"/>
            <a:ext cx="2501386" cy="24882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E1BC438-BC9B-0F47-5D61-0722B0F2C064}"/>
              </a:ext>
            </a:extLst>
          </p:cNvPr>
          <p:cNvSpPr/>
          <p:nvPr/>
        </p:nvSpPr>
        <p:spPr>
          <a:xfrm>
            <a:off x="6618511" y="4635106"/>
            <a:ext cx="4450702" cy="8490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Dad’s in the bathroom.</a:t>
            </a:r>
          </a:p>
        </p:txBody>
      </p:sp>
      <p:pic>
        <p:nvPicPr>
          <p:cNvPr id="13" name="Picture 12" descr="https://phongthuyxanh.vn/wp-content/uploads/d%E1%BA%A5u-t%C3%ADch.png">
            <a:extLst>
              <a:ext uri="{FF2B5EF4-FFF2-40B4-BE49-F238E27FC236}">
                <a16:creationId xmlns:a16="http://schemas.microsoft.com/office/drawing/2014/main" id="{12DA5411-55BA-FD80-DB44-35FE6FBFE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7026" y="4738703"/>
            <a:ext cx="511068" cy="51106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2009586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D41CDC-B4B5-4F55-2E0E-6CAEE565B1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0719" y="3774654"/>
            <a:ext cx="2481907" cy="24115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0396ED-3213-E4E3-7748-A9A6DE9ED6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7627" y="870324"/>
            <a:ext cx="2461268" cy="241154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A2AF00-8CA1-B269-EC2C-E18852ECBA7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453" y="874568"/>
            <a:ext cx="2293819" cy="27586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BEB307-34FA-D62B-3868-83AFF29E79C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438" y="3930876"/>
            <a:ext cx="2309060" cy="256054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DE33F5F-E465-7397-43BF-8CB0394E6DE0}"/>
              </a:ext>
            </a:extLst>
          </p:cNvPr>
          <p:cNvSpPr/>
          <p:nvPr/>
        </p:nvSpPr>
        <p:spPr>
          <a:xfrm>
            <a:off x="6643396" y="1272971"/>
            <a:ext cx="4572000" cy="8490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Lucy’s in the bedroom.</a:t>
            </a:r>
          </a:p>
        </p:txBody>
      </p:sp>
      <p:pic>
        <p:nvPicPr>
          <p:cNvPr id="11" name="Picture 10" descr="https://phongthuyxanh.vn/wp-content/uploads/d%E1%BA%A5u-t%C3%ADch.png">
            <a:extLst>
              <a:ext uri="{FF2B5EF4-FFF2-40B4-BE49-F238E27FC236}">
                <a16:creationId xmlns:a16="http://schemas.microsoft.com/office/drawing/2014/main" id="{8FA81FC7-3148-1881-D594-0B2AB2FDF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1911" y="1376568"/>
            <a:ext cx="511068" cy="51106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9E085A-1337-8CEE-46E4-311F6307C1E8}"/>
              </a:ext>
            </a:extLst>
          </p:cNvPr>
          <p:cNvSpPr/>
          <p:nvPr/>
        </p:nvSpPr>
        <p:spPr>
          <a:xfrm>
            <a:off x="6618511" y="4635106"/>
            <a:ext cx="3598509" cy="84908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Tom’s in the yard.</a:t>
            </a:r>
          </a:p>
        </p:txBody>
      </p:sp>
      <p:pic>
        <p:nvPicPr>
          <p:cNvPr id="13" name="Picture 12" descr="https://phongthuyxanh.vn/wp-content/uploads/d%E1%BA%A5u-t%C3%ADch.png">
            <a:extLst>
              <a:ext uri="{FF2B5EF4-FFF2-40B4-BE49-F238E27FC236}">
                <a16:creationId xmlns:a16="http://schemas.microsoft.com/office/drawing/2014/main" id="{CB0290EF-CC20-2E2E-EFF5-6B899C555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7026" y="4738703"/>
            <a:ext cx="511068" cy="51106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7827761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5052"/>
            <a:ext cx="9229273" cy="61523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58003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6927" y="715876"/>
            <a:ext cx="4352925" cy="4152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927" y="661691"/>
            <a:ext cx="4352925" cy="4152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23845" y="5197211"/>
            <a:ext cx="1998624" cy="64633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bedroom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C1EC00-A5FC-B2F1-AFAC-FA56A894700D}"/>
              </a:ext>
            </a:extLst>
          </p:cNvPr>
          <p:cNvCxnSpPr/>
          <p:nvPr/>
        </p:nvCxnSpPr>
        <p:spPr>
          <a:xfrm>
            <a:off x="2297197" y="5723031"/>
            <a:ext cx="52251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9F64871-30B5-B7E8-0401-D00D6D986616}"/>
              </a:ext>
            </a:extLst>
          </p:cNvPr>
          <p:cNvSpPr/>
          <p:nvPr/>
        </p:nvSpPr>
        <p:spPr>
          <a:xfrm>
            <a:off x="6671388" y="3004457"/>
            <a:ext cx="4091668" cy="1219202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He’s in the bedroom.</a:t>
            </a:r>
          </a:p>
          <a:p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He’s with Nick.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55BA6EE-8300-41ED-97E4-0789214990E6}"/>
              </a:ext>
            </a:extLst>
          </p:cNvPr>
          <p:cNvSpPr/>
          <p:nvPr/>
        </p:nvSpPr>
        <p:spPr>
          <a:xfrm>
            <a:off x="6671388" y="1785257"/>
            <a:ext cx="4091668" cy="849085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Where’s Tom?</a:t>
            </a:r>
          </a:p>
        </p:txBody>
      </p:sp>
    </p:spTree>
    <p:extLst>
      <p:ext uri="{BB962C8B-B14F-4D97-AF65-F5344CB8AC3E}">
        <p14:creationId xmlns:p14="http://schemas.microsoft.com/office/powerpoint/2010/main" val="309264610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3118" y="1058091"/>
            <a:ext cx="4362450" cy="4114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18" y="1051367"/>
            <a:ext cx="4362450" cy="4114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98811" y="5353619"/>
            <a:ext cx="2133600" cy="64633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bathroom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C58258-AA91-0EA1-F258-F9CD7BD4854D}"/>
              </a:ext>
            </a:extLst>
          </p:cNvPr>
          <p:cNvCxnSpPr/>
          <p:nvPr/>
        </p:nvCxnSpPr>
        <p:spPr>
          <a:xfrm>
            <a:off x="2765611" y="5866375"/>
            <a:ext cx="522515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9A93A371-F074-4E0C-A799-72C59A91200F}"/>
              </a:ext>
            </a:extLst>
          </p:cNvPr>
          <p:cNvSpPr/>
          <p:nvPr/>
        </p:nvSpPr>
        <p:spPr>
          <a:xfrm>
            <a:off x="6095999" y="3291752"/>
            <a:ext cx="5011271" cy="84908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She’s in the bathroom.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B6AF34-A9A2-E46F-10F4-1A0615D764FF}"/>
              </a:ext>
            </a:extLst>
          </p:cNvPr>
          <p:cNvSpPr/>
          <p:nvPr/>
        </p:nvSpPr>
        <p:spPr>
          <a:xfrm>
            <a:off x="6096000" y="1660983"/>
            <a:ext cx="4091668" cy="849085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70C0"/>
                </a:solidFill>
                <a:highlight>
                  <a:srgbClr val="FFFFFF"/>
                </a:highlight>
              </a:rPr>
              <a:t>Where’s Lucy?</a:t>
            </a:r>
          </a:p>
        </p:txBody>
      </p:sp>
    </p:spTree>
    <p:extLst>
      <p:ext uri="{BB962C8B-B14F-4D97-AF65-F5344CB8AC3E}">
        <p14:creationId xmlns:p14="http://schemas.microsoft.com/office/powerpoint/2010/main" val="341287234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9B6C3DF-49AD-6EE1-E289-45E8B9175D82}"/>
              </a:ext>
            </a:extLst>
          </p:cNvPr>
          <p:cNvSpPr/>
          <p:nvPr/>
        </p:nvSpPr>
        <p:spPr>
          <a:xfrm>
            <a:off x="4062915" y="409036"/>
            <a:ext cx="3705858" cy="662474"/>
          </a:xfrm>
          <a:prstGeom prst="roundRect">
            <a:avLst/>
          </a:prstGeom>
          <a:solidFill>
            <a:srgbClr val="FFA60C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  <a:cs typeface="APPLE CHANCERY" panose="03020702040506060504" pitchFamily="66" charset="-79"/>
              </a:rPr>
              <a:t>Let’s play!</a:t>
            </a:r>
            <a:endParaRPr lang="en-VN" sz="3600" b="1" dirty="0">
              <a:solidFill>
                <a:schemeClr val="bg1"/>
              </a:solidFill>
              <a:cs typeface="APPLE CHANCERY" panose="03020702040506060504" pitchFamily="66" charset="-79"/>
            </a:endParaRPr>
          </a:p>
        </p:txBody>
      </p:sp>
      <p:sp>
        <p:nvSpPr>
          <p:cNvPr id="4" name="TextBox 3">
            <a:hlinkClick r:id="rId2"/>
          </p:cNvPr>
          <p:cNvSpPr txBox="1"/>
          <p:nvPr/>
        </p:nvSpPr>
        <p:spPr>
          <a:xfrm>
            <a:off x="8574833" y="886408"/>
            <a:ext cx="3032449" cy="369332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i="1" dirty="0"/>
              <a:t>Click here to play the game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C5364D-9A63-C65B-4647-665BD3734DA5}"/>
              </a:ext>
            </a:extLst>
          </p:cNvPr>
          <p:cNvSpPr/>
          <p:nvPr/>
        </p:nvSpPr>
        <p:spPr>
          <a:xfrm>
            <a:off x="90196" y="382556"/>
            <a:ext cx="1530221" cy="61582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Extra Practice </a:t>
            </a:r>
          </a:p>
          <a:p>
            <a:pPr algn="ctr"/>
            <a:r>
              <a:rPr lang="en-US" b="1" dirty="0"/>
              <a:t>DHA App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6830" y="1584415"/>
            <a:ext cx="9588292" cy="42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4261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143118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17236" y="-40756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184771" y="421219"/>
            <a:ext cx="4362516" cy="92333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Today’s lesson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70726" y="1593184"/>
            <a:ext cx="4201258" cy="35548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500" b="1" i="1" dirty="0">
                <a:solidFill>
                  <a:srgbClr val="FF0000"/>
                </a:solidFill>
              </a:rPr>
              <a:t>Vocabularies</a:t>
            </a:r>
          </a:p>
          <a:p>
            <a:endParaRPr lang="en-US" sz="3600" i="1" dirty="0">
              <a:solidFill>
                <a:srgbClr val="0070C0"/>
              </a:solidFill>
            </a:endParaRPr>
          </a:p>
          <a:p>
            <a:r>
              <a:rPr lang="en-US" sz="3600" i="1" dirty="0">
                <a:solidFill>
                  <a:srgbClr val="0070C0"/>
                </a:solidFill>
              </a:rPr>
              <a:t>bedroom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bathroom</a:t>
            </a:r>
          </a:p>
          <a:p>
            <a:endParaRPr lang="en-US" sz="3600" b="1" i="1" dirty="0">
              <a:solidFill>
                <a:srgbClr val="0070C0"/>
              </a:solidFill>
            </a:endParaRPr>
          </a:p>
          <a:p>
            <a:endParaRPr lang="en-US" sz="3600" i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73057" y="1593184"/>
            <a:ext cx="6041568" cy="36933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500" b="1" i="1" dirty="0">
                <a:solidFill>
                  <a:srgbClr val="FF0000"/>
                </a:solidFill>
              </a:rPr>
              <a:t>Structures/ Sentence patterns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Where’s Fluffy? 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                  She’s with Tom.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Where’s Alfie?</a:t>
            </a:r>
          </a:p>
          <a:p>
            <a:r>
              <a:rPr lang="en-US" sz="3600" i="1" dirty="0">
                <a:solidFill>
                  <a:srgbClr val="0070C0"/>
                </a:solidFill>
              </a:rPr>
              <a:t>                  He’s in the yard.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463039" y="3357155"/>
            <a:ext cx="4702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98170" y="3914503"/>
            <a:ext cx="4702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387981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6372" y="494951"/>
            <a:ext cx="3492188" cy="92333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tx1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968188" y="1646757"/>
            <a:ext cx="11071413" cy="34163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Review the vocabularies and sentence patterns.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on page 39 (WB) </a:t>
            </a:r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54 SB)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Anh 3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</a:t>
            </a:r>
            <a:r>
              <a:rPr lang="en-US" sz="3600" i="1" dirty="0">
                <a:solidFill>
                  <a:srgbClr val="0070C0"/>
                </a:solidFill>
              </a:rPr>
              <a:t> on </a:t>
            </a:r>
            <a:r>
              <a:rPr lang="en-US" sz="3600" i="1" dirty="0">
                <a:solidFill>
                  <a:srgbClr val="0070C0"/>
                </a:solidFill>
                <a:hlinkClick r:id="rId2"/>
              </a:rPr>
              <a:t>www.eduhome.com.vn</a:t>
            </a:r>
            <a:r>
              <a:rPr lang="en-US" sz="3600" i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8622870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6733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57744" y="6051163"/>
            <a:ext cx="3102690" cy="646331"/>
          </a:xfrm>
          <a:prstGeom prst="rect">
            <a:avLst/>
          </a:pr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Enjoy your day!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5952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61" y="963763"/>
            <a:ext cx="12169939" cy="42531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36417" y="5578102"/>
            <a:ext cx="3541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70C0"/>
                </a:solidFill>
              </a:rPr>
              <a:t>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041809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8095</TotalTime>
  <Words>520</Words>
  <Application>Microsoft Office PowerPoint</Application>
  <PresentationFormat>Widescreen</PresentationFormat>
  <Paragraphs>156</Paragraphs>
  <Slides>30</Slides>
  <Notes>1</Notes>
  <HiddenSlides>0</HiddenSlides>
  <MMClips>36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APPLE CHANCERY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</cp:lastModifiedBy>
  <cp:revision>344</cp:revision>
  <dcterms:created xsi:type="dcterms:W3CDTF">2020-12-08T03:17:05Z</dcterms:created>
  <dcterms:modified xsi:type="dcterms:W3CDTF">2024-12-05T07:08:05Z</dcterms:modified>
</cp:coreProperties>
</file>