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00" r:id="rId2"/>
    <p:sldId id="304" r:id="rId3"/>
    <p:sldId id="302" r:id="rId4"/>
    <p:sldId id="292" r:id="rId5"/>
    <p:sldId id="392" r:id="rId6"/>
    <p:sldId id="397" r:id="rId7"/>
    <p:sldId id="334" r:id="rId8"/>
    <p:sldId id="306" r:id="rId9"/>
    <p:sldId id="375" r:id="rId10"/>
    <p:sldId id="365" r:id="rId11"/>
    <p:sldId id="403" r:id="rId12"/>
    <p:sldId id="404" r:id="rId13"/>
    <p:sldId id="405" r:id="rId14"/>
    <p:sldId id="406" r:id="rId15"/>
    <p:sldId id="407" r:id="rId16"/>
    <p:sldId id="408" r:id="rId17"/>
    <p:sldId id="402" r:id="rId18"/>
    <p:sldId id="357" r:id="rId19"/>
    <p:sldId id="399" r:id="rId20"/>
    <p:sldId id="374" r:id="rId21"/>
    <p:sldId id="394" r:id="rId22"/>
    <p:sldId id="393" r:id="rId23"/>
    <p:sldId id="337" r:id="rId24"/>
    <p:sldId id="409" r:id="rId25"/>
    <p:sldId id="385" r:id="rId26"/>
    <p:sldId id="390" r:id="rId27"/>
    <p:sldId id="410" r:id="rId28"/>
    <p:sldId id="358" r:id="rId29"/>
    <p:sldId id="395" r:id="rId30"/>
    <p:sldId id="396" r:id="rId31"/>
    <p:sldId id="414" r:id="rId32"/>
    <p:sldId id="412" r:id="rId33"/>
    <p:sldId id="413" r:id="rId34"/>
    <p:sldId id="415" r:id="rId35"/>
    <p:sldId id="416" r:id="rId36"/>
    <p:sldId id="400" r:id="rId37"/>
    <p:sldId id="417" r:id="rId38"/>
    <p:sldId id="331" r:id="rId39"/>
    <p:sldId id="295" r:id="rId40"/>
    <p:sldId id="401" r:id="rId41"/>
    <p:sldId id="387" r:id="rId42"/>
    <p:sldId id="388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u Phan Van" initials="RPV" lastIdx="50" clrIdx="0">
    <p:extLst>
      <p:ext uri="{19B8F6BF-5375-455C-9EA6-DF929625EA0E}">
        <p15:presenceInfo xmlns:p15="http://schemas.microsoft.com/office/powerpoint/2012/main" userId="83b57fff0cc03ed3" providerId="Windows Live"/>
      </p:ext>
    </p:extLst>
  </p:cmAuthor>
  <p:cmAuthor id="2" name="Tran Thi My Quang" initials="TTMQ" lastIdx="1" clrIdx="1">
    <p:extLst>
      <p:ext uri="{19B8F6BF-5375-455C-9EA6-DF929625EA0E}">
        <p15:presenceInfo xmlns:p15="http://schemas.microsoft.com/office/powerpoint/2012/main" userId="S::quangttm@dtp-education.com::c4cb88bf-243b-4e7e-a83f-d02171123583" providerId="AD"/>
      </p:ext>
    </p:extLst>
  </p:cmAuthor>
  <p:cmAuthor id="3" name="Admin" initials="A" lastIdx="0" clrIdx="2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9C56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13" autoAdjust="0"/>
    <p:restoredTop sz="94657"/>
  </p:normalViewPr>
  <p:slideViewPr>
    <p:cSldViewPr snapToGrid="0">
      <p:cViewPr varScale="1">
        <p:scale>
          <a:sx n="75" d="100"/>
          <a:sy n="75" d="100"/>
        </p:scale>
        <p:origin x="468" y="66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198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E50-D189-4693-915D-AE9503F4174D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A44A-927D-4D59-858E-589BCB488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25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803827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57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BAAA43A-D53D-2C48-B445-0A4FE623C4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771" y="0"/>
            <a:ext cx="12213771" cy="6850051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E7D6160-95E1-FF4E-81BA-F4D532658E1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1305" y="6337300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C9951C-EB45-8743-AB57-CEFD9316A24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845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382951-8E9D-244A-8473-731D885E271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93239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53420" y="-41098"/>
            <a:ext cx="76495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Unit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889D60-3103-E54C-9167-2287BEE5C81A}"/>
              </a:ext>
            </a:extLst>
          </p:cNvPr>
          <p:cNvSpPr txBox="1"/>
          <p:nvPr userDrawn="1"/>
        </p:nvSpPr>
        <p:spPr>
          <a:xfrm>
            <a:off x="24732" y="6510902"/>
            <a:ext cx="2498826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Tiếng</a:t>
            </a:r>
            <a:r>
              <a:rPr lang="en-US" sz="1400" baseline="0" dirty="0">
                <a:solidFill>
                  <a:schemeClr val="bg1"/>
                </a:solidFill>
              </a:rPr>
              <a:t> Anh 3 </a:t>
            </a:r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Start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13BED-1CB7-0146-BB6D-00DC4EC16FC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7246" y="6473297"/>
            <a:ext cx="663380" cy="338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0878551" y="-47027"/>
            <a:ext cx="117532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</a:t>
            </a:r>
            <a:r>
              <a:rPr lang="en-US" sz="1800" b="1" baseline="0" dirty="0">
                <a:solidFill>
                  <a:schemeClr val="bg1"/>
                </a:solidFill>
              </a:rPr>
              <a:t> 1.1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audio" Target="../media/media1.mp3"/><Relationship Id="rId16" Type="http://schemas.openxmlformats.org/officeDocument/2006/relationships/image" Target="../media/image21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5" Type="http://schemas.openxmlformats.org/officeDocument/2006/relationships/image" Target="../media/image20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8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9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0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audio" Target="../media/media1.mp3"/><Relationship Id="rId16" Type="http://schemas.openxmlformats.org/officeDocument/2006/relationships/image" Target="../media/image21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5" Type="http://schemas.openxmlformats.org/officeDocument/2006/relationships/image" Target="../media/image20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image" Target="../media/image35.png"/><Relationship Id="rId3" Type="http://schemas.microsoft.com/office/2007/relationships/media" Target="../media/media7.mp3"/><Relationship Id="rId7" Type="http://schemas.microsoft.com/office/2007/relationships/media" Target="../media/media9.mp3"/><Relationship Id="rId12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33.png"/><Relationship Id="rId5" Type="http://schemas.microsoft.com/office/2007/relationships/media" Target="../media/media8.mp3"/><Relationship Id="rId10" Type="http://schemas.openxmlformats.org/officeDocument/2006/relationships/image" Target="../media/image32.png"/><Relationship Id="rId4" Type="http://schemas.openxmlformats.org/officeDocument/2006/relationships/audio" Target="../media/media7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11.mp3"/><Relationship Id="rId7" Type="http://schemas.openxmlformats.org/officeDocument/2006/relationships/image" Target="../media/image8.png"/><Relationship Id="rId12" Type="http://schemas.openxmlformats.org/officeDocument/2006/relationships/image" Target="../media/image38.jpe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2.png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7.png"/><Relationship Id="rId4" Type="http://schemas.openxmlformats.org/officeDocument/2006/relationships/audio" Target="../media/media11.mp3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30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eduhome.com.vn/DHALesson?idGrade=3&amp;idSubject=1&amp;idSeries=119&amp;idTheme=1068&amp;IdLevel=2&amp;idThemeServer=72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home.com.vn/" TargetMode="Externa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6023"/>
            <a:ext cx="12191999" cy="60379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77338" y="2199532"/>
            <a:ext cx="519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Unit 4: HOME</a:t>
            </a:r>
          </a:p>
          <a:p>
            <a:pPr algn="ctr"/>
            <a:r>
              <a:rPr lang="en-US" sz="4800" b="1" dirty="0">
                <a:solidFill>
                  <a:srgbClr val="00B050"/>
                </a:solidFill>
              </a:rPr>
              <a:t>Lesson 1.1</a:t>
            </a:r>
          </a:p>
          <a:p>
            <a:pPr algn="ctr"/>
            <a:r>
              <a:rPr lang="en-US" sz="4800" b="1" dirty="0">
                <a:solidFill>
                  <a:srgbClr val="0070C0"/>
                </a:solidFill>
              </a:rPr>
              <a:t>Page 52</a:t>
            </a:r>
          </a:p>
        </p:txBody>
      </p:sp>
    </p:spTree>
    <p:extLst>
      <p:ext uri="{BB962C8B-B14F-4D97-AF65-F5344CB8AC3E}">
        <p14:creationId xmlns:p14="http://schemas.microsoft.com/office/powerpoint/2010/main" val="4083332048"/>
      </p:ext>
    </p:extLst>
  </p:cSld>
  <p:clrMapOvr>
    <a:masterClrMapping/>
  </p:clrMapOvr>
  <p:transition spd="med" advTm="1560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91615" y="1581975"/>
            <a:ext cx="3286643" cy="645577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Warm-up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12398" y="4349669"/>
            <a:ext cx="3256378" cy="61783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Consolidation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2391615" y="3450400"/>
            <a:ext cx="3256378" cy="66247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Structure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1497522" y="702229"/>
            <a:ext cx="3271930" cy="576057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Lesson Outline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19494" y="2545549"/>
            <a:ext cx="3286643" cy="645577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Vocabulary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13074" y="5313243"/>
            <a:ext cx="3256378" cy="617838"/>
          </a:xfrm>
          <a:prstGeom prst="roundRect">
            <a:avLst>
              <a:gd name="adj" fmla="val 22834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Wrap-up</a:t>
            </a:r>
          </a:p>
          <a:p>
            <a:pPr algn="ctr"/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4262" y="490818"/>
            <a:ext cx="4201181" cy="58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2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13383" y="410546"/>
            <a:ext cx="3346660" cy="84984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5" y="1381472"/>
            <a:ext cx="1083283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By the end of this lesson, students will be able to </a:t>
            </a:r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ask where people are</a:t>
            </a:r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.</a:t>
            </a:r>
          </a:p>
          <a:p>
            <a:endParaRPr lang="en-US" sz="3600" baseline="-250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Vocabulary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rgbClr val="FF0000"/>
                </a:solidFill>
              </a:rPr>
              <a:t>living room,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i="1" dirty="0">
                <a:solidFill>
                  <a:srgbClr val="FF0000"/>
                </a:solidFill>
              </a:rPr>
              <a:t>bedroom, bathroom, </a:t>
            </a:r>
          </a:p>
          <a:p>
            <a:r>
              <a:rPr lang="en-US" sz="3600" i="1" dirty="0">
                <a:solidFill>
                  <a:srgbClr val="FF0000"/>
                </a:solidFill>
              </a:rPr>
              <a:t>                      kitchen, yard.</a:t>
            </a:r>
            <a:endParaRPr lang="en-US" sz="3600" dirty="0">
              <a:solidFill>
                <a:srgbClr val="0070C0"/>
              </a:solidFill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Structure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rgbClr val="FF0000"/>
                </a:solidFill>
              </a:rPr>
              <a:t>Where’s Dad?    		He’s in the yard.</a:t>
            </a:r>
          </a:p>
          <a:p>
            <a:r>
              <a:rPr lang="en-US" sz="3600" i="1" dirty="0">
                <a:solidFill>
                  <a:srgbClr val="FF0000"/>
                </a:solidFill>
              </a:rPr>
              <a:t>                   Where’s Grandma?	She’s in the kitchen.</a:t>
            </a:r>
          </a:p>
          <a:p>
            <a:endParaRPr lang="en-US" sz="3600" dirty="0">
              <a:solidFill>
                <a:srgbClr val="FF0000"/>
              </a:solidFill>
            </a:endParaRPr>
          </a:p>
          <a:p>
            <a:endParaRPr lang="en-US" sz="3600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88612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43487" y="552140"/>
            <a:ext cx="4026834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1693012278"/>
      </p:ext>
    </p:extLst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537DFD-3188-635A-D306-2EF1B0A811BC}"/>
              </a:ext>
            </a:extLst>
          </p:cNvPr>
          <p:cNvSpPr txBox="1"/>
          <p:nvPr/>
        </p:nvSpPr>
        <p:spPr>
          <a:xfrm>
            <a:off x="7139932" y="1621704"/>
            <a:ext cx="2526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I have</a:t>
            </a:r>
            <a:endParaRPr lang="en-US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2CCC9-1522-C074-B76F-7B2397807592}"/>
              </a:ext>
            </a:extLst>
          </p:cNvPr>
          <p:cNvSpPr txBox="1"/>
          <p:nvPr/>
        </p:nvSpPr>
        <p:spPr>
          <a:xfrm>
            <a:off x="3829370" y="4498677"/>
            <a:ext cx="37470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I have</a:t>
            </a:r>
            <a:endParaRPr lang="en-US" sz="3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21678D-526D-F3FF-12CB-E90214E294C5}"/>
              </a:ext>
            </a:extLst>
          </p:cNvPr>
          <p:cNvSpPr/>
          <p:nvPr/>
        </p:nvSpPr>
        <p:spPr>
          <a:xfrm>
            <a:off x="432981" y="513772"/>
            <a:ext cx="5236258" cy="645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n-US" sz="3600" b="1" i="1" dirty="0">
                <a:solidFill>
                  <a:schemeClr val="tx1"/>
                </a:solidFill>
              </a:rPr>
              <a:t>Make up sentences, using </a:t>
            </a:r>
            <a:r>
              <a:rPr lang="en-US" dirty="0"/>
              <a:t>pictures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A2C665-2FA5-09BB-09F3-7A36B66BDE90}"/>
              </a:ext>
            </a:extLst>
          </p:cNvPr>
          <p:cNvSpPr/>
          <p:nvPr/>
        </p:nvSpPr>
        <p:spPr>
          <a:xfrm>
            <a:off x="432980" y="502871"/>
            <a:ext cx="9401302" cy="645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n-US" sz="3600" b="1" i="1" dirty="0">
                <a:solidFill>
                  <a:schemeClr val="tx1"/>
                </a:solidFill>
              </a:rPr>
              <a:t>Make up sentences, using suggested pictures. </a:t>
            </a:r>
            <a:r>
              <a:rPr lang="en-US" dirty="0"/>
              <a:t>pictures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546D2D-B07F-33AF-53EC-EE5A8F62BA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796" y="1159134"/>
            <a:ext cx="2215762" cy="23073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637C6F-C5FA-6F8E-EC60-87D11FB4C6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9737" y="3345016"/>
            <a:ext cx="2456785" cy="230732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F459229-40EB-BBDC-9DD1-A302C02B50AD}"/>
              </a:ext>
            </a:extLst>
          </p:cNvPr>
          <p:cNvCxnSpPr>
            <a:cxnSpLocks/>
          </p:cNvCxnSpPr>
          <p:nvPr/>
        </p:nvCxnSpPr>
        <p:spPr>
          <a:xfrm>
            <a:off x="8425540" y="2050514"/>
            <a:ext cx="235131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204CF84-A908-E9F3-FCCC-5093E320790E}"/>
              </a:ext>
            </a:extLst>
          </p:cNvPr>
          <p:cNvCxnSpPr>
            <a:cxnSpLocks/>
          </p:cNvCxnSpPr>
          <p:nvPr/>
        </p:nvCxnSpPr>
        <p:spPr>
          <a:xfrm>
            <a:off x="5141166" y="4973218"/>
            <a:ext cx="275357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8B9807F-9A82-48CC-9C93-605307039304}"/>
              </a:ext>
            </a:extLst>
          </p:cNvPr>
          <p:cNvSpPr/>
          <p:nvPr/>
        </p:nvSpPr>
        <p:spPr>
          <a:xfrm>
            <a:off x="5141166" y="4497355"/>
            <a:ext cx="2753571" cy="64765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a blue pencil.</a:t>
            </a:r>
            <a:endParaRPr lang="en-US" sz="3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D777A8-AAC3-2446-4067-F40B4E28121B}"/>
              </a:ext>
            </a:extLst>
          </p:cNvPr>
          <p:cNvSpPr/>
          <p:nvPr/>
        </p:nvSpPr>
        <p:spPr>
          <a:xfrm>
            <a:off x="8393890" y="1621704"/>
            <a:ext cx="2634342" cy="63304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a green ruler.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76" y="1510515"/>
            <a:ext cx="2718291" cy="16827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76" y="3899685"/>
            <a:ext cx="2718291" cy="155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428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9E9ABB-707C-DD09-BBF1-9FBC92900D1F}"/>
              </a:ext>
            </a:extLst>
          </p:cNvPr>
          <p:cNvSpPr txBox="1"/>
          <p:nvPr/>
        </p:nvSpPr>
        <p:spPr>
          <a:xfrm>
            <a:off x="6258856" y="1584335"/>
            <a:ext cx="4331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I have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3798D7-85C1-BB52-C545-18F3892ED9EE}"/>
              </a:ext>
            </a:extLst>
          </p:cNvPr>
          <p:cNvSpPr txBox="1"/>
          <p:nvPr/>
        </p:nvSpPr>
        <p:spPr>
          <a:xfrm>
            <a:off x="4275253" y="4589964"/>
            <a:ext cx="1295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I have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45E242-505C-F36E-7A92-7862E6FA3BA6}"/>
              </a:ext>
            </a:extLst>
          </p:cNvPr>
          <p:cNvSpPr/>
          <p:nvPr/>
        </p:nvSpPr>
        <p:spPr>
          <a:xfrm>
            <a:off x="162392" y="502871"/>
            <a:ext cx="9401302" cy="645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en-US" sz="3600" b="1" i="1" dirty="0">
                <a:solidFill>
                  <a:schemeClr val="tx1"/>
                </a:solidFill>
              </a:rPr>
              <a:t>Make up sentences, using suggested pictures. </a:t>
            </a:r>
            <a:r>
              <a:rPr lang="en-US" dirty="0"/>
              <a:t>pictures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401B09-4012-93BC-EEBB-30A09E9631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796" y="1159134"/>
            <a:ext cx="2215762" cy="23073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1DE22B-EB3A-6D21-6988-6D35B020A3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0243" y="3521298"/>
            <a:ext cx="2456785" cy="230732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A0D427-8CCC-1A19-0CF3-C8369FACE581}"/>
              </a:ext>
            </a:extLst>
          </p:cNvPr>
          <p:cNvCxnSpPr>
            <a:cxnSpLocks/>
          </p:cNvCxnSpPr>
          <p:nvPr/>
        </p:nvCxnSpPr>
        <p:spPr>
          <a:xfrm>
            <a:off x="5570376" y="5075855"/>
            <a:ext cx="275357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3D860A-FD6D-C8C8-BCD7-21CDFE0FB5F7}"/>
              </a:ext>
            </a:extLst>
          </p:cNvPr>
          <p:cNvCxnSpPr>
            <a:cxnSpLocks/>
          </p:cNvCxnSpPr>
          <p:nvPr/>
        </p:nvCxnSpPr>
        <p:spPr>
          <a:xfrm>
            <a:off x="7582505" y="2065178"/>
            <a:ext cx="275357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A7C6070-33F6-23DF-7E88-8862C7BF3148}"/>
              </a:ext>
            </a:extLst>
          </p:cNvPr>
          <p:cNvSpPr/>
          <p:nvPr/>
        </p:nvSpPr>
        <p:spPr>
          <a:xfrm>
            <a:off x="7522374" y="1606562"/>
            <a:ext cx="2873829" cy="64536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a yellow book.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A8B047-AF5B-90F6-3BF7-78F2CFA21027}"/>
              </a:ext>
            </a:extLst>
          </p:cNvPr>
          <p:cNvSpPr/>
          <p:nvPr/>
        </p:nvSpPr>
        <p:spPr>
          <a:xfrm>
            <a:off x="5534954" y="4643018"/>
            <a:ext cx="3424334" cy="57849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a red pencil case.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439" y="1159134"/>
            <a:ext cx="2126059" cy="24297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386" y="3863362"/>
            <a:ext cx="2401982" cy="196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9132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0806" y="1265574"/>
            <a:ext cx="8706315" cy="4989580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id="{2A17D1E2-6645-4BC6-9E35-7655B0F2C4AD}"/>
              </a:ext>
            </a:extLst>
          </p:cNvPr>
          <p:cNvSpPr/>
          <p:nvPr/>
        </p:nvSpPr>
        <p:spPr>
          <a:xfrm>
            <a:off x="5304056" y="725399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1064252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94" y="-90881"/>
            <a:ext cx="10506272" cy="695886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183361" y="646504"/>
            <a:ext cx="5654351" cy="543549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i="1" dirty="0"/>
              <a:t>New words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living room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bedroom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kitchen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bathroom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yard</a:t>
            </a:r>
          </a:p>
        </p:txBody>
      </p:sp>
    </p:spTree>
    <p:extLst>
      <p:ext uri="{BB962C8B-B14F-4D97-AF65-F5344CB8AC3E}">
        <p14:creationId xmlns:p14="http://schemas.microsoft.com/office/powerpoint/2010/main" val="158729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198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0906" y="411480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23927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6982" y="3709324"/>
            <a:ext cx="2387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living room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6982" y="4827304"/>
            <a:ext cx="2387599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/ˈ</a:t>
            </a:r>
            <a:r>
              <a:rPr lang="en-US" sz="2600" dirty="0" err="1"/>
              <a:t>lɪvɪŋ</a:t>
            </a:r>
            <a:r>
              <a:rPr lang="en-US" sz="2600" dirty="0"/>
              <a:t> </a:t>
            </a:r>
            <a:r>
              <a:rPr lang="en-US" sz="2600" dirty="0" err="1"/>
              <a:t>ruːm</a:t>
            </a:r>
            <a:r>
              <a:rPr lang="en-US" sz="2600" dirty="0"/>
              <a:t>/ </a:t>
            </a:r>
          </a:p>
          <a:p>
            <a:pPr algn="ctr"/>
            <a:r>
              <a:rPr lang="en-US" sz="2600" dirty="0" err="1"/>
              <a:t>phòng</a:t>
            </a:r>
            <a:r>
              <a:rPr lang="en-US" sz="2600" dirty="0"/>
              <a:t>	</a:t>
            </a:r>
            <a:r>
              <a:rPr lang="en-US" sz="2600" dirty="0" err="1"/>
              <a:t>khách</a:t>
            </a:r>
            <a:r>
              <a:rPr lang="en-US" sz="2600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28670" y="4827304"/>
            <a:ext cx="1922781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/ˈ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bedruːm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phòng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ngủ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28670" y="3709324"/>
            <a:ext cx="1922781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bedroom</a:t>
            </a:r>
          </a:p>
        </p:txBody>
      </p:sp>
      <p:sp>
        <p:nvSpPr>
          <p:cNvPr id="2" name="Rectangle 1"/>
          <p:cNvSpPr/>
          <p:nvPr/>
        </p:nvSpPr>
        <p:spPr>
          <a:xfrm>
            <a:off x="10307264" y="484578"/>
            <a:ext cx="708510" cy="66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95090" y="3694603"/>
            <a:ext cx="1845627" cy="6610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kitchen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4483" y="3718815"/>
            <a:ext cx="2050818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bathroom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95089" y="4827304"/>
            <a:ext cx="1845627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/ˈ</a:t>
            </a:r>
            <a:r>
              <a:rPr lang="en-US" sz="2600" dirty="0" err="1"/>
              <a:t>kɪtʃɪn</a:t>
            </a:r>
            <a:r>
              <a:rPr lang="en-US" sz="2600" dirty="0"/>
              <a:t>/</a:t>
            </a:r>
          </a:p>
          <a:p>
            <a:pPr algn="ctr"/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bếp</a:t>
            </a:r>
            <a:r>
              <a:rPr lang="en-US" sz="2600" dirty="0"/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4354" y="4827304"/>
            <a:ext cx="1915263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/ˈ</a:t>
            </a:r>
            <a:r>
              <a:rPr lang="en-US" sz="2600" dirty="0" err="1"/>
              <a:t>bæ</a:t>
            </a:r>
            <a:r>
              <a:rPr lang="el-GR" sz="2600" dirty="0"/>
              <a:t>θ</a:t>
            </a:r>
            <a:r>
              <a:rPr lang="en-US" sz="2600" dirty="0" err="1"/>
              <a:t>ruːm</a:t>
            </a:r>
            <a:r>
              <a:rPr lang="en-US" sz="2600" dirty="0"/>
              <a:t>/ </a:t>
            </a:r>
            <a:r>
              <a:rPr lang="en-US" sz="2600" dirty="0" err="1"/>
              <a:t>phòng</a:t>
            </a:r>
            <a:r>
              <a:rPr lang="en-US" sz="2600" dirty="0"/>
              <a:t>	</a:t>
            </a:r>
            <a:r>
              <a:rPr lang="en-US" sz="2600" dirty="0" err="1"/>
              <a:t>tắm</a:t>
            </a:r>
            <a:r>
              <a:rPr lang="en-US" sz="2600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7799808" y="745845"/>
            <a:ext cx="4115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each English word to hear the sound.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978" y="333885"/>
            <a:ext cx="5153025" cy="63817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760611" y="3709324"/>
            <a:ext cx="1845627" cy="6610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yard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60611" y="4827304"/>
            <a:ext cx="1845627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</a:t>
            </a:r>
            <a:r>
              <a:rPr lang="en-US" sz="2600" dirty="0" err="1"/>
              <a:t>jɑːrd</a:t>
            </a:r>
            <a:r>
              <a:rPr lang="en-US" sz="2600" dirty="0"/>
              <a:t>/</a:t>
            </a:r>
          </a:p>
          <a:p>
            <a:pPr algn="ctr"/>
            <a:r>
              <a:rPr lang="en-US" sz="2600" dirty="0" err="1"/>
              <a:t>sân</a:t>
            </a:r>
            <a:endParaRPr lang="en-US" sz="26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622" y="1147575"/>
            <a:ext cx="2343150" cy="222885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32772" y="1200150"/>
            <a:ext cx="2314575" cy="220027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60891" y="1190625"/>
            <a:ext cx="2238375" cy="223837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60885" y="1200150"/>
            <a:ext cx="2362200" cy="222885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23085" y="1247775"/>
            <a:ext cx="2400300" cy="2190750"/>
          </a:xfrm>
          <a:prstGeom prst="rect">
            <a:avLst/>
          </a:prstGeom>
        </p:spPr>
      </p:pic>
      <p:pic>
        <p:nvPicPr>
          <p:cNvPr id="4" name="living room">
            <a:hlinkClick r:id="" action="ppaction://media"/>
            <a:extLst>
              <a:ext uri="{FF2B5EF4-FFF2-40B4-BE49-F238E27FC236}">
                <a16:creationId xmlns:a16="http://schemas.microsoft.com/office/drawing/2014/main" id="{F2D8423B-7A1A-26A4-310B-43A2121C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017902" y="502163"/>
            <a:ext cx="487363" cy="487363"/>
          </a:xfrm>
          <a:prstGeom prst="rect">
            <a:avLst/>
          </a:prstGeom>
        </p:spPr>
      </p:pic>
      <p:pic>
        <p:nvPicPr>
          <p:cNvPr id="5" name="bedroom">
            <a:hlinkClick r:id="" action="ppaction://media"/>
            <a:extLst>
              <a:ext uri="{FF2B5EF4-FFF2-40B4-BE49-F238E27FC236}">
                <a16:creationId xmlns:a16="http://schemas.microsoft.com/office/drawing/2014/main" id="{9AA940E4-4255-92A7-8E22-755455943E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095258" y="502163"/>
            <a:ext cx="487363" cy="487363"/>
          </a:xfrm>
          <a:prstGeom prst="rect">
            <a:avLst/>
          </a:prstGeom>
        </p:spPr>
      </p:pic>
      <p:pic>
        <p:nvPicPr>
          <p:cNvPr id="6" name="kitchen">
            <a:hlinkClick r:id="" action="ppaction://media"/>
            <a:extLst>
              <a:ext uri="{FF2B5EF4-FFF2-40B4-BE49-F238E27FC236}">
                <a16:creationId xmlns:a16="http://schemas.microsoft.com/office/drawing/2014/main" id="{E09CF371-F639-0C82-7522-BBFBBECB5A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53610" y="484697"/>
            <a:ext cx="487363" cy="487363"/>
          </a:xfrm>
          <a:prstGeom prst="rect">
            <a:avLst/>
          </a:prstGeom>
        </p:spPr>
      </p:pic>
      <p:pic>
        <p:nvPicPr>
          <p:cNvPr id="8" name="bathroom">
            <a:hlinkClick r:id="" action="ppaction://media"/>
            <a:extLst>
              <a:ext uri="{FF2B5EF4-FFF2-40B4-BE49-F238E27FC236}">
                <a16:creationId xmlns:a16="http://schemas.microsoft.com/office/drawing/2014/main" id="{BC211FA8-3553-4390-C971-81FF10B3D7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99324" y="496497"/>
            <a:ext cx="487363" cy="487363"/>
          </a:xfrm>
          <a:prstGeom prst="rect">
            <a:avLst/>
          </a:prstGeom>
        </p:spPr>
      </p:pic>
      <p:pic>
        <p:nvPicPr>
          <p:cNvPr id="9" name="yard">
            <a:hlinkClick r:id="" action="ppaction://media"/>
            <a:extLst>
              <a:ext uri="{FF2B5EF4-FFF2-40B4-BE49-F238E27FC236}">
                <a16:creationId xmlns:a16="http://schemas.microsoft.com/office/drawing/2014/main" id="{44A649C0-8B71-BF8A-1665-CACC2C0B112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53610" y="464200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7A67C6-BADF-6764-61D7-6F1A88E94D6D}"/>
              </a:ext>
            </a:extLst>
          </p:cNvPr>
          <p:cNvSpPr/>
          <p:nvPr/>
        </p:nvSpPr>
        <p:spPr>
          <a:xfrm>
            <a:off x="5673012" y="333885"/>
            <a:ext cx="1143534" cy="78129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0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18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9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5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1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22620" y="2408063"/>
            <a:ext cx="2387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living room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2620" y="3526043"/>
            <a:ext cx="2387599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/ˈ</a:t>
            </a:r>
            <a:r>
              <a:rPr lang="en-US" sz="2600" dirty="0" err="1"/>
              <a:t>lɪvɪŋ</a:t>
            </a:r>
            <a:r>
              <a:rPr lang="en-US" sz="2600" dirty="0"/>
              <a:t> </a:t>
            </a:r>
            <a:r>
              <a:rPr lang="en-US" sz="2600" dirty="0" err="1"/>
              <a:t>ruːm</a:t>
            </a:r>
            <a:r>
              <a:rPr lang="en-US" sz="2600" dirty="0"/>
              <a:t>/ </a:t>
            </a:r>
          </a:p>
          <a:p>
            <a:pPr algn="ctr"/>
            <a:r>
              <a:rPr lang="en-US" sz="2600" dirty="0" err="1"/>
              <a:t>phòng</a:t>
            </a:r>
            <a:r>
              <a:rPr lang="en-US" sz="2600" dirty="0"/>
              <a:t>	</a:t>
            </a:r>
            <a:r>
              <a:rPr lang="en-US" sz="2600" dirty="0" err="1"/>
              <a:t>khách</a:t>
            </a:r>
            <a:r>
              <a:rPr lang="en-US" sz="2600" dirty="0"/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10307264" y="484578"/>
            <a:ext cx="708510" cy="66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99808" y="745845"/>
            <a:ext cx="4115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each English word to hear the sound.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978" y="333885"/>
            <a:ext cx="5153025" cy="63817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40819" y="1455305"/>
            <a:ext cx="3962104" cy="3768831"/>
          </a:xfrm>
          <a:prstGeom prst="rect">
            <a:avLst/>
          </a:prstGeom>
        </p:spPr>
      </p:pic>
      <p:pic>
        <p:nvPicPr>
          <p:cNvPr id="4" name="living room">
            <a:hlinkClick r:id="" action="ppaction://media"/>
            <a:extLst>
              <a:ext uri="{FF2B5EF4-FFF2-40B4-BE49-F238E27FC236}">
                <a16:creationId xmlns:a16="http://schemas.microsoft.com/office/drawing/2014/main" id="{F2D8423B-7A1A-26A4-310B-43A2121C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17902" y="502163"/>
            <a:ext cx="487363" cy="487363"/>
          </a:xfrm>
          <a:prstGeom prst="rect">
            <a:avLst/>
          </a:prstGeom>
        </p:spPr>
      </p:pic>
      <p:pic>
        <p:nvPicPr>
          <p:cNvPr id="5" name="bedroom">
            <a:hlinkClick r:id="" action="ppaction://media"/>
            <a:extLst>
              <a:ext uri="{FF2B5EF4-FFF2-40B4-BE49-F238E27FC236}">
                <a16:creationId xmlns:a16="http://schemas.microsoft.com/office/drawing/2014/main" id="{9AA940E4-4255-92A7-8E22-755455943E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95258" y="502163"/>
            <a:ext cx="487363" cy="487363"/>
          </a:xfrm>
          <a:prstGeom prst="rect">
            <a:avLst/>
          </a:prstGeom>
        </p:spPr>
      </p:pic>
      <p:pic>
        <p:nvPicPr>
          <p:cNvPr id="6" name="kitchen">
            <a:hlinkClick r:id="" action="ppaction://media"/>
            <a:extLst>
              <a:ext uri="{FF2B5EF4-FFF2-40B4-BE49-F238E27FC236}">
                <a16:creationId xmlns:a16="http://schemas.microsoft.com/office/drawing/2014/main" id="{E09CF371-F639-0C82-7522-BBFBBECB5A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84697"/>
            <a:ext cx="487363" cy="487363"/>
          </a:xfrm>
          <a:prstGeom prst="rect">
            <a:avLst/>
          </a:prstGeom>
        </p:spPr>
      </p:pic>
      <p:pic>
        <p:nvPicPr>
          <p:cNvPr id="8" name="bathroom">
            <a:hlinkClick r:id="" action="ppaction://media"/>
            <a:extLst>
              <a:ext uri="{FF2B5EF4-FFF2-40B4-BE49-F238E27FC236}">
                <a16:creationId xmlns:a16="http://schemas.microsoft.com/office/drawing/2014/main" id="{BC211FA8-3553-4390-C971-81FF10B3D7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99324" y="496497"/>
            <a:ext cx="487363" cy="487363"/>
          </a:xfrm>
          <a:prstGeom prst="rect">
            <a:avLst/>
          </a:prstGeom>
        </p:spPr>
      </p:pic>
      <p:pic>
        <p:nvPicPr>
          <p:cNvPr id="9" name="yard">
            <a:hlinkClick r:id="" action="ppaction://media"/>
            <a:extLst>
              <a:ext uri="{FF2B5EF4-FFF2-40B4-BE49-F238E27FC236}">
                <a16:creationId xmlns:a16="http://schemas.microsoft.com/office/drawing/2014/main" id="{44A649C0-8B71-BF8A-1665-CACC2C0B112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64200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7A67C6-BADF-6764-61D7-6F1A88E94D6D}"/>
              </a:ext>
            </a:extLst>
          </p:cNvPr>
          <p:cNvSpPr/>
          <p:nvPr/>
        </p:nvSpPr>
        <p:spPr>
          <a:xfrm>
            <a:off x="5673012" y="333885"/>
            <a:ext cx="1143534" cy="78129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1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8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241703" y="3628819"/>
            <a:ext cx="1922781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/ˈ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bedruːm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phòng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ngủ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1703" y="2510839"/>
            <a:ext cx="1922781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bedroom</a:t>
            </a:r>
          </a:p>
        </p:txBody>
      </p:sp>
      <p:sp>
        <p:nvSpPr>
          <p:cNvPr id="2" name="Rectangle 1"/>
          <p:cNvSpPr/>
          <p:nvPr/>
        </p:nvSpPr>
        <p:spPr>
          <a:xfrm>
            <a:off x="10307264" y="484578"/>
            <a:ext cx="708510" cy="66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99808" y="745845"/>
            <a:ext cx="4115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each English word to hear the sound.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978" y="333885"/>
            <a:ext cx="5153025" cy="63817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19097" y="1377703"/>
            <a:ext cx="4153915" cy="3948783"/>
          </a:xfrm>
          <a:prstGeom prst="rect">
            <a:avLst/>
          </a:prstGeom>
        </p:spPr>
      </p:pic>
      <p:pic>
        <p:nvPicPr>
          <p:cNvPr id="4" name="living room">
            <a:hlinkClick r:id="" action="ppaction://media"/>
            <a:extLst>
              <a:ext uri="{FF2B5EF4-FFF2-40B4-BE49-F238E27FC236}">
                <a16:creationId xmlns:a16="http://schemas.microsoft.com/office/drawing/2014/main" id="{F2D8423B-7A1A-26A4-310B-43A2121C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17902" y="502163"/>
            <a:ext cx="487363" cy="487363"/>
          </a:xfrm>
          <a:prstGeom prst="rect">
            <a:avLst/>
          </a:prstGeom>
        </p:spPr>
      </p:pic>
      <p:pic>
        <p:nvPicPr>
          <p:cNvPr id="5" name="bedroom">
            <a:hlinkClick r:id="" action="ppaction://media"/>
            <a:extLst>
              <a:ext uri="{FF2B5EF4-FFF2-40B4-BE49-F238E27FC236}">
                <a16:creationId xmlns:a16="http://schemas.microsoft.com/office/drawing/2014/main" id="{9AA940E4-4255-92A7-8E22-755455943E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95258" y="502163"/>
            <a:ext cx="487363" cy="487363"/>
          </a:xfrm>
          <a:prstGeom prst="rect">
            <a:avLst/>
          </a:prstGeom>
        </p:spPr>
      </p:pic>
      <p:pic>
        <p:nvPicPr>
          <p:cNvPr id="6" name="kitchen">
            <a:hlinkClick r:id="" action="ppaction://media"/>
            <a:extLst>
              <a:ext uri="{FF2B5EF4-FFF2-40B4-BE49-F238E27FC236}">
                <a16:creationId xmlns:a16="http://schemas.microsoft.com/office/drawing/2014/main" id="{E09CF371-F639-0C82-7522-BBFBBECB5A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84697"/>
            <a:ext cx="487363" cy="487363"/>
          </a:xfrm>
          <a:prstGeom prst="rect">
            <a:avLst/>
          </a:prstGeom>
        </p:spPr>
      </p:pic>
      <p:pic>
        <p:nvPicPr>
          <p:cNvPr id="8" name="bathroom">
            <a:hlinkClick r:id="" action="ppaction://media"/>
            <a:extLst>
              <a:ext uri="{FF2B5EF4-FFF2-40B4-BE49-F238E27FC236}">
                <a16:creationId xmlns:a16="http://schemas.microsoft.com/office/drawing/2014/main" id="{BC211FA8-3553-4390-C971-81FF10B3D7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99324" y="496497"/>
            <a:ext cx="487363" cy="487363"/>
          </a:xfrm>
          <a:prstGeom prst="rect">
            <a:avLst/>
          </a:prstGeom>
        </p:spPr>
      </p:pic>
      <p:pic>
        <p:nvPicPr>
          <p:cNvPr id="9" name="yard">
            <a:hlinkClick r:id="" action="ppaction://media"/>
            <a:extLst>
              <a:ext uri="{FF2B5EF4-FFF2-40B4-BE49-F238E27FC236}">
                <a16:creationId xmlns:a16="http://schemas.microsoft.com/office/drawing/2014/main" id="{44A649C0-8B71-BF8A-1665-CACC2C0B112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64200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7A67C6-BADF-6764-61D7-6F1A88E94D6D}"/>
              </a:ext>
            </a:extLst>
          </p:cNvPr>
          <p:cNvSpPr/>
          <p:nvPr/>
        </p:nvSpPr>
        <p:spPr>
          <a:xfrm>
            <a:off x="5673012" y="333885"/>
            <a:ext cx="1143534" cy="78129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07264" y="484578"/>
            <a:ext cx="708510" cy="66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66769" y="2238663"/>
            <a:ext cx="1845627" cy="6610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kitchen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66768" y="3371364"/>
            <a:ext cx="1845627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/ˈ</a:t>
            </a:r>
            <a:r>
              <a:rPr lang="en-US" sz="2600" dirty="0" err="1"/>
              <a:t>kɪtʃɪn</a:t>
            </a:r>
            <a:r>
              <a:rPr lang="en-US" sz="2600" dirty="0"/>
              <a:t>/</a:t>
            </a:r>
          </a:p>
          <a:p>
            <a:pPr algn="ctr"/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bếp</a:t>
            </a:r>
            <a:r>
              <a:rPr lang="en-US" sz="2600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7799808" y="745845"/>
            <a:ext cx="4115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each English word to hear the sound.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978" y="333885"/>
            <a:ext cx="5153025" cy="63817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58074" y="1290203"/>
            <a:ext cx="3614938" cy="3614938"/>
          </a:xfrm>
          <a:prstGeom prst="rect">
            <a:avLst/>
          </a:prstGeom>
        </p:spPr>
      </p:pic>
      <p:pic>
        <p:nvPicPr>
          <p:cNvPr id="4" name="living room">
            <a:hlinkClick r:id="" action="ppaction://media"/>
            <a:extLst>
              <a:ext uri="{FF2B5EF4-FFF2-40B4-BE49-F238E27FC236}">
                <a16:creationId xmlns:a16="http://schemas.microsoft.com/office/drawing/2014/main" id="{F2D8423B-7A1A-26A4-310B-43A2121C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17902" y="502163"/>
            <a:ext cx="487363" cy="487363"/>
          </a:xfrm>
          <a:prstGeom prst="rect">
            <a:avLst/>
          </a:prstGeom>
        </p:spPr>
      </p:pic>
      <p:pic>
        <p:nvPicPr>
          <p:cNvPr id="5" name="bedroom">
            <a:hlinkClick r:id="" action="ppaction://media"/>
            <a:extLst>
              <a:ext uri="{FF2B5EF4-FFF2-40B4-BE49-F238E27FC236}">
                <a16:creationId xmlns:a16="http://schemas.microsoft.com/office/drawing/2014/main" id="{9AA940E4-4255-92A7-8E22-755455943E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95258" y="502163"/>
            <a:ext cx="487363" cy="487363"/>
          </a:xfrm>
          <a:prstGeom prst="rect">
            <a:avLst/>
          </a:prstGeom>
        </p:spPr>
      </p:pic>
      <p:pic>
        <p:nvPicPr>
          <p:cNvPr id="6" name="kitchen">
            <a:hlinkClick r:id="" action="ppaction://media"/>
            <a:extLst>
              <a:ext uri="{FF2B5EF4-FFF2-40B4-BE49-F238E27FC236}">
                <a16:creationId xmlns:a16="http://schemas.microsoft.com/office/drawing/2014/main" id="{E09CF371-F639-0C82-7522-BBFBBECB5A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84697"/>
            <a:ext cx="487363" cy="487363"/>
          </a:xfrm>
          <a:prstGeom prst="rect">
            <a:avLst/>
          </a:prstGeom>
        </p:spPr>
      </p:pic>
      <p:pic>
        <p:nvPicPr>
          <p:cNvPr id="8" name="bathroom">
            <a:hlinkClick r:id="" action="ppaction://media"/>
            <a:extLst>
              <a:ext uri="{FF2B5EF4-FFF2-40B4-BE49-F238E27FC236}">
                <a16:creationId xmlns:a16="http://schemas.microsoft.com/office/drawing/2014/main" id="{BC211FA8-3553-4390-C971-81FF10B3D7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99324" y="496497"/>
            <a:ext cx="487363" cy="487363"/>
          </a:xfrm>
          <a:prstGeom prst="rect">
            <a:avLst/>
          </a:prstGeom>
        </p:spPr>
      </p:pic>
      <p:pic>
        <p:nvPicPr>
          <p:cNvPr id="9" name="yard">
            <a:hlinkClick r:id="" action="ppaction://media"/>
            <a:extLst>
              <a:ext uri="{FF2B5EF4-FFF2-40B4-BE49-F238E27FC236}">
                <a16:creationId xmlns:a16="http://schemas.microsoft.com/office/drawing/2014/main" id="{44A649C0-8B71-BF8A-1665-CACC2C0B112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64200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7A67C6-BADF-6764-61D7-6F1A88E94D6D}"/>
              </a:ext>
            </a:extLst>
          </p:cNvPr>
          <p:cNvSpPr/>
          <p:nvPr/>
        </p:nvSpPr>
        <p:spPr>
          <a:xfrm>
            <a:off x="5673012" y="333885"/>
            <a:ext cx="1143534" cy="78129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0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7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07264" y="484578"/>
            <a:ext cx="708510" cy="66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26942" y="2520329"/>
            <a:ext cx="2050818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bathroom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6813" y="3628818"/>
            <a:ext cx="1915263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/ˈ</a:t>
            </a:r>
            <a:r>
              <a:rPr lang="en-US" sz="2600" dirty="0" err="1"/>
              <a:t>bæ</a:t>
            </a:r>
            <a:r>
              <a:rPr lang="el-GR" sz="2600" dirty="0"/>
              <a:t>θ</a:t>
            </a:r>
            <a:r>
              <a:rPr lang="en-US" sz="2600" dirty="0" err="1"/>
              <a:t>ruːm</a:t>
            </a:r>
            <a:r>
              <a:rPr lang="en-US" sz="2600" dirty="0"/>
              <a:t>/ </a:t>
            </a:r>
            <a:r>
              <a:rPr lang="en-US" sz="2600" dirty="0" err="1"/>
              <a:t>phòng</a:t>
            </a:r>
            <a:r>
              <a:rPr lang="en-US" sz="2600" dirty="0"/>
              <a:t>	</a:t>
            </a:r>
            <a:r>
              <a:rPr lang="en-US" sz="2600" dirty="0" err="1"/>
              <a:t>tắm</a:t>
            </a:r>
            <a:r>
              <a:rPr lang="en-US" sz="2600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7799808" y="745845"/>
            <a:ext cx="4115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each English word to hear the sound.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978" y="333885"/>
            <a:ext cx="5153025" cy="63817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05305" y="1493357"/>
            <a:ext cx="4006390" cy="3780223"/>
          </a:xfrm>
          <a:prstGeom prst="rect">
            <a:avLst/>
          </a:prstGeom>
        </p:spPr>
      </p:pic>
      <p:pic>
        <p:nvPicPr>
          <p:cNvPr id="4" name="living room">
            <a:hlinkClick r:id="" action="ppaction://media"/>
            <a:extLst>
              <a:ext uri="{FF2B5EF4-FFF2-40B4-BE49-F238E27FC236}">
                <a16:creationId xmlns:a16="http://schemas.microsoft.com/office/drawing/2014/main" id="{F2D8423B-7A1A-26A4-310B-43A2121C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17902" y="502163"/>
            <a:ext cx="487363" cy="487363"/>
          </a:xfrm>
          <a:prstGeom prst="rect">
            <a:avLst/>
          </a:prstGeom>
        </p:spPr>
      </p:pic>
      <p:pic>
        <p:nvPicPr>
          <p:cNvPr id="5" name="bedroom">
            <a:hlinkClick r:id="" action="ppaction://media"/>
            <a:extLst>
              <a:ext uri="{FF2B5EF4-FFF2-40B4-BE49-F238E27FC236}">
                <a16:creationId xmlns:a16="http://schemas.microsoft.com/office/drawing/2014/main" id="{9AA940E4-4255-92A7-8E22-755455943E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95258" y="502163"/>
            <a:ext cx="487363" cy="487363"/>
          </a:xfrm>
          <a:prstGeom prst="rect">
            <a:avLst/>
          </a:prstGeom>
        </p:spPr>
      </p:pic>
      <p:pic>
        <p:nvPicPr>
          <p:cNvPr id="6" name="kitchen">
            <a:hlinkClick r:id="" action="ppaction://media"/>
            <a:extLst>
              <a:ext uri="{FF2B5EF4-FFF2-40B4-BE49-F238E27FC236}">
                <a16:creationId xmlns:a16="http://schemas.microsoft.com/office/drawing/2014/main" id="{E09CF371-F639-0C82-7522-BBFBBECB5A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84697"/>
            <a:ext cx="487363" cy="487363"/>
          </a:xfrm>
          <a:prstGeom prst="rect">
            <a:avLst/>
          </a:prstGeom>
        </p:spPr>
      </p:pic>
      <p:pic>
        <p:nvPicPr>
          <p:cNvPr id="8" name="bathroom">
            <a:hlinkClick r:id="" action="ppaction://media"/>
            <a:extLst>
              <a:ext uri="{FF2B5EF4-FFF2-40B4-BE49-F238E27FC236}">
                <a16:creationId xmlns:a16="http://schemas.microsoft.com/office/drawing/2014/main" id="{BC211FA8-3553-4390-C971-81FF10B3D7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99324" y="496497"/>
            <a:ext cx="487363" cy="487363"/>
          </a:xfrm>
          <a:prstGeom prst="rect">
            <a:avLst/>
          </a:prstGeom>
        </p:spPr>
      </p:pic>
      <p:pic>
        <p:nvPicPr>
          <p:cNvPr id="9" name="yard">
            <a:hlinkClick r:id="" action="ppaction://media"/>
            <a:extLst>
              <a:ext uri="{FF2B5EF4-FFF2-40B4-BE49-F238E27FC236}">
                <a16:creationId xmlns:a16="http://schemas.microsoft.com/office/drawing/2014/main" id="{44A649C0-8B71-BF8A-1665-CACC2C0B112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64200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7A67C6-BADF-6764-61D7-6F1A88E94D6D}"/>
              </a:ext>
            </a:extLst>
          </p:cNvPr>
          <p:cNvSpPr/>
          <p:nvPr/>
        </p:nvSpPr>
        <p:spPr>
          <a:xfrm>
            <a:off x="5673012" y="333885"/>
            <a:ext cx="1143534" cy="78129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7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9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8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07264" y="484578"/>
            <a:ext cx="708510" cy="66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99808" y="745845"/>
            <a:ext cx="4115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each English word to hear the sound.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978" y="333885"/>
            <a:ext cx="5153025" cy="63817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504709" y="2351039"/>
            <a:ext cx="1845627" cy="6610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yard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4709" y="3469019"/>
            <a:ext cx="1845627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</a:t>
            </a:r>
            <a:r>
              <a:rPr lang="en-US" sz="2600" dirty="0" err="1"/>
              <a:t>jɑːrd</a:t>
            </a:r>
            <a:r>
              <a:rPr lang="en-US" sz="2600" dirty="0"/>
              <a:t>/</a:t>
            </a:r>
          </a:p>
          <a:p>
            <a:pPr algn="ctr"/>
            <a:r>
              <a:rPr lang="en-US" sz="2600" dirty="0" err="1"/>
              <a:t>sân</a:t>
            </a:r>
            <a:endParaRPr lang="en-US" sz="26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41555" y="1380939"/>
            <a:ext cx="4118810" cy="3759231"/>
          </a:xfrm>
          <a:prstGeom prst="rect">
            <a:avLst/>
          </a:prstGeom>
        </p:spPr>
      </p:pic>
      <p:pic>
        <p:nvPicPr>
          <p:cNvPr id="4" name="living room">
            <a:hlinkClick r:id="" action="ppaction://media"/>
            <a:extLst>
              <a:ext uri="{FF2B5EF4-FFF2-40B4-BE49-F238E27FC236}">
                <a16:creationId xmlns:a16="http://schemas.microsoft.com/office/drawing/2014/main" id="{F2D8423B-7A1A-26A4-310B-43A2121C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17902" y="502163"/>
            <a:ext cx="487363" cy="487363"/>
          </a:xfrm>
          <a:prstGeom prst="rect">
            <a:avLst/>
          </a:prstGeom>
        </p:spPr>
      </p:pic>
      <p:pic>
        <p:nvPicPr>
          <p:cNvPr id="5" name="bedroom">
            <a:hlinkClick r:id="" action="ppaction://media"/>
            <a:extLst>
              <a:ext uri="{FF2B5EF4-FFF2-40B4-BE49-F238E27FC236}">
                <a16:creationId xmlns:a16="http://schemas.microsoft.com/office/drawing/2014/main" id="{9AA940E4-4255-92A7-8E22-755455943E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95258" y="502163"/>
            <a:ext cx="487363" cy="487363"/>
          </a:xfrm>
          <a:prstGeom prst="rect">
            <a:avLst/>
          </a:prstGeom>
        </p:spPr>
      </p:pic>
      <p:pic>
        <p:nvPicPr>
          <p:cNvPr id="6" name="kitchen">
            <a:hlinkClick r:id="" action="ppaction://media"/>
            <a:extLst>
              <a:ext uri="{FF2B5EF4-FFF2-40B4-BE49-F238E27FC236}">
                <a16:creationId xmlns:a16="http://schemas.microsoft.com/office/drawing/2014/main" id="{E09CF371-F639-0C82-7522-BBFBBECB5A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84697"/>
            <a:ext cx="487363" cy="487363"/>
          </a:xfrm>
          <a:prstGeom prst="rect">
            <a:avLst/>
          </a:prstGeom>
        </p:spPr>
      </p:pic>
      <p:pic>
        <p:nvPicPr>
          <p:cNvPr id="8" name="bathroom">
            <a:hlinkClick r:id="" action="ppaction://media"/>
            <a:extLst>
              <a:ext uri="{FF2B5EF4-FFF2-40B4-BE49-F238E27FC236}">
                <a16:creationId xmlns:a16="http://schemas.microsoft.com/office/drawing/2014/main" id="{BC211FA8-3553-4390-C971-81FF10B3D7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99324" y="496497"/>
            <a:ext cx="487363" cy="487363"/>
          </a:xfrm>
          <a:prstGeom prst="rect">
            <a:avLst/>
          </a:prstGeom>
        </p:spPr>
      </p:pic>
      <p:pic>
        <p:nvPicPr>
          <p:cNvPr id="9" name="yard">
            <a:hlinkClick r:id="" action="ppaction://media"/>
            <a:extLst>
              <a:ext uri="{FF2B5EF4-FFF2-40B4-BE49-F238E27FC236}">
                <a16:creationId xmlns:a16="http://schemas.microsoft.com/office/drawing/2014/main" id="{44A649C0-8B71-BF8A-1665-CACC2C0B112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53610" y="464200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7A67C6-BADF-6764-61D7-6F1A88E94D6D}"/>
              </a:ext>
            </a:extLst>
          </p:cNvPr>
          <p:cNvSpPr/>
          <p:nvPr/>
        </p:nvSpPr>
        <p:spPr>
          <a:xfrm>
            <a:off x="5673012" y="333885"/>
            <a:ext cx="1143534" cy="78129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3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5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8" y="3918856"/>
            <a:ext cx="2472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Practice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210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6982" y="3709324"/>
            <a:ext cx="238759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living room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6982" y="4827304"/>
            <a:ext cx="2387599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/ˈ</a:t>
            </a:r>
            <a:r>
              <a:rPr lang="en-US" sz="2600" dirty="0" err="1"/>
              <a:t>lɪvɪŋ</a:t>
            </a:r>
            <a:r>
              <a:rPr lang="en-US" sz="2600" dirty="0"/>
              <a:t> </a:t>
            </a:r>
            <a:r>
              <a:rPr lang="en-US" sz="2600" dirty="0" err="1"/>
              <a:t>ruːm</a:t>
            </a:r>
            <a:r>
              <a:rPr lang="en-US" sz="2600" dirty="0"/>
              <a:t>/ </a:t>
            </a:r>
          </a:p>
          <a:p>
            <a:pPr algn="ctr"/>
            <a:r>
              <a:rPr lang="en-US" sz="2600" dirty="0" err="1"/>
              <a:t>phòng</a:t>
            </a:r>
            <a:r>
              <a:rPr lang="en-US" sz="2600" dirty="0"/>
              <a:t>	</a:t>
            </a:r>
            <a:r>
              <a:rPr lang="en-US" sz="2600" dirty="0" err="1"/>
              <a:t>khách</a:t>
            </a:r>
            <a:r>
              <a:rPr lang="en-US" sz="2600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28670" y="4827304"/>
            <a:ext cx="1922781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/ˈ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bedruːm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 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phòng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US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ngủ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28670" y="3709324"/>
            <a:ext cx="1922781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bedroom</a:t>
            </a:r>
          </a:p>
        </p:txBody>
      </p:sp>
      <p:sp>
        <p:nvSpPr>
          <p:cNvPr id="2" name="Rectangle 1"/>
          <p:cNvSpPr/>
          <p:nvPr/>
        </p:nvSpPr>
        <p:spPr>
          <a:xfrm>
            <a:off x="10307264" y="484578"/>
            <a:ext cx="708510" cy="66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95090" y="3694603"/>
            <a:ext cx="1845627" cy="6610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kitchen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4483" y="3718815"/>
            <a:ext cx="2050818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bathroom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95089" y="4827304"/>
            <a:ext cx="1845627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/ˈ</a:t>
            </a:r>
            <a:r>
              <a:rPr lang="en-US" sz="2600" dirty="0" err="1"/>
              <a:t>kɪtʃɪn</a:t>
            </a:r>
            <a:r>
              <a:rPr lang="en-US" sz="2600" dirty="0"/>
              <a:t>/</a:t>
            </a:r>
          </a:p>
          <a:p>
            <a:pPr algn="ctr"/>
            <a:r>
              <a:rPr lang="en-US" sz="2600" dirty="0"/>
              <a:t> </a:t>
            </a:r>
            <a:r>
              <a:rPr lang="en-US" sz="2600" dirty="0" err="1"/>
              <a:t>nhà</a:t>
            </a:r>
            <a:r>
              <a:rPr lang="en-US" sz="2600" dirty="0"/>
              <a:t> </a:t>
            </a:r>
            <a:r>
              <a:rPr lang="en-US" sz="2600" dirty="0" err="1"/>
              <a:t>bếp</a:t>
            </a:r>
            <a:r>
              <a:rPr lang="en-US" sz="2600" dirty="0"/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4354" y="4827304"/>
            <a:ext cx="1915263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/ˈ</a:t>
            </a:r>
            <a:r>
              <a:rPr lang="en-US" sz="2600" dirty="0" err="1"/>
              <a:t>bæ</a:t>
            </a:r>
            <a:r>
              <a:rPr lang="el-GR" sz="2600" dirty="0"/>
              <a:t>θ</a:t>
            </a:r>
            <a:r>
              <a:rPr lang="en-US" sz="2600" dirty="0" err="1"/>
              <a:t>ruːm</a:t>
            </a:r>
            <a:r>
              <a:rPr lang="en-US" sz="2600" dirty="0"/>
              <a:t>/ </a:t>
            </a:r>
            <a:r>
              <a:rPr lang="en-US" sz="2600" dirty="0" err="1"/>
              <a:t>phòng</a:t>
            </a:r>
            <a:r>
              <a:rPr lang="en-US" sz="2600" dirty="0"/>
              <a:t>	</a:t>
            </a:r>
            <a:r>
              <a:rPr lang="en-US" sz="2600" dirty="0" err="1"/>
              <a:t>tắm</a:t>
            </a:r>
            <a:r>
              <a:rPr lang="en-US" sz="2600" dirty="0"/>
              <a:t>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978" y="333885"/>
            <a:ext cx="5153025" cy="63817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760611" y="3709324"/>
            <a:ext cx="1845627" cy="6610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yard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60611" y="4827304"/>
            <a:ext cx="1845627" cy="8925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/</a:t>
            </a:r>
            <a:r>
              <a:rPr lang="en-US" sz="2600" dirty="0" err="1"/>
              <a:t>jɑːrd</a:t>
            </a:r>
            <a:r>
              <a:rPr lang="en-US" sz="2600" dirty="0"/>
              <a:t>/</a:t>
            </a:r>
          </a:p>
          <a:p>
            <a:pPr algn="ctr"/>
            <a:r>
              <a:rPr lang="en-US" sz="2600" dirty="0" err="1"/>
              <a:t>sân</a:t>
            </a:r>
            <a:endParaRPr lang="en-US" sz="26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622" y="1147575"/>
            <a:ext cx="2343150" cy="222885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32772" y="1200150"/>
            <a:ext cx="2314575" cy="220027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60891" y="1190625"/>
            <a:ext cx="2238375" cy="223837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60885" y="1200150"/>
            <a:ext cx="2362200" cy="222885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23085" y="1247775"/>
            <a:ext cx="2400300" cy="2190750"/>
          </a:xfrm>
          <a:prstGeom prst="rect">
            <a:avLst/>
          </a:prstGeom>
        </p:spPr>
      </p:pic>
      <p:pic>
        <p:nvPicPr>
          <p:cNvPr id="4" name="living room">
            <a:hlinkClick r:id="" action="ppaction://media"/>
            <a:extLst>
              <a:ext uri="{FF2B5EF4-FFF2-40B4-BE49-F238E27FC236}">
                <a16:creationId xmlns:a16="http://schemas.microsoft.com/office/drawing/2014/main" id="{F2D8423B-7A1A-26A4-310B-43A2121CB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017902" y="502163"/>
            <a:ext cx="487363" cy="487363"/>
          </a:xfrm>
          <a:prstGeom prst="rect">
            <a:avLst/>
          </a:prstGeom>
        </p:spPr>
      </p:pic>
      <p:pic>
        <p:nvPicPr>
          <p:cNvPr id="5" name="bedroom">
            <a:hlinkClick r:id="" action="ppaction://media"/>
            <a:extLst>
              <a:ext uri="{FF2B5EF4-FFF2-40B4-BE49-F238E27FC236}">
                <a16:creationId xmlns:a16="http://schemas.microsoft.com/office/drawing/2014/main" id="{9AA940E4-4255-92A7-8E22-755455943E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095258" y="502163"/>
            <a:ext cx="487363" cy="487363"/>
          </a:xfrm>
          <a:prstGeom prst="rect">
            <a:avLst/>
          </a:prstGeom>
        </p:spPr>
      </p:pic>
      <p:pic>
        <p:nvPicPr>
          <p:cNvPr id="6" name="kitchen">
            <a:hlinkClick r:id="" action="ppaction://media"/>
            <a:extLst>
              <a:ext uri="{FF2B5EF4-FFF2-40B4-BE49-F238E27FC236}">
                <a16:creationId xmlns:a16="http://schemas.microsoft.com/office/drawing/2014/main" id="{E09CF371-F639-0C82-7522-BBFBBECB5A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53610" y="484697"/>
            <a:ext cx="487363" cy="487363"/>
          </a:xfrm>
          <a:prstGeom prst="rect">
            <a:avLst/>
          </a:prstGeom>
        </p:spPr>
      </p:pic>
      <p:pic>
        <p:nvPicPr>
          <p:cNvPr id="8" name="bathroom">
            <a:hlinkClick r:id="" action="ppaction://media"/>
            <a:extLst>
              <a:ext uri="{FF2B5EF4-FFF2-40B4-BE49-F238E27FC236}">
                <a16:creationId xmlns:a16="http://schemas.microsoft.com/office/drawing/2014/main" id="{BC211FA8-3553-4390-C971-81FF10B3D73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99324" y="496497"/>
            <a:ext cx="487363" cy="487363"/>
          </a:xfrm>
          <a:prstGeom prst="rect">
            <a:avLst/>
          </a:prstGeom>
        </p:spPr>
      </p:pic>
      <p:pic>
        <p:nvPicPr>
          <p:cNvPr id="9" name="yard">
            <a:hlinkClick r:id="" action="ppaction://media"/>
            <a:extLst>
              <a:ext uri="{FF2B5EF4-FFF2-40B4-BE49-F238E27FC236}">
                <a16:creationId xmlns:a16="http://schemas.microsoft.com/office/drawing/2014/main" id="{44A649C0-8B71-BF8A-1665-CACC2C0B112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53610" y="464200"/>
            <a:ext cx="487363" cy="4873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7A67C6-BADF-6764-61D7-6F1A88E94D6D}"/>
              </a:ext>
            </a:extLst>
          </p:cNvPr>
          <p:cNvSpPr/>
          <p:nvPr/>
        </p:nvSpPr>
        <p:spPr>
          <a:xfrm>
            <a:off x="5673012" y="333885"/>
            <a:ext cx="1143534" cy="781292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199324" y="579425"/>
            <a:ext cx="57157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</a:rPr>
              <a:t>In pairs, 01 points to the picture, other says the word.</a:t>
            </a:r>
          </a:p>
        </p:txBody>
      </p:sp>
    </p:spTree>
    <p:extLst>
      <p:ext uri="{BB962C8B-B14F-4D97-AF65-F5344CB8AC3E}">
        <p14:creationId xmlns:p14="http://schemas.microsoft.com/office/powerpoint/2010/main" val="319452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18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9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5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1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CD9E964-BCB0-C58D-29D0-2764997EE46B}"/>
              </a:ext>
            </a:extLst>
          </p:cNvPr>
          <p:cNvSpPr txBox="1"/>
          <p:nvPr/>
        </p:nvSpPr>
        <p:spPr>
          <a:xfrm>
            <a:off x="83833" y="378638"/>
            <a:ext cx="4488167" cy="646331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lumMod val="75000"/>
                <a:alpha val="6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tx1"/>
                </a:solidFill>
              </a:rPr>
              <a:t>Game: Slap the board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1200150"/>
            <a:ext cx="2343150" cy="2228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228725"/>
            <a:ext cx="2314575" cy="2200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3912" y="1190625"/>
            <a:ext cx="2238375" cy="2238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120" y="3823633"/>
            <a:ext cx="2362200" cy="2228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5682" y="3842683"/>
            <a:ext cx="24003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74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CD9E964-BCB0-C58D-29D0-2764997EE46B}"/>
              </a:ext>
            </a:extLst>
          </p:cNvPr>
          <p:cNvSpPr txBox="1"/>
          <p:nvPr/>
        </p:nvSpPr>
        <p:spPr>
          <a:xfrm>
            <a:off x="83833" y="378638"/>
            <a:ext cx="5770120" cy="646331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lumMod val="75000"/>
                <a:alpha val="6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tx1"/>
                </a:solidFill>
              </a:rPr>
              <a:t>Game: Decode the pictures.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1200150"/>
            <a:ext cx="2343150" cy="2228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228725"/>
            <a:ext cx="2314575" cy="2200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3912" y="1190625"/>
            <a:ext cx="2238375" cy="2238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120" y="3604181"/>
            <a:ext cx="2722430" cy="25687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723" y="3604181"/>
            <a:ext cx="2722430" cy="248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66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737"/>
            <a:ext cx="3200400" cy="542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5612"/>
            <a:ext cx="4146472" cy="3594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472" y="1730374"/>
            <a:ext cx="3994151" cy="35893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7529" y="1298574"/>
            <a:ext cx="4144471" cy="4008438"/>
          </a:xfrm>
          <a:prstGeom prst="rect">
            <a:avLst/>
          </a:prstGeom>
        </p:spPr>
      </p:pic>
      <p:pic>
        <p:nvPicPr>
          <p:cNvPr id="6" name="Picture 6" descr="https://phongthuyxanh.vn/wp-content/uploads/d%E1%BA%A5u-t%C3%ADch.png">
            <a:extLst>
              <a:ext uri="{FF2B5EF4-FFF2-40B4-BE49-F238E27FC236}">
                <a16:creationId xmlns:a16="http://schemas.microsoft.com/office/drawing/2014/main" id="{4BD465CB-CCB4-6EB9-5D0B-808813F51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5881" y="2155757"/>
            <a:ext cx="433818" cy="43381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4360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C9DC77-D283-390E-53D9-A4AACDEDD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737"/>
            <a:ext cx="3200400" cy="542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240CBD-3C53-370D-43EA-8C3D923C5C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5612"/>
            <a:ext cx="4146472" cy="3594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925A61-3AF7-B832-C71C-62EA148B6C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472" y="1730374"/>
            <a:ext cx="3994151" cy="3589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C2DCA1-9106-390C-F18F-1A34393A571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5530" y="1311274"/>
            <a:ext cx="4144471" cy="40084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FA46547-B138-A231-8A02-A230C45DBE1C}"/>
              </a:ext>
            </a:extLst>
          </p:cNvPr>
          <p:cNvSpPr/>
          <p:nvPr/>
        </p:nvSpPr>
        <p:spPr>
          <a:xfrm>
            <a:off x="11071779" y="1461247"/>
            <a:ext cx="878542" cy="4034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One?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24690A-3492-B0B2-CDDE-72238FA6DBF4}"/>
              </a:ext>
            </a:extLst>
          </p:cNvPr>
          <p:cNvSpPr/>
          <p:nvPr/>
        </p:nvSpPr>
        <p:spPr>
          <a:xfrm>
            <a:off x="8346734" y="2734235"/>
            <a:ext cx="1326185" cy="322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bedroom</a:t>
            </a:r>
          </a:p>
        </p:txBody>
      </p:sp>
      <p:pic>
        <p:nvPicPr>
          <p:cNvPr id="9" name="Picture 14" descr="Đánh dấu X dấu chéo, sai, đồ thị, Đánh dấu png | PNGEgg">
            <a:extLst>
              <a:ext uri="{FF2B5EF4-FFF2-40B4-BE49-F238E27FC236}">
                <a16:creationId xmlns:a16="http://schemas.microsoft.com/office/drawing/2014/main" id="{03085D90-582F-A329-5D69-E2A0DFCD8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6284" y="2300126"/>
            <a:ext cx="432825" cy="322729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E6E508-7A3A-154C-01E1-25E06C12F709}"/>
              </a:ext>
            </a:extLst>
          </p:cNvPr>
          <p:cNvSpPr/>
          <p:nvPr/>
        </p:nvSpPr>
        <p:spPr>
          <a:xfrm>
            <a:off x="10485175" y="3551855"/>
            <a:ext cx="663116" cy="4034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43012702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682A5A-34DF-C80F-6625-8C8B2C3F9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737"/>
            <a:ext cx="3200400" cy="542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53B3A3-3099-55B3-5251-AC3F4BD02D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5612"/>
            <a:ext cx="4146472" cy="3594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939971-1CF6-B674-5885-D569719724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472" y="1730374"/>
            <a:ext cx="3994151" cy="3589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488EAC-29BC-2883-1C6B-720023CEAB7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7529" y="1298574"/>
            <a:ext cx="4144471" cy="4008438"/>
          </a:xfrm>
          <a:prstGeom prst="rect">
            <a:avLst/>
          </a:prstGeom>
        </p:spPr>
      </p:pic>
      <p:pic>
        <p:nvPicPr>
          <p:cNvPr id="6" name="Picture 6" descr="https://phongthuyxanh.vn/wp-content/uploads/d%E1%BA%A5u-t%C3%ADch.png">
            <a:extLst>
              <a:ext uri="{FF2B5EF4-FFF2-40B4-BE49-F238E27FC236}">
                <a16:creationId xmlns:a16="http://schemas.microsoft.com/office/drawing/2014/main" id="{7EFF725F-698A-72F6-C61F-05164EBE6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3927" y="2104356"/>
            <a:ext cx="511068" cy="51106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2DA6AD-C219-84B1-A453-E66397523561}"/>
              </a:ext>
            </a:extLst>
          </p:cNvPr>
          <p:cNvSpPr/>
          <p:nvPr/>
        </p:nvSpPr>
        <p:spPr>
          <a:xfrm>
            <a:off x="11062448" y="1461247"/>
            <a:ext cx="878542" cy="4034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Two?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D8DC0F-1343-645F-9699-C0AD2CF76BA6}"/>
              </a:ext>
            </a:extLst>
          </p:cNvPr>
          <p:cNvSpPr/>
          <p:nvPr/>
        </p:nvSpPr>
        <p:spPr>
          <a:xfrm>
            <a:off x="8346734" y="2734235"/>
            <a:ext cx="1326185" cy="322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bedroom</a:t>
            </a:r>
          </a:p>
        </p:txBody>
      </p:sp>
    </p:spTree>
    <p:extLst>
      <p:ext uri="{BB962C8B-B14F-4D97-AF65-F5344CB8AC3E}">
        <p14:creationId xmlns:p14="http://schemas.microsoft.com/office/powerpoint/2010/main" val="20585102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94" y="0"/>
            <a:ext cx="10506272" cy="686798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34196" y="716245"/>
            <a:ext cx="5654351" cy="543549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i="1" dirty="0"/>
              <a:t>Structures</a:t>
            </a:r>
          </a:p>
          <a:p>
            <a:r>
              <a:rPr lang="en-US" sz="3600" i="1" dirty="0"/>
              <a:t>Where’s Dad? </a:t>
            </a:r>
          </a:p>
          <a:p>
            <a:r>
              <a:rPr lang="en-US" sz="3600" i="1" dirty="0"/>
              <a:t>He’s in the yard.</a:t>
            </a:r>
          </a:p>
          <a:p>
            <a:r>
              <a:rPr lang="en-US" sz="3600" i="1" dirty="0"/>
              <a:t>Where’s Grandma?</a:t>
            </a:r>
          </a:p>
          <a:p>
            <a:r>
              <a:rPr lang="en-US" sz="3600" i="1" dirty="0"/>
              <a:t>She’s in the kitchen.</a:t>
            </a:r>
          </a:p>
        </p:txBody>
      </p:sp>
    </p:spTree>
    <p:extLst>
      <p:ext uri="{BB962C8B-B14F-4D97-AF65-F5344CB8AC3E}">
        <p14:creationId xmlns:p14="http://schemas.microsoft.com/office/powerpoint/2010/main" val="1144815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198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0906" y="411480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132065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80234"/>
            <a:ext cx="5124450" cy="561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24449" y="2759267"/>
            <a:ext cx="6764951" cy="19420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9E07D3-B67E-A59C-BB31-CB17140341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299" y="1056321"/>
            <a:ext cx="5995720" cy="19320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8D69A0-4AED-D700-63E5-E36E6353C8A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19389" y="2988414"/>
            <a:ext cx="2556016" cy="30246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587756" y="576555"/>
            <a:ext cx="4115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each English word to hear the sound.</a:t>
            </a:r>
          </a:p>
        </p:txBody>
      </p:sp>
      <p:pic>
        <p:nvPicPr>
          <p:cNvPr id="12" name="CD2-TRACK 25 (1)">
            <a:hlinkClick r:id="" action="ppaction://media"/>
            <a:extLst>
              <a:ext uri="{FF2B5EF4-FFF2-40B4-BE49-F238E27FC236}">
                <a16:creationId xmlns:a16="http://schemas.microsoft.com/office/drawing/2014/main" id="{5E7945AC-ED60-ADBD-97C5-7DD2AA81B8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251118" y="1279387"/>
            <a:ext cx="487363" cy="487363"/>
          </a:xfrm>
          <a:prstGeom prst="rect">
            <a:avLst/>
          </a:prstGeom>
        </p:spPr>
      </p:pic>
      <p:pic>
        <p:nvPicPr>
          <p:cNvPr id="13" name="CD2-TRACK 25 (2)">
            <a:hlinkClick r:id="" action="ppaction://media"/>
            <a:extLst>
              <a:ext uri="{FF2B5EF4-FFF2-40B4-BE49-F238E27FC236}">
                <a16:creationId xmlns:a16="http://schemas.microsoft.com/office/drawing/2014/main" id="{D948EB28-BC6B-2B91-BE52-E82E32F73C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251118" y="1365213"/>
            <a:ext cx="487363" cy="487363"/>
          </a:xfrm>
          <a:prstGeom prst="rect">
            <a:avLst/>
          </a:prstGeom>
        </p:spPr>
      </p:pic>
      <p:pic>
        <p:nvPicPr>
          <p:cNvPr id="3" name="CD2-TRACK 25 (5)">
            <a:hlinkClick r:id="" action="ppaction://media"/>
            <a:extLst>
              <a:ext uri="{FF2B5EF4-FFF2-40B4-BE49-F238E27FC236}">
                <a16:creationId xmlns:a16="http://schemas.microsoft.com/office/drawing/2014/main" id="{5220B067-5A48-B152-53D2-6C0C1D393E7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251118" y="1279386"/>
            <a:ext cx="487363" cy="487363"/>
          </a:xfrm>
          <a:prstGeom prst="rect">
            <a:avLst/>
          </a:prstGeom>
        </p:spPr>
      </p:pic>
      <p:pic>
        <p:nvPicPr>
          <p:cNvPr id="5" name="CD2-TRACK 25 (6)">
            <a:hlinkClick r:id="" action="ppaction://media"/>
            <a:extLst>
              <a:ext uri="{FF2B5EF4-FFF2-40B4-BE49-F238E27FC236}">
                <a16:creationId xmlns:a16="http://schemas.microsoft.com/office/drawing/2014/main" id="{FD194A00-B135-ABED-2F59-7024B37F76D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70983" y="1322299"/>
            <a:ext cx="487363" cy="48736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9215FE8-A6F6-9BF0-893C-C9089F987508}"/>
              </a:ext>
            </a:extLst>
          </p:cNvPr>
          <p:cNvSpPr/>
          <p:nvPr/>
        </p:nvSpPr>
        <p:spPr>
          <a:xfrm>
            <a:off x="6588644" y="1193897"/>
            <a:ext cx="1324947" cy="114570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4231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6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75" y="442912"/>
            <a:ext cx="5124450" cy="5619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87D190-2B93-CEBC-CFDD-511D80F10CB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6164"/>
            <a:ext cx="2215762" cy="23073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35FF14-9279-1AF3-4E44-31E828F9B91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5762" y="1482410"/>
            <a:ext cx="5338680" cy="10535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41C3F2-77D3-C2EB-74C3-28CEA1C18D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3085" y="3717167"/>
            <a:ext cx="2665259" cy="25031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BF1608-A28B-C4A6-4AB9-C087D1E4A85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4322036"/>
            <a:ext cx="5834487" cy="12221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A651E66-47C3-255B-66BF-2C2E0BB27BE3}"/>
              </a:ext>
            </a:extLst>
          </p:cNvPr>
          <p:cNvSpPr/>
          <p:nvPr/>
        </p:nvSpPr>
        <p:spPr>
          <a:xfrm>
            <a:off x="7458636" y="442912"/>
            <a:ext cx="42444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each English word to hear the sound.</a:t>
            </a:r>
          </a:p>
        </p:txBody>
      </p:sp>
      <p:pic>
        <p:nvPicPr>
          <p:cNvPr id="3" name="CD2-TRACK 25 (3)">
            <a:hlinkClick r:id="" action="ppaction://media"/>
            <a:extLst>
              <a:ext uri="{FF2B5EF4-FFF2-40B4-BE49-F238E27FC236}">
                <a16:creationId xmlns:a16="http://schemas.microsoft.com/office/drawing/2014/main" id="{B65151A2-274D-EEEF-D17D-6F9356C711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5" name="CD2-TRACK 25 (4)">
            <a:hlinkClick r:id="" action="ppaction://media"/>
            <a:extLst>
              <a:ext uri="{FF2B5EF4-FFF2-40B4-BE49-F238E27FC236}">
                <a16:creationId xmlns:a16="http://schemas.microsoft.com/office/drawing/2014/main" id="{619C9B64-10EE-28BF-2DB4-31978156DD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51524" y="3229804"/>
            <a:ext cx="487363" cy="4873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22E4C3-2FC0-46E5-BFC7-EC65B6F2C2DB}"/>
              </a:ext>
            </a:extLst>
          </p:cNvPr>
          <p:cNvSpPr/>
          <p:nvPr/>
        </p:nvSpPr>
        <p:spPr>
          <a:xfrm>
            <a:off x="5159829" y="2948473"/>
            <a:ext cx="1455575" cy="89573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442" y="860314"/>
            <a:ext cx="4553634" cy="303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00583"/>
      </p:ext>
    </p:extLst>
  </p:cSld>
  <p:clrMapOvr>
    <a:masterClrMapping/>
  </p:clrMapOvr>
  <p:transition spd="med" advTm="3709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7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45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8" y="3918856"/>
            <a:ext cx="2472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Practice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357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36" y="363936"/>
            <a:ext cx="7058025" cy="714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12" y="1484312"/>
            <a:ext cx="5362575" cy="4067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312" y="1503768"/>
            <a:ext cx="5133975" cy="4105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81431" y="9448801"/>
            <a:ext cx="282881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pic>
        <p:nvPicPr>
          <p:cNvPr id="10" name="Picture 6" descr="https://phongthuyxanh.vn/wp-content/uploads/d%E1%BA%A5u-t%C3%ADch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6772" y="2748698"/>
            <a:ext cx="571500" cy="5715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1" name="TextBox 10"/>
          <p:cNvSpPr txBox="1"/>
          <p:nvPr/>
        </p:nvSpPr>
        <p:spPr>
          <a:xfrm>
            <a:off x="15226767" y="1148666"/>
            <a:ext cx="66556" cy="7279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38" name="Picture 14" descr="Đánh dấu X dấu chéo, sai, đồ thị, Đánh dấu png | PNGEg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3351" y="2630755"/>
            <a:ext cx="679319" cy="65741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2" name="AutoShape 16" descr="Dấu gạch chéo Biểu tượng cảm xúc ❌"/>
          <p:cNvSpPr>
            <a:spLocks noChangeAspect="1" noChangeArrowheads="1"/>
          </p:cNvSpPr>
          <p:nvPr/>
        </p:nvSpPr>
        <p:spPr bwMode="auto">
          <a:xfrm>
            <a:off x="101048" y="12214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" name="Picture 6" descr="https://phongthuyxanh.vn/wp-content/uploads/d%E1%BA%A5u-t%C3%ADch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7111" y="4837511"/>
            <a:ext cx="571500" cy="5715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3" name="Picture 6" descr="https://phongthuyxanh.vn/wp-content/uploads/d%E1%BA%A5u-t%C3%ADch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7261" y="4727783"/>
            <a:ext cx="571500" cy="5715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978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94FC78-645B-6A80-FBC7-DBC0DA9DDB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54" y="1007067"/>
            <a:ext cx="2199710" cy="2175404"/>
          </a:xfrm>
          <a:prstGeom prst="rect">
            <a:avLst/>
          </a:prstGeom>
        </p:spPr>
      </p:pic>
      <p:pic>
        <p:nvPicPr>
          <p:cNvPr id="4" name="Picture 6" descr="https://phongthuyxanh.vn/wp-content/uploads/d%E1%BA%A5u-t%C3%ADch.png">
            <a:extLst>
              <a:ext uri="{FF2B5EF4-FFF2-40B4-BE49-F238E27FC236}">
                <a16:creationId xmlns:a16="http://schemas.microsoft.com/office/drawing/2014/main" id="{299D78E9-976D-7066-6941-4458E76F5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178" y="2683769"/>
            <a:ext cx="492615" cy="49261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700A20-F641-626C-4184-5EE693AE425A}"/>
              </a:ext>
            </a:extLst>
          </p:cNvPr>
          <p:cNvSpPr txBox="1"/>
          <p:nvPr/>
        </p:nvSpPr>
        <p:spPr>
          <a:xfrm>
            <a:off x="2586551" y="1337637"/>
            <a:ext cx="36108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- Where’s Dad?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878404-CE31-8C96-B636-5AA3C6A69896}"/>
              </a:ext>
            </a:extLst>
          </p:cNvPr>
          <p:cNvSpPr/>
          <p:nvPr/>
        </p:nvSpPr>
        <p:spPr>
          <a:xfrm>
            <a:off x="4631835" y="2053164"/>
            <a:ext cx="1126940" cy="6306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56E786-3AFE-8B5F-5894-EF3C9A0D4B1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996" y="1121384"/>
            <a:ext cx="2330516" cy="2244880"/>
          </a:xfrm>
          <a:prstGeom prst="rect">
            <a:avLst/>
          </a:prstGeom>
        </p:spPr>
      </p:pic>
      <p:pic>
        <p:nvPicPr>
          <p:cNvPr id="11" name="Picture 14" descr="Đánh dấu X dấu chéo, sai, đồ thị, Đánh dấu png | PNGEgg">
            <a:extLst>
              <a:ext uri="{FF2B5EF4-FFF2-40B4-BE49-F238E27FC236}">
                <a16:creationId xmlns:a16="http://schemas.microsoft.com/office/drawing/2014/main" id="{5E95E000-4FB8-F86D-3BE0-D2C128C41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7254" y="2571192"/>
            <a:ext cx="564318" cy="4288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1B6FE1-43FB-B5BE-D559-9F25E82C7291}"/>
              </a:ext>
            </a:extLst>
          </p:cNvPr>
          <p:cNvSpPr txBox="1"/>
          <p:nvPr/>
        </p:nvSpPr>
        <p:spPr>
          <a:xfrm>
            <a:off x="8288721" y="3727891"/>
            <a:ext cx="5318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- Where’s Lucy?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E8426D-008E-D09B-58C0-801F113D6DC5}"/>
              </a:ext>
            </a:extLst>
          </p:cNvPr>
          <p:cNvSpPr/>
          <p:nvPr/>
        </p:nvSpPr>
        <p:spPr>
          <a:xfrm flipV="1">
            <a:off x="8288721" y="4774332"/>
            <a:ext cx="1834284" cy="584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5314B1-123F-645D-E485-22AD44BA6262}"/>
              </a:ext>
            </a:extLst>
          </p:cNvPr>
          <p:cNvSpPr/>
          <p:nvPr/>
        </p:nvSpPr>
        <p:spPr>
          <a:xfrm>
            <a:off x="0" y="446171"/>
            <a:ext cx="5306662" cy="45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i="1" dirty="0"/>
              <a:t>Circle the correct answers.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6EA8671-3211-FCBE-257F-6B3BFF98156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88" y="3454029"/>
            <a:ext cx="2199710" cy="209240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E2F8C11-0E15-9377-6335-20B3FFDCA0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9178" y="3536341"/>
            <a:ext cx="2314575" cy="2200275"/>
          </a:xfrm>
          <a:prstGeom prst="rect">
            <a:avLst/>
          </a:prstGeom>
        </p:spPr>
      </p:pic>
      <p:pic>
        <p:nvPicPr>
          <p:cNvPr id="15" name="Picture 14" descr="Đánh dấu X dấu chéo, sai, đồ thị, Đánh dấu png | PNGEgg">
            <a:extLst>
              <a:ext uri="{FF2B5EF4-FFF2-40B4-BE49-F238E27FC236}">
                <a16:creationId xmlns:a16="http://schemas.microsoft.com/office/drawing/2014/main" id="{287A5269-946B-1E6B-F4EE-AB8E8B1BF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920" y="5165118"/>
            <a:ext cx="564318" cy="3879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6" name="Picture 6" descr="https://phongthuyxanh.vn/wp-content/uploads/d%E1%BA%A5u-t%C3%ADch.png">
            <a:extLst>
              <a:ext uri="{FF2B5EF4-FFF2-40B4-BE49-F238E27FC236}">
                <a16:creationId xmlns:a16="http://schemas.microsoft.com/office/drawing/2014/main" id="{A3D57993-E45B-BB4A-315E-880453AFA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677" y="5157898"/>
            <a:ext cx="492615" cy="49261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13D897-F5ED-8A2E-F94D-A13F409C5346}"/>
              </a:ext>
            </a:extLst>
          </p:cNvPr>
          <p:cNvSpPr txBox="1"/>
          <p:nvPr/>
        </p:nvSpPr>
        <p:spPr>
          <a:xfrm>
            <a:off x="2420012" y="2032583"/>
            <a:ext cx="39439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  - He’s in the yard/</a:t>
            </a:r>
          </a:p>
          <a:p>
            <a:r>
              <a:rPr lang="en-US" sz="3200" dirty="0">
                <a:solidFill>
                  <a:srgbClr val="0070C0"/>
                </a:solidFill>
              </a:rPr>
              <a:t>  living room.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BEFC2A-0FFD-3332-DA74-9E69557984F9}"/>
              </a:ext>
            </a:extLst>
          </p:cNvPr>
          <p:cNvSpPr txBox="1"/>
          <p:nvPr/>
        </p:nvSpPr>
        <p:spPr>
          <a:xfrm>
            <a:off x="8288721" y="3727891"/>
            <a:ext cx="531857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 </a:t>
            </a:r>
            <a:endParaRPr lang="en-US" sz="3200" dirty="0">
              <a:solidFill>
                <a:srgbClr val="0070C0"/>
              </a:solidFill>
            </a:endParaRPr>
          </a:p>
          <a:p>
            <a:r>
              <a:rPr lang="en-US" sz="3200" dirty="0">
                <a:solidFill>
                  <a:srgbClr val="0070C0"/>
                </a:solidFill>
              </a:rPr>
              <a:t>- She’s in the kitchen/ bedroom.</a:t>
            </a:r>
          </a:p>
        </p:txBody>
      </p:sp>
    </p:spTree>
    <p:extLst>
      <p:ext uri="{BB962C8B-B14F-4D97-AF65-F5344CB8AC3E}">
        <p14:creationId xmlns:p14="http://schemas.microsoft.com/office/powerpoint/2010/main" val="313402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  <p:bldP spid="14" grpId="0" animBg="1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BFFB793-76FE-E914-3E0A-2CD9AA5C8A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38" y="1128550"/>
            <a:ext cx="2213128" cy="21754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8505456-9F6D-693B-5AF9-F987C35560A4}"/>
              </a:ext>
            </a:extLst>
          </p:cNvPr>
          <p:cNvSpPr txBox="1"/>
          <p:nvPr/>
        </p:nvSpPr>
        <p:spPr>
          <a:xfrm>
            <a:off x="2603031" y="2380217"/>
            <a:ext cx="35203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- He’s in the </a:t>
            </a:r>
          </a:p>
          <a:p>
            <a:r>
              <a:rPr lang="en-US" sz="3200" dirty="0">
                <a:solidFill>
                  <a:srgbClr val="0070C0"/>
                </a:solidFill>
              </a:rPr>
              <a:t>living room/kitchen.</a:t>
            </a:r>
          </a:p>
        </p:txBody>
      </p:sp>
      <p:pic>
        <p:nvPicPr>
          <p:cNvPr id="19" name="Picture 6" descr="https://phongthuyxanh.vn/wp-content/uploads/d%E1%BA%A5u-t%C3%ADch.png">
            <a:extLst>
              <a:ext uri="{FF2B5EF4-FFF2-40B4-BE49-F238E27FC236}">
                <a16:creationId xmlns:a16="http://schemas.microsoft.com/office/drawing/2014/main" id="{A542E9A9-4E10-3A8F-BF70-5CA2214D6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135" y="2680337"/>
            <a:ext cx="492615" cy="49261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69E04F78-6C35-70F5-EA30-6096BC740D68}"/>
              </a:ext>
            </a:extLst>
          </p:cNvPr>
          <p:cNvSpPr/>
          <p:nvPr/>
        </p:nvSpPr>
        <p:spPr>
          <a:xfrm>
            <a:off x="2542655" y="2851733"/>
            <a:ext cx="2020014" cy="6534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4F931AB-65F8-45E3-3DF2-8F408254FC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3798" y="1090826"/>
            <a:ext cx="2213128" cy="2213128"/>
          </a:xfrm>
          <a:prstGeom prst="rect">
            <a:avLst/>
          </a:prstGeom>
        </p:spPr>
      </p:pic>
      <p:pic>
        <p:nvPicPr>
          <p:cNvPr id="23" name="Picture 6" descr="https://phongthuyxanh.vn/wp-content/uploads/d%E1%BA%A5u-t%C3%ADch.png">
            <a:extLst>
              <a:ext uri="{FF2B5EF4-FFF2-40B4-BE49-F238E27FC236}">
                <a16:creationId xmlns:a16="http://schemas.microsoft.com/office/drawing/2014/main" id="{A013CE48-A67E-9E7C-139C-2770F88C1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4571" y="2691357"/>
            <a:ext cx="492615" cy="49261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1C0F2B5-9832-B0B8-F937-2A3041E17223}"/>
              </a:ext>
            </a:extLst>
          </p:cNvPr>
          <p:cNvSpPr txBox="1"/>
          <p:nvPr/>
        </p:nvSpPr>
        <p:spPr>
          <a:xfrm>
            <a:off x="8854751" y="2314910"/>
            <a:ext cx="30673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- He’s in the bathroom/ yard.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E76373D-2D10-66E2-8740-058CF6C668AA}"/>
              </a:ext>
            </a:extLst>
          </p:cNvPr>
          <p:cNvSpPr/>
          <p:nvPr/>
        </p:nvSpPr>
        <p:spPr>
          <a:xfrm>
            <a:off x="8854751" y="2788123"/>
            <a:ext cx="1782146" cy="7237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6AB18F8-5D00-70D2-F7E4-632122A92E4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079" y="3749176"/>
            <a:ext cx="2213129" cy="221312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4EC9DE8-2111-D788-3EFB-3ED1C1D283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050" y="3720786"/>
            <a:ext cx="2400300" cy="219075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A8CC1DD-DDCD-670C-AA3D-E47D2BC35E4C}"/>
              </a:ext>
            </a:extLst>
          </p:cNvPr>
          <p:cNvSpPr/>
          <p:nvPr/>
        </p:nvSpPr>
        <p:spPr>
          <a:xfrm>
            <a:off x="6312439" y="3745756"/>
            <a:ext cx="411172" cy="400559"/>
          </a:xfrm>
          <a:prstGeom prst="ellipse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7F1533-07DB-7A10-7920-44EA41AC735E}"/>
              </a:ext>
            </a:extLst>
          </p:cNvPr>
          <p:cNvSpPr/>
          <p:nvPr/>
        </p:nvSpPr>
        <p:spPr>
          <a:xfrm>
            <a:off x="0" y="446171"/>
            <a:ext cx="5306662" cy="45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i="1" dirty="0"/>
              <a:t>Circle the correct answers. </a:t>
            </a:r>
          </a:p>
        </p:txBody>
      </p:sp>
      <p:pic>
        <p:nvPicPr>
          <p:cNvPr id="14" name="Picture 13" descr="Đánh dấu X dấu chéo, sai, đồ thị, Đánh dấu png | PNGEgg">
            <a:extLst>
              <a:ext uri="{FF2B5EF4-FFF2-40B4-BE49-F238E27FC236}">
                <a16:creationId xmlns:a16="http://schemas.microsoft.com/office/drawing/2014/main" id="{959550A4-557F-773E-8BAE-8879037D4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283" y="5418288"/>
            <a:ext cx="564318" cy="3879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5" name="Picture 14" descr="Đánh dấu X dấu chéo, sai, đồ thị, Đánh dấu png | PNGEgg">
            <a:extLst>
              <a:ext uri="{FF2B5EF4-FFF2-40B4-BE49-F238E27FC236}">
                <a16:creationId xmlns:a16="http://schemas.microsoft.com/office/drawing/2014/main" id="{DD9DEF23-F410-3C87-A693-8A60058A7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5465" y="5427940"/>
            <a:ext cx="564318" cy="3879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0B56F3-1C20-9E43-D7C1-8021051F7CF2}"/>
              </a:ext>
            </a:extLst>
          </p:cNvPr>
          <p:cNvSpPr txBox="1"/>
          <p:nvPr/>
        </p:nvSpPr>
        <p:spPr>
          <a:xfrm>
            <a:off x="2603031" y="1726163"/>
            <a:ext cx="2799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- Where’s Tom?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230021-51CE-2CBD-2454-4F3D42361C62}"/>
              </a:ext>
            </a:extLst>
          </p:cNvPr>
          <p:cNvSpPr txBox="1"/>
          <p:nvPr/>
        </p:nvSpPr>
        <p:spPr>
          <a:xfrm>
            <a:off x="8803340" y="1622612"/>
            <a:ext cx="2934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- Where’s Nick?</a:t>
            </a:r>
          </a:p>
        </p:txBody>
      </p:sp>
    </p:spTree>
    <p:extLst>
      <p:ext uri="{BB962C8B-B14F-4D97-AF65-F5344CB8AC3E}">
        <p14:creationId xmlns:p14="http://schemas.microsoft.com/office/powerpoint/2010/main" val="306916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5" grpId="0"/>
      <p:bldP spid="26" grpId="0" animBg="1"/>
      <p:bldP spid="6" grpId="0" animBg="1"/>
      <p:bldP spid="2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564" y="374450"/>
            <a:ext cx="8142728" cy="57758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07272" y="2347785"/>
            <a:ext cx="2619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Workbook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p. 38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510614"/>
      </p:ext>
    </p:extLst>
  </p:cSld>
  <p:clrMapOvr>
    <a:masterClrMapping/>
  </p:clrMapOvr>
  <p:transition spd="med">
    <p:split orient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62" y="407987"/>
            <a:ext cx="3724275" cy="657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62" y="1543049"/>
            <a:ext cx="10002838" cy="4217945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259137" y="4876800"/>
            <a:ext cx="1655763" cy="622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593137" y="1879600"/>
            <a:ext cx="1655763" cy="622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580437" y="4127500"/>
            <a:ext cx="1655763" cy="622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6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37" y="401637"/>
            <a:ext cx="3743325" cy="7715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5" y="1173162"/>
            <a:ext cx="9429750" cy="723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2762" y="1944687"/>
            <a:ext cx="8143875" cy="44862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60170" y="3568700"/>
            <a:ext cx="2425700" cy="5207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living room</a:t>
            </a:r>
          </a:p>
        </p:txBody>
      </p:sp>
      <p:sp>
        <p:nvSpPr>
          <p:cNvPr id="8" name="Rectangle 7"/>
          <p:cNvSpPr/>
          <p:nvPr/>
        </p:nvSpPr>
        <p:spPr>
          <a:xfrm>
            <a:off x="4559300" y="5865813"/>
            <a:ext cx="2425700" cy="5207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bathroom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95973" y="5865813"/>
            <a:ext cx="2268537" cy="5207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bedroom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62122" y="3568700"/>
            <a:ext cx="2336800" cy="5207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yard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79573" y="5865813"/>
            <a:ext cx="2420937" cy="5207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</a:rPr>
              <a:t>kitchen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276850" y="1562100"/>
            <a:ext cx="163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381125" y="1562100"/>
            <a:ext cx="163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232150" y="1562100"/>
            <a:ext cx="1638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373393" y="1562100"/>
            <a:ext cx="11064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0430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82147" y="2687221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Production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9492"/>
            <a:ext cx="9378778" cy="62126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29733" y="3042657"/>
            <a:ext cx="22451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Production</a:t>
            </a:r>
          </a:p>
        </p:txBody>
      </p:sp>
    </p:spTree>
    <p:extLst>
      <p:ext uri="{BB962C8B-B14F-4D97-AF65-F5344CB8AC3E}">
        <p14:creationId xmlns:p14="http://schemas.microsoft.com/office/powerpoint/2010/main" val="28751828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inner BG">
            <a:extLst>
              <a:ext uri="{FF2B5EF4-FFF2-40B4-BE49-F238E27FC236}">
                <a16:creationId xmlns:a16="http://schemas.microsoft.com/office/drawing/2014/main" id="{99583EDA-5097-5CC7-A940-434E5B7BBED6}"/>
              </a:ext>
            </a:extLst>
          </p:cNvPr>
          <p:cNvSpPr/>
          <p:nvPr/>
        </p:nvSpPr>
        <p:spPr>
          <a:xfrm>
            <a:off x="3130198" y="327896"/>
            <a:ext cx="5931604" cy="596222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>
              <a:latin typeface="+mj-lt"/>
            </a:endParaRPr>
          </a:p>
        </p:txBody>
      </p:sp>
      <p:sp>
        <p:nvSpPr>
          <p:cNvPr id="3" name="Anchor">
            <a:extLst>
              <a:ext uri="{FF2B5EF4-FFF2-40B4-BE49-F238E27FC236}">
                <a16:creationId xmlns:a16="http://schemas.microsoft.com/office/drawing/2014/main" id="{AEFE12F5-59ED-DBFA-DC4A-17BD0129D42E}"/>
              </a:ext>
            </a:extLst>
          </p:cNvPr>
          <p:cNvSpPr/>
          <p:nvPr/>
        </p:nvSpPr>
        <p:spPr>
          <a:xfrm>
            <a:off x="5673090" y="2894233"/>
            <a:ext cx="1647668" cy="1656174"/>
          </a:xfrm>
          <a:prstGeom prst="ellipse">
            <a:avLst/>
          </a:prstGeom>
          <a:solidFill>
            <a:srgbClr val="00B050">
              <a:alpha val="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4" name="Spinning Wheel 6">
            <a:extLst>
              <a:ext uri="{FF2B5EF4-FFF2-40B4-BE49-F238E27FC236}">
                <a16:creationId xmlns:a16="http://schemas.microsoft.com/office/drawing/2014/main" id="{98591334-9271-FE7A-7CA7-A6EF8D7A5369}"/>
              </a:ext>
            </a:extLst>
          </p:cNvPr>
          <p:cNvGrpSpPr/>
          <p:nvPr/>
        </p:nvGrpSpPr>
        <p:grpSpPr>
          <a:xfrm>
            <a:off x="2858279" y="155050"/>
            <a:ext cx="6536923" cy="6257466"/>
            <a:chOff x="2581859" y="10190"/>
            <a:chExt cx="7141282" cy="6800878"/>
          </a:xfrm>
        </p:grpSpPr>
        <p:sp>
          <p:nvSpPr>
            <p:cNvPr id="5" name="Segment 6">
              <a:extLst>
                <a:ext uri="{FF2B5EF4-FFF2-40B4-BE49-F238E27FC236}">
                  <a16:creationId xmlns:a16="http://schemas.microsoft.com/office/drawing/2014/main" id="{91EE1AC1-91D8-B0E5-B191-51150FE4545E}"/>
                </a:ext>
              </a:extLst>
            </p:cNvPr>
            <p:cNvSpPr/>
            <p:nvPr/>
          </p:nvSpPr>
          <p:spPr>
            <a:xfrm rot="12600000">
              <a:off x="3952662" y="10190"/>
              <a:ext cx="2624601" cy="2647298"/>
            </a:xfrm>
            <a:custGeom>
              <a:avLst/>
              <a:gdLst>
                <a:gd name="connsiteX0" fmla="*/ 1098532 w 2624602"/>
                <a:gd name="connsiteY0" fmla="*/ 2647298 h 2647298"/>
                <a:gd name="connsiteX1" fmla="*/ 0 w 2624602"/>
                <a:gd name="connsiteY1" fmla="*/ 744585 h 2647298"/>
                <a:gd name="connsiteX2" fmla="*/ 72673 w 2624602"/>
                <a:gd name="connsiteY2" fmla="*/ 697588 h 2647298"/>
                <a:gd name="connsiteX3" fmla="*/ 427972 w 2624602"/>
                <a:gd name="connsiteY3" fmla="*/ 58260 h 2647298"/>
                <a:gd name="connsiteX4" fmla="*/ 426439 w 2624602"/>
                <a:gd name="connsiteY4" fmla="*/ 0 h 2647298"/>
                <a:gd name="connsiteX5" fmla="*/ 2624602 w 2624602"/>
                <a:gd name="connsiteY5" fmla="*/ 0 h 2647298"/>
                <a:gd name="connsiteX6" fmla="*/ 2619886 w 2624602"/>
                <a:gd name="connsiteY6" fmla="*/ 211161 h 2647298"/>
                <a:gd name="connsiteX7" fmla="*/ 1231375 w 2624602"/>
                <a:gd name="connsiteY7" fmla="*/ 2566056 h 2647298"/>
                <a:gd name="connsiteX8" fmla="*/ 1098532 w 2624602"/>
                <a:gd name="connsiteY8" fmla="*/ 2647298 h 2647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4602" h="2647298">
                  <a:moveTo>
                    <a:pt x="1098532" y="2647298"/>
                  </a:moveTo>
                  <a:lnTo>
                    <a:pt x="0" y="744585"/>
                  </a:lnTo>
                  <a:lnTo>
                    <a:pt x="72673" y="697588"/>
                  </a:lnTo>
                  <a:cubicBezTo>
                    <a:pt x="285532" y="544075"/>
                    <a:pt x="410396" y="306967"/>
                    <a:pt x="427972" y="58260"/>
                  </a:cubicBezTo>
                  <a:lnTo>
                    <a:pt x="426439" y="0"/>
                  </a:lnTo>
                  <a:lnTo>
                    <a:pt x="2624602" y="0"/>
                  </a:lnTo>
                  <a:lnTo>
                    <a:pt x="2619886" y="211161"/>
                  </a:lnTo>
                  <a:cubicBezTo>
                    <a:pt x="2554100" y="1142035"/>
                    <a:pt x="2064447" y="2027080"/>
                    <a:pt x="1231375" y="2566056"/>
                  </a:cubicBezTo>
                  <a:lnTo>
                    <a:pt x="1098532" y="2647298"/>
                  </a:lnTo>
                  <a:close/>
                </a:path>
              </a:pathLst>
            </a:custGeom>
            <a:solidFill>
              <a:srgbClr val="7030A0"/>
            </a:solidFill>
            <a:ln w="63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>
                <a:latin typeface="+mj-lt"/>
              </a:endParaRPr>
            </a:p>
          </p:txBody>
        </p:sp>
        <p:sp>
          <p:nvSpPr>
            <p:cNvPr id="6" name="Segment 5">
              <a:extLst>
                <a:ext uri="{FF2B5EF4-FFF2-40B4-BE49-F238E27FC236}">
                  <a16:creationId xmlns:a16="http://schemas.microsoft.com/office/drawing/2014/main" id="{7A4CDEA8-6123-D133-8F15-D9065910E670}"/>
                </a:ext>
              </a:extLst>
            </p:cNvPr>
            <p:cNvSpPr/>
            <p:nvPr/>
          </p:nvSpPr>
          <p:spPr>
            <a:xfrm rot="12600000">
              <a:off x="2581859" y="2400467"/>
              <a:ext cx="2628248" cy="2645334"/>
            </a:xfrm>
            <a:custGeom>
              <a:avLst/>
              <a:gdLst>
                <a:gd name="connsiteX0" fmla="*/ 2626453 w 2628248"/>
                <a:gd name="connsiteY0" fmla="*/ 2645334 h 2645334"/>
                <a:gd name="connsiteX1" fmla="*/ 428115 w 2628248"/>
                <a:gd name="connsiteY1" fmla="*/ 2645334 h 2645334"/>
                <a:gd name="connsiteX2" fmla="*/ 425355 w 2628248"/>
                <a:gd name="connsiteY2" fmla="*/ 2540459 h 2645334"/>
                <a:gd name="connsiteX3" fmla="*/ 316130 w 2628248"/>
                <a:gd name="connsiteY3" fmla="*/ 2215643 h 2645334"/>
                <a:gd name="connsiteX4" fmla="*/ 89444 w 2628248"/>
                <a:gd name="connsiteY4" fmla="*/ 1958645 h 2645334"/>
                <a:gd name="connsiteX5" fmla="*/ 0 w 2628248"/>
                <a:gd name="connsiteY5" fmla="*/ 1903817 h 2645334"/>
                <a:gd name="connsiteX6" fmla="*/ 1099169 w 2628248"/>
                <a:gd name="connsiteY6" fmla="*/ 0 h 2645334"/>
                <a:gd name="connsiteX7" fmla="*/ 1169670 w 2628248"/>
                <a:gd name="connsiteY7" fmla="*/ 38631 h 2645334"/>
                <a:gd name="connsiteX8" fmla="*/ 2218805 w 2628248"/>
                <a:gd name="connsiteY8" fmla="*/ 1117134 h 2645334"/>
                <a:gd name="connsiteX9" fmla="*/ 2628248 w 2628248"/>
                <a:gd name="connsiteY9" fmla="*/ 2564963 h 2645334"/>
                <a:gd name="connsiteX10" fmla="*/ 2626453 w 2628248"/>
                <a:gd name="connsiteY10" fmla="*/ 2645334 h 264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28248" h="2645334">
                  <a:moveTo>
                    <a:pt x="2626453" y="2645334"/>
                  </a:moveTo>
                  <a:lnTo>
                    <a:pt x="428115" y="2645334"/>
                  </a:lnTo>
                  <a:lnTo>
                    <a:pt x="425355" y="2540459"/>
                  </a:lnTo>
                  <a:cubicBezTo>
                    <a:pt x="411550" y="2429212"/>
                    <a:pt x="375707" y="2318833"/>
                    <a:pt x="316130" y="2215643"/>
                  </a:cubicBezTo>
                  <a:cubicBezTo>
                    <a:pt x="256554" y="2112454"/>
                    <a:pt x="178885" y="2026223"/>
                    <a:pt x="89444" y="1958645"/>
                  </a:cubicBezTo>
                  <a:lnTo>
                    <a:pt x="0" y="1903817"/>
                  </a:lnTo>
                  <a:lnTo>
                    <a:pt x="1099169" y="0"/>
                  </a:lnTo>
                  <a:lnTo>
                    <a:pt x="1169670" y="38631"/>
                  </a:lnTo>
                  <a:cubicBezTo>
                    <a:pt x="1590441" y="296356"/>
                    <a:pt x="1954744" y="659767"/>
                    <a:pt x="2218805" y="1117134"/>
                  </a:cubicBezTo>
                  <a:cubicBezTo>
                    <a:pt x="2482866" y="1574501"/>
                    <a:pt x="2615437" y="2071702"/>
                    <a:pt x="2628248" y="2564963"/>
                  </a:cubicBezTo>
                  <a:lnTo>
                    <a:pt x="2626453" y="2645334"/>
                  </a:lnTo>
                  <a:close/>
                </a:path>
              </a:pathLst>
            </a:custGeom>
            <a:solidFill>
              <a:srgbClr val="00B0F0"/>
            </a:solidFill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>
                <a:latin typeface="+mj-lt"/>
              </a:endParaRPr>
            </a:p>
          </p:txBody>
        </p:sp>
        <p:sp>
          <p:nvSpPr>
            <p:cNvPr id="7" name="Segment 4">
              <a:extLst>
                <a:ext uri="{FF2B5EF4-FFF2-40B4-BE49-F238E27FC236}">
                  <a16:creationId xmlns:a16="http://schemas.microsoft.com/office/drawing/2014/main" id="{6EDE67FD-9DFF-0E16-9D47-1A2C51E1FB1F}"/>
                </a:ext>
              </a:extLst>
            </p:cNvPr>
            <p:cNvSpPr/>
            <p:nvPr/>
          </p:nvSpPr>
          <p:spPr>
            <a:xfrm rot="12600000">
              <a:off x="3573821" y="3988852"/>
              <a:ext cx="3055662" cy="2315311"/>
            </a:xfrm>
            <a:custGeom>
              <a:avLst/>
              <a:gdLst>
                <a:gd name="connsiteX0" fmla="*/ 1956580 w 3055662"/>
                <a:gd name="connsiteY0" fmla="*/ 2315311 h 2315311"/>
                <a:gd name="connsiteX1" fmla="*/ 1906893 w 3055662"/>
                <a:gd name="connsiteY1" fmla="*/ 2284853 h 2315311"/>
                <a:gd name="connsiteX2" fmla="*/ 1175569 w 3055662"/>
                <a:gd name="connsiteY2" fmla="*/ 2272887 h 2315311"/>
                <a:gd name="connsiteX3" fmla="*/ 1098532 w 3055662"/>
                <a:gd name="connsiteY3" fmla="*/ 2312325 h 2315311"/>
                <a:gd name="connsiteX4" fmla="*/ 0 w 3055662"/>
                <a:gd name="connsiteY4" fmla="*/ 409612 h 2315311"/>
                <a:gd name="connsiteX5" fmla="*/ 136779 w 3055662"/>
                <a:gd name="connsiteY5" fmla="*/ 335187 h 2315311"/>
                <a:gd name="connsiteX6" fmla="*/ 2870433 w 3055662"/>
                <a:gd name="connsiteY6" fmla="*/ 310149 h 2315311"/>
                <a:gd name="connsiteX7" fmla="*/ 3055662 w 3055662"/>
                <a:gd name="connsiteY7" fmla="*/ 411646 h 2315311"/>
                <a:gd name="connsiteX8" fmla="*/ 1956580 w 3055662"/>
                <a:gd name="connsiteY8" fmla="*/ 2315311 h 231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5662" h="2315311">
                  <a:moveTo>
                    <a:pt x="1956580" y="2315311"/>
                  </a:moveTo>
                  <a:lnTo>
                    <a:pt x="1906893" y="2284853"/>
                  </a:lnTo>
                  <a:cubicBezTo>
                    <a:pt x="1682718" y="2175721"/>
                    <a:pt x="1414944" y="2165302"/>
                    <a:pt x="1175569" y="2272887"/>
                  </a:cubicBezTo>
                  <a:lnTo>
                    <a:pt x="1098532" y="2312325"/>
                  </a:lnTo>
                  <a:lnTo>
                    <a:pt x="0" y="409612"/>
                  </a:lnTo>
                  <a:lnTo>
                    <a:pt x="136779" y="335187"/>
                  </a:lnTo>
                  <a:cubicBezTo>
                    <a:pt x="1020082" y="-116786"/>
                    <a:pt x="2031380" y="-98316"/>
                    <a:pt x="2870433" y="310149"/>
                  </a:cubicBezTo>
                  <a:lnTo>
                    <a:pt x="3055662" y="411646"/>
                  </a:lnTo>
                  <a:lnTo>
                    <a:pt x="1956580" y="2315311"/>
                  </a:lnTo>
                  <a:close/>
                </a:path>
              </a:pathLst>
            </a:custGeom>
            <a:solidFill>
              <a:srgbClr val="00B050"/>
            </a:solidFill>
            <a:ln w="63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>
                <a:latin typeface="+mj-lt"/>
              </a:endParaRPr>
            </a:p>
          </p:txBody>
        </p:sp>
        <p:sp>
          <p:nvSpPr>
            <p:cNvPr id="8" name="Segment 3">
              <a:extLst>
                <a:ext uri="{FF2B5EF4-FFF2-40B4-BE49-F238E27FC236}">
                  <a16:creationId xmlns:a16="http://schemas.microsoft.com/office/drawing/2014/main" id="{8376062F-E006-0A01-E64B-E82ED9ACD57B}"/>
                </a:ext>
              </a:extLst>
            </p:cNvPr>
            <p:cNvSpPr/>
            <p:nvPr/>
          </p:nvSpPr>
          <p:spPr>
            <a:xfrm rot="12580216">
              <a:off x="5681116" y="4163770"/>
              <a:ext cx="2624601" cy="2647298"/>
            </a:xfrm>
            <a:custGeom>
              <a:avLst/>
              <a:gdLst>
                <a:gd name="connsiteX0" fmla="*/ 2198163 w 2624602"/>
                <a:gd name="connsiteY0" fmla="*/ 2647298 h 2647298"/>
                <a:gd name="connsiteX1" fmla="*/ 0 w 2624602"/>
                <a:gd name="connsiteY1" fmla="*/ 2647298 h 2647298"/>
                <a:gd name="connsiteX2" fmla="*/ 4716 w 2624602"/>
                <a:gd name="connsiteY2" fmla="*/ 2436137 h 2647298"/>
                <a:gd name="connsiteX3" fmla="*/ 1393227 w 2624602"/>
                <a:gd name="connsiteY3" fmla="*/ 81242 h 2647298"/>
                <a:gd name="connsiteX4" fmla="*/ 1526070 w 2624602"/>
                <a:gd name="connsiteY4" fmla="*/ 0 h 2647298"/>
                <a:gd name="connsiteX5" fmla="*/ 2624602 w 2624602"/>
                <a:gd name="connsiteY5" fmla="*/ 1902713 h 2647298"/>
                <a:gd name="connsiteX6" fmla="*/ 2551929 w 2624602"/>
                <a:gd name="connsiteY6" fmla="*/ 1949710 h 2647298"/>
                <a:gd name="connsiteX7" fmla="*/ 2196630 w 2624602"/>
                <a:gd name="connsiteY7" fmla="*/ 2589038 h 2647298"/>
                <a:gd name="connsiteX8" fmla="*/ 2198163 w 2624602"/>
                <a:gd name="connsiteY8" fmla="*/ 2647298 h 2647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4602" h="2647298">
                  <a:moveTo>
                    <a:pt x="2198163" y="2647298"/>
                  </a:moveTo>
                  <a:lnTo>
                    <a:pt x="0" y="2647298"/>
                  </a:lnTo>
                  <a:lnTo>
                    <a:pt x="4716" y="2436137"/>
                  </a:lnTo>
                  <a:cubicBezTo>
                    <a:pt x="70502" y="1505263"/>
                    <a:pt x="560155" y="620218"/>
                    <a:pt x="1393227" y="81242"/>
                  </a:cubicBezTo>
                  <a:lnTo>
                    <a:pt x="1526070" y="0"/>
                  </a:lnTo>
                  <a:lnTo>
                    <a:pt x="2624602" y="1902713"/>
                  </a:lnTo>
                  <a:lnTo>
                    <a:pt x="2551929" y="1949710"/>
                  </a:lnTo>
                  <a:cubicBezTo>
                    <a:pt x="2339070" y="2103223"/>
                    <a:pt x="2214206" y="2340331"/>
                    <a:pt x="2196630" y="2589038"/>
                  </a:cubicBezTo>
                  <a:lnTo>
                    <a:pt x="2198163" y="2647298"/>
                  </a:lnTo>
                  <a:close/>
                </a:path>
              </a:pathLst>
            </a:custGeom>
            <a:solidFill>
              <a:srgbClr val="FFFF00"/>
            </a:solidFill>
            <a:ln w="63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latin typeface="+mj-lt"/>
              </a:endParaRPr>
            </a:p>
          </p:txBody>
        </p:sp>
        <p:sp>
          <p:nvSpPr>
            <p:cNvPr id="9" name="Segment 2">
              <a:extLst>
                <a:ext uri="{FF2B5EF4-FFF2-40B4-BE49-F238E27FC236}">
                  <a16:creationId xmlns:a16="http://schemas.microsoft.com/office/drawing/2014/main" id="{AD9B94E2-9EBC-7DE6-7C08-F531F59E7011}"/>
                </a:ext>
              </a:extLst>
            </p:cNvPr>
            <p:cNvSpPr/>
            <p:nvPr/>
          </p:nvSpPr>
          <p:spPr>
            <a:xfrm rot="12600000">
              <a:off x="7094893" y="1808207"/>
              <a:ext cx="2628248" cy="2645334"/>
            </a:xfrm>
            <a:custGeom>
              <a:avLst/>
              <a:gdLst>
                <a:gd name="connsiteX0" fmla="*/ 1529079 w 2628248"/>
                <a:gd name="connsiteY0" fmla="*/ 2645334 h 2645334"/>
                <a:gd name="connsiteX1" fmla="*/ 1458578 w 2628248"/>
                <a:gd name="connsiteY1" fmla="*/ 2606703 h 2645334"/>
                <a:gd name="connsiteX2" fmla="*/ 409443 w 2628248"/>
                <a:gd name="connsiteY2" fmla="*/ 1528200 h 2645334"/>
                <a:gd name="connsiteX3" fmla="*/ 0 w 2628248"/>
                <a:gd name="connsiteY3" fmla="*/ 80371 h 2645334"/>
                <a:gd name="connsiteX4" fmla="*/ 1795 w 2628248"/>
                <a:gd name="connsiteY4" fmla="*/ 0 h 2645334"/>
                <a:gd name="connsiteX5" fmla="*/ 2200133 w 2628248"/>
                <a:gd name="connsiteY5" fmla="*/ 0 h 2645334"/>
                <a:gd name="connsiteX6" fmla="*/ 2202893 w 2628248"/>
                <a:gd name="connsiteY6" fmla="*/ 104875 h 2645334"/>
                <a:gd name="connsiteX7" fmla="*/ 2312118 w 2628248"/>
                <a:gd name="connsiteY7" fmla="*/ 429691 h 2645334"/>
                <a:gd name="connsiteX8" fmla="*/ 2538804 w 2628248"/>
                <a:gd name="connsiteY8" fmla="*/ 686689 h 2645334"/>
                <a:gd name="connsiteX9" fmla="*/ 2628248 w 2628248"/>
                <a:gd name="connsiteY9" fmla="*/ 741517 h 2645334"/>
                <a:gd name="connsiteX10" fmla="*/ 1529079 w 2628248"/>
                <a:gd name="connsiteY10" fmla="*/ 2645334 h 264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28248" h="2645334">
                  <a:moveTo>
                    <a:pt x="1529079" y="2645334"/>
                  </a:moveTo>
                  <a:lnTo>
                    <a:pt x="1458578" y="2606703"/>
                  </a:lnTo>
                  <a:cubicBezTo>
                    <a:pt x="1037807" y="2348978"/>
                    <a:pt x="673504" y="1985567"/>
                    <a:pt x="409443" y="1528200"/>
                  </a:cubicBezTo>
                  <a:cubicBezTo>
                    <a:pt x="145382" y="1070833"/>
                    <a:pt x="12811" y="573632"/>
                    <a:pt x="0" y="80371"/>
                  </a:cubicBezTo>
                  <a:lnTo>
                    <a:pt x="1795" y="0"/>
                  </a:lnTo>
                  <a:lnTo>
                    <a:pt x="2200133" y="0"/>
                  </a:lnTo>
                  <a:lnTo>
                    <a:pt x="2202893" y="104875"/>
                  </a:lnTo>
                  <a:cubicBezTo>
                    <a:pt x="2216698" y="216122"/>
                    <a:pt x="2252541" y="326501"/>
                    <a:pt x="2312118" y="429691"/>
                  </a:cubicBezTo>
                  <a:cubicBezTo>
                    <a:pt x="2371694" y="532880"/>
                    <a:pt x="2449363" y="619111"/>
                    <a:pt x="2538804" y="686689"/>
                  </a:cubicBezTo>
                  <a:lnTo>
                    <a:pt x="2628248" y="741517"/>
                  </a:lnTo>
                  <a:lnTo>
                    <a:pt x="1529079" y="2645334"/>
                  </a:lnTo>
                  <a:close/>
                </a:path>
              </a:pathLst>
            </a:custGeom>
            <a:solidFill>
              <a:srgbClr val="FFC000"/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>
                <a:latin typeface="+mj-lt"/>
              </a:endParaRPr>
            </a:p>
          </p:txBody>
        </p:sp>
        <p:sp>
          <p:nvSpPr>
            <p:cNvPr id="10" name="Segment 1">
              <a:extLst>
                <a:ext uri="{FF2B5EF4-FFF2-40B4-BE49-F238E27FC236}">
                  <a16:creationId xmlns:a16="http://schemas.microsoft.com/office/drawing/2014/main" id="{6AE87714-A2BB-0F41-FA68-0C5FFCC81D23}"/>
                </a:ext>
              </a:extLst>
            </p:cNvPr>
            <p:cNvSpPr/>
            <p:nvPr/>
          </p:nvSpPr>
          <p:spPr>
            <a:xfrm rot="12600000">
              <a:off x="5642089" y="553342"/>
              <a:ext cx="3055662" cy="2315311"/>
            </a:xfrm>
            <a:custGeom>
              <a:avLst/>
              <a:gdLst>
                <a:gd name="connsiteX0" fmla="*/ 3055662 w 3055662"/>
                <a:gd name="connsiteY0" fmla="*/ 1905699 h 2315311"/>
                <a:gd name="connsiteX1" fmla="*/ 2918883 w 3055662"/>
                <a:gd name="connsiteY1" fmla="*/ 1980124 h 2315311"/>
                <a:gd name="connsiteX2" fmla="*/ 185229 w 3055662"/>
                <a:gd name="connsiteY2" fmla="*/ 2005162 h 2315311"/>
                <a:gd name="connsiteX3" fmla="*/ 0 w 3055662"/>
                <a:gd name="connsiteY3" fmla="*/ 1903665 h 2315311"/>
                <a:gd name="connsiteX4" fmla="*/ 1099082 w 3055662"/>
                <a:gd name="connsiteY4" fmla="*/ 0 h 2315311"/>
                <a:gd name="connsiteX5" fmla="*/ 1148769 w 3055662"/>
                <a:gd name="connsiteY5" fmla="*/ 30458 h 2315311"/>
                <a:gd name="connsiteX6" fmla="*/ 1880093 w 3055662"/>
                <a:gd name="connsiteY6" fmla="*/ 42424 h 2315311"/>
                <a:gd name="connsiteX7" fmla="*/ 1957130 w 3055662"/>
                <a:gd name="connsiteY7" fmla="*/ 2986 h 2315311"/>
                <a:gd name="connsiteX8" fmla="*/ 3055662 w 3055662"/>
                <a:gd name="connsiteY8" fmla="*/ 1905699 h 231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5662" h="2315311">
                  <a:moveTo>
                    <a:pt x="3055662" y="1905699"/>
                  </a:moveTo>
                  <a:lnTo>
                    <a:pt x="2918883" y="1980124"/>
                  </a:lnTo>
                  <a:cubicBezTo>
                    <a:pt x="2035580" y="2432097"/>
                    <a:pt x="1024282" y="2413627"/>
                    <a:pt x="185229" y="2005162"/>
                  </a:cubicBezTo>
                  <a:lnTo>
                    <a:pt x="0" y="1903665"/>
                  </a:lnTo>
                  <a:lnTo>
                    <a:pt x="1099082" y="0"/>
                  </a:lnTo>
                  <a:lnTo>
                    <a:pt x="1148769" y="30458"/>
                  </a:lnTo>
                  <a:cubicBezTo>
                    <a:pt x="1372944" y="139590"/>
                    <a:pt x="1640718" y="150009"/>
                    <a:pt x="1880093" y="42424"/>
                  </a:cubicBezTo>
                  <a:lnTo>
                    <a:pt x="1957130" y="2986"/>
                  </a:lnTo>
                  <a:lnTo>
                    <a:pt x="3055662" y="1905699"/>
                  </a:lnTo>
                  <a:close/>
                </a:path>
              </a:pathLst>
            </a:custGeom>
            <a:solidFill>
              <a:srgbClr val="FF3399"/>
            </a:solidFill>
            <a:ln w="6350"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>
                <a:latin typeface="+mj-lt"/>
              </a:endParaRPr>
            </a:p>
          </p:txBody>
        </p:sp>
        <p:sp>
          <p:nvSpPr>
            <p:cNvPr id="11" name="Segment 6 Text">
              <a:extLst>
                <a:ext uri="{FF2B5EF4-FFF2-40B4-BE49-F238E27FC236}">
                  <a16:creationId xmlns:a16="http://schemas.microsoft.com/office/drawing/2014/main" id="{ABB019D7-5282-89E7-7CAA-0C0D4CFE951E}"/>
                </a:ext>
              </a:extLst>
            </p:cNvPr>
            <p:cNvSpPr/>
            <p:nvPr/>
          </p:nvSpPr>
          <p:spPr>
            <a:xfrm rot="19668440">
              <a:off x="4004988" y="1284732"/>
              <a:ext cx="2145652" cy="93856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 fontScale="92500" lnSpcReduction="10000"/>
            </a:bodyPr>
            <a:lstStyle/>
            <a:p>
              <a:pPr algn="ctr"/>
              <a:r>
                <a:rPr lang="en-US" sz="6000" b="1" cap="none" spc="0" dirty="0">
                  <a:ln w="0"/>
                  <a:solidFill>
                    <a:schemeClr val="bg1"/>
                  </a:solidFill>
                  <a:latin typeface="+mj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2" name="Segment 5 Text">
              <a:extLst>
                <a:ext uri="{FF2B5EF4-FFF2-40B4-BE49-F238E27FC236}">
                  <a16:creationId xmlns:a16="http://schemas.microsoft.com/office/drawing/2014/main" id="{57C380E2-14E4-9156-8A24-AB5C925DF800}"/>
                </a:ext>
              </a:extLst>
            </p:cNvPr>
            <p:cNvSpPr/>
            <p:nvPr/>
          </p:nvSpPr>
          <p:spPr>
            <a:xfrm rot="214658">
              <a:off x="3020774" y="2978301"/>
              <a:ext cx="2134632" cy="943406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 fontScale="92500" lnSpcReduction="10000"/>
            </a:bodyPr>
            <a:lstStyle/>
            <a:p>
              <a:pPr algn="ctr"/>
              <a:r>
                <a:rPr lang="en-US" sz="6000" b="1" cap="none" spc="0" dirty="0">
                  <a:ln w="0"/>
                  <a:solidFill>
                    <a:schemeClr val="bg1"/>
                  </a:solidFill>
                  <a:latin typeface="+mj-lt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" name="Segment 4 Text">
              <a:extLst>
                <a:ext uri="{FF2B5EF4-FFF2-40B4-BE49-F238E27FC236}">
                  <a16:creationId xmlns:a16="http://schemas.microsoft.com/office/drawing/2014/main" id="{9E4143D3-9919-4E76-999C-E678E60DE50D}"/>
                </a:ext>
              </a:extLst>
            </p:cNvPr>
            <p:cNvSpPr/>
            <p:nvPr/>
          </p:nvSpPr>
          <p:spPr>
            <a:xfrm rot="1813501">
              <a:off x="4021381" y="4641760"/>
              <a:ext cx="2145652" cy="93856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 fontScale="92500" lnSpcReduction="10000"/>
            </a:bodyPr>
            <a:lstStyle/>
            <a:p>
              <a:pPr algn="ctr"/>
              <a:r>
                <a:rPr lang="en-US" sz="6000" b="1" cap="none" spc="0" dirty="0">
                  <a:ln w="0"/>
                  <a:solidFill>
                    <a:schemeClr val="bg1"/>
                  </a:solidFill>
                  <a:latin typeface="+mj-lt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4" name="Segment 3 Text">
              <a:extLst>
                <a:ext uri="{FF2B5EF4-FFF2-40B4-BE49-F238E27FC236}">
                  <a16:creationId xmlns:a16="http://schemas.microsoft.com/office/drawing/2014/main" id="{97F8D6F0-CA35-4463-031C-460A9C5755BF}"/>
                </a:ext>
              </a:extLst>
            </p:cNvPr>
            <p:cNvSpPr/>
            <p:nvPr/>
          </p:nvSpPr>
          <p:spPr>
            <a:xfrm rot="19967767">
              <a:off x="6003009" y="4651437"/>
              <a:ext cx="2145652" cy="93856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 fontScale="92500" lnSpcReduction="10000"/>
            </a:bodyPr>
            <a:lstStyle/>
            <a:p>
              <a:pPr algn="ctr"/>
              <a:r>
                <a:rPr lang="en-US" sz="6000" b="1" dirty="0">
                  <a:ln w="0"/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rPr>
                <a:t>5</a:t>
              </a:r>
              <a:endParaRPr lang="en-US" sz="6000" b="1" cap="none" spc="0" dirty="0">
                <a:ln w="0"/>
                <a:solidFill>
                  <a:srgbClr val="FF0000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5" name="Segment 2 Text">
              <a:extLst>
                <a:ext uri="{FF2B5EF4-FFF2-40B4-BE49-F238E27FC236}">
                  <a16:creationId xmlns:a16="http://schemas.microsoft.com/office/drawing/2014/main" id="{A4E045A1-A766-BEAF-68C6-4E95639998EC}"/>
                </a:ext>
              </a:extLst>
            </p:cNvPr>
            <p:cNvSpPr/>
            <p:nvPr/>
          </p:nvSpPr>
          <p:spPr>
            <a:xfrm rot="21252148">
              <a:off x="6956866" y="2953524"/>
              <a:ext cx="2134632" cy="943406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 fontScale="92500" lnSpcReduction="10000"/>
            </a:bodyPr>
            <a:lstStyle/>
            <a:p>
              <a:pPr algn="ctr"/>
              <a:r>
                <a:rPr lang="en-US" sz="6000" b="1" cap="none" spc="0" dirty="0">
                  <a:ln w="0"/>
                  <a:solidFill>
                    <a:schemeClr val="bg1"/>
                  </a:solidFill>
                  <a:latin typeface="+mj-lt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6" name="Segment 1 Text">
              <a:extLst>
                <a:ext uri="{FF2B5EF4-FFF2-40B4-BE49-F238E27FC236}">
                  <a16:creationId xmlns:a16="http://schemas.microsoft.com/office/drawing/2014/main" id="{950F6406-F64C-AEB7-84EF-367C7E6EEEB4}"/>
                </a:ext>
              </a:extLst>
            </p:cNvPr>
            <p:cNvSpPr/>
            <p:nvPr/>
          </p:nvSpPr>
          <p:spPr>
            <a:xfrm rot="18404525">
              <a:off x="6090134" y="1320539"/>
              <a:ext cx="2134632" cy="943406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 fontScale="92500" lnSpcReduction="10000"/>
            </a:bodyPr>
            <a:lstStyle/>
            <a:p>
              <a:pPr algn="ctr"/>
              <a:r>
                <a:rPr lang="en-US" sz="6000" b="1" cap="none" spc="0" dirty="0">
                  <a:ln w="0"/>
                  <a:solidFill>
                    <a:schemeClr val="bg1"/>
                  </a:solidFill>
                  <a:latin typeface="+mj-lt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7" name="Spin Button">
            <a:extLst>
              <a:ext uri="{FF2B5EF4-FFF2-40B4-BE49-F238E27FC236}">
                <a16:creationId xmlns:a16="http://schemas.microsoft.com/office/drawing/2014/main" id="{CBAD5977-A739-9359-DB2F-D41E305D397C}"/>
              </a:ext>
            </a:extLst>
          </p:cNvPr>
          <p:cNvGrpSpPr/>
          <p:nvPr/>
        </p:nvGrpSpPr>
        <p:grpSpPr>
          <a:xfrm>
            <a:off x="5304441" y="2469127"/>
            <a:ext cx="1647668" cy="1656174"/>
            <a:chOff x="5231259" y="2540224"/>
            <a:chExt cx="1800000" cy="1800000"/>
          </a:xfrm>
        </p:grpSpPr>
        <p:sp>
          <p:nvSpPr>
            <p:cNvPr id="18" name="Spin Button">
              <a:extLst>
                <a:ext uri="{FF2B5EF4-FFF2-40B4-BE49-F238E27FC236}">
                  <a16:creationId xmlns:a16="http://schemas.microsoft.com/office/drawing/2014/main" id="{7CD1ED5A-FB9B-A6A7-495E-1B461799E264}"/>
                </a:ext>
              </a:extLst>
            </p:cNvPr>
            <p:cNvSpPr/>
            <p:nvPr/>
          </p:nvSpPr>
          <p:spPr>
            <a:xfrm>
              <a:off x="5231259" y="2540224"/>
              <a:ext cx="1800000" cy="1800000"/>
            </a:xfrm>
            <a:custGeom>
              <a:avLst/>
              <a:gdLst>
                <a:gd name="connsiteX0" fmla="*/ 900000 w 1800000"/>
                <a:gd name="connsiteY0" fmla="*/ 0 h 1800000"/>
                <a:gd name="connsiteX1" fmla="*/ 1800000 w 1800000"/>
                <a:gd name="connsiteY1" fmla="*/ 900000 h 1800000"/>
                <a:gd name="connsiteX2" fmla="*/ 900000 w 1800000"/>
                <a:gd name="connsiteY2" fmla="*/ 1800000 h 1800000"/>
                <a:gd name="connsiteX3" fmla="*/ 0 w 1800000"/>
                <a:gd name="connsiteY3" fmla="*/ 900000 h 1800000"/>
                <a:gd name="connsiteX4" fmla="*/ 900000 w 1800000"/>
                <a:gd name="connsiteY4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1800000">
                  <a:moveTo>
                    <a:pt x="900000" y="0"/>
                  </a:moveTo>
                  <a:cubicBezTo>
                    <a:pt x="1397056" y="0"/>
                    <a:pt x="1800000" y="402944"/>
                    <a:pt x="1800000" y="900000"/>
                  </a:cubicBezTo>
                  <a:cubicBezTo>
                    <a:pt x="1800000" y="1397056"/>
                    <a:pt x="1397056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en-GB" sz="40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SPIN</a:t>
              </a:r>
            </a:p>
          </p:txBody>
        </p:sp>
        <p:sp>
          <p:nvSpPr>
            <p:cNvPr id="19" name="Arrow: Curved Down 18">
              <a:extLst>
                <a:ext uri="{FF2B5EF4-FFF2-40B4-BE49-F238E27FC236}">
                  <a16:creationId xmlns:a16="http://schemas.microsoft.com/office/drawing/2014/main" id="{DD8252F5-9AB0-084D-991D-C71A6EA02C07}"/>
                </a:ext>
              </a:extLst>
            </p:cNvPr>
            <p:cNvSpPr/>
            <p:nvPr/>
          </p:nvSpPr>
          <p:spPr>
            <a:xfrm>
              <a:off x="5409422" y="2665473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0" name="Arrow: Curved Down 19">
              <a:extLst>
                <a:ext uri="{FF2B5EF4-FFF2-40B4-BE49-F238E27FC236}">
                  <a16:creationId xmlns:a16="http://schemas.microsoft.com/office/drawing/2014/main" id="{89A23BB4-D860-BDE6-DC49-62178959A2B9}"/>
                </a:ext>
              </a:extLst>
            </p:cNvPr>
            <p:cNvSpPr/>
            <p:nvPr/>
          </p:nvSpPr>
          <p:spPr>
            <a:xfrm flipH="1" flipV="1">
              <a:off x="5384979" y="3672555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21" name="Marker">
            <a:extLst>
              <a:ext uri="{FF2B5EF4-FFF2-40B4-BE49-F238E27FC236}">
                <a16:creationId xmlns:a16="http://schemas.microsoft.com/office/drawing/2014/main" id="{E9A5A01C-39EF-9F7C-705B-9BDB1DF39829}"/>
              </a:ext>
            </a:extLst>
          </p:cNvPr>
          <p:cNvSpPr/>
          <p:nvPr/>
        </p:nvSpPr>
        <p:spPr>
          <a:xfrm rot="10800000">
            <a:off x="5745542" y="127769"/>
            <a:ext cx="659067" cy="662470"/>
          </a:xfrm>
          <a:prstGeom prst="triangle">
            <a:avLst/>
          </a:prstGeom>
          <a:solidFill>
            <a:srgbClr val="C000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9E0844-9973-B39E-2227-51347BB4B364}"/>
              </a:ext>
            </a:extLst>
          </p:cNvPr>
          <p:cNvSpPr txBox="1"/>
          <p:nvPr/>
        </p:nvSpPr>
        <p:spPr>
          <a:xfrm>
            <a:off x="93112" y="843035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6FDDC7-CCF1-92F5-DC5F-A11CA2CCAF23}"/>
              </a:ext>
            </a:extLst>
          </p:cNvPr>
          <p:cNvSpPr txBox="1"/>
          <p:nvPr/>
        </p:nvSpPr>
        <p:spPr>
          <a:xfrm>
            <a:off x="135606" y="39224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6BEF07-C0E4-8CE8-C928-3DDAD8C03B4C}"/>
              </a:ext>
            </a:extLst>
          </p:cNvPr>
          <p:cNvSpPr txBox="1"/>
          <p:nvPr/>
        </p:nvSpPr>
        <p:spPr>
          <a:xfrm>
            <a:off x="9155219" y="3832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E44BD91-CAB1-8B04-6484-C4E4892331DE}"/>
              </a:ext>
            </a:extLst>
          </p:cNvPr>
          <p:cNvSpPr txBox="1"/>
          <p:nvPr/>
        </p:nvSpPr>
        <p:spPr>
          <a:xfrm>
            <a:off x="9224646" y="232496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4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57" y="512790"/>
            <a:ext cx="2343150" cy="222885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10" y="3525268"/>
            <a:ext cx="2314575" cy="220027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9387" y="214549"/>
            <a:ext cx="2238375" cy="223837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5227" y="2396556"/>
            <a:ext cx="2362200" cy="222885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5692" y="4524242"/>
            <a:ext cx="2400300" cy="219075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E44BD91-CAB1-8B04-6484-C4E4892331DE}"/>
              </a:ext>
            </a:extLst>
          </p:cNvPr>
          <p:cNvSpPr txBox="1"/>
          <p:nvPr/>
        </p:nvSpPr>
        <p:spPr>
          <a:xfrm>
            <a:off x="9206408" y="446967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CF7D32-0C88-03D1-60B9-D26A86D14900}"/>
              </a:ext>
            </a:extLst>
          </p:cNvPr>
          <p:cNvSpPr txBox="1"/>
          <p:nvPr/>
        </p:nvSpPr>
        <p:spPr>
          <a:xfrm>
            <a:off x="914591" y="2516784"/>
            <a:ext cx="1335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Tom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10436B-D687-F6ED-06CC-A9E7E2C622B4}"/>
              </a:ext>
            </a:extLst>
          </p:cNvPr>
          <p:cNvSpPr txBox="1"/>
          <p:nvPr/>
        </p:nvSpPr>
        <p:spPr>
          <a:xfrm>
            <a:off x="743236" y="5478514"/>
            <a:ext cx="1252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Lucy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CABE1BD-9CDD-344E-9512-65701DAB4B47}"/>
              </a:ext>
            </a:extLst>
          </p:cNvPr>
          <p:cNvSpPr txBox="1"/>
          <p:nvPr/>
        </p:nvSpPr>
        <p:spPr>
          <a:xfrm>
            <a:off x="8778971" y="947760"/>
            <a:ext cx="121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Nick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DCE5A9-8A20-2FA3-49CF-D09CCCF52A3F}"/>
              </a:ext>
            </a:extLst>
          </p:cNvPr>
          <p:cNvSpPr txBox="1"/>
          <p:nvPr/>
        </p:nvSpPr>
        <p:spPr>
          <a:xfrm>
            <a:off x="9061803" y="3886703"/>
            <a:ext cx="109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Ben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F969CE-5856-7792-4A0B-A4381C8461F4}"/>
              </a:ext>
            </a:extLst>
          </p:cNvPr>
          <p:cNvSpPr txBox="1"/>
          <p:nvPr/>
        </p:nvSpPr>
        <p:spPr>
          <a:xfrm>
            <a:off x="8906072" y="5616337"/>
            <a:ext cx="1335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Alex</a:t>
            </a:r>
          </a:p>
        </p:txBody>
      </p:sp>
    </p:spTree>
    <p:extLst>
      <p:ext uri="{BB962C8B-B14F-4D97-AF65-F5344CB8AC3E}">
        <p14:creationId xmlns:p14="http://schemas.microsoft.com/office/powerpoint/2010/main" val="209145697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5052"/>
            <a:ext cx="9229273" cy="61523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156357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9B6C3DF-49AD-6EE1-E289-45E8B9175D82}"/>
              </a:ext>
            </a:extLst>
          </p:cNvPr>
          <p:cNvSpPr/>
          <p:nvPr/>
        </p:nvSpPr>
        <p:spPr>
          <a:xfrm>
            <a:off x="4062915" y="409036"/>
            <a:ext cx="3705858" cy="662474"/>
          </a:xfrm>
          <a:prstGeom prst="roundRect">
            <a:avLst/>
          </a:prstGeom>
          <a:solidFill>
            <a:srgbClr val="FFA60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cs typeface="APPLE CHANCERY" panose="03020702040506060504" pitchFamily="66" charset="-79"/>
              </a:rPr>
              <a:t>Let’s play!</a:t>
            </a:r>
            <a:endParaRPr lang="en-VN" sz="3600" b="1" dirty="0">
              <a:solidFill>
                <a:schemeClr val="bg1"/>
              </a:solidFill>
              <a:cs typeface="APPLE CHANCERY" panose="03020702040506060504" pitchFamily="66" charset="-79"/>
            </a:endParaRPr>
          </a:p>
        </p:txBody>
      </p:sp>
      <p:sp>
        <p:nvSpPr>
          <p:cNvPr id="4" name="TextBox 3">
            <a:hlinkClick r:id="rId2"/>
          </p:cNvPr>
          <p:cNvSpPr txBox="1"/>
          <p:nvPr/>
        </p:nvSpPr>
        <p:spPr>
          <a:xfrm>
            <a:off x="8574833" y="886408"/>
            <a:ext cx="3032449" cy="36933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i="1" dirty="0"/>
              <a:t>Click here to play the game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C5364D-9A63-C65B-4647-665BD3734DA5}"/>
              </a:ext>
            </a:extLst>
          </p:cNvPr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DHA App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9670" y="1754232"/>
            <a:ext cx="9588292" cy="42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910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143118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17236" y="-40756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184771" y="421219"/>
            <a:ext cx="4362516" cy="92333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54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Today’s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87506" y="1593184"/>
            <a:ext cx="3245223" cy="410881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500" b="1" i="1" dirty="0">
                <a:solidFill>
                  <a:srgbClr val="0070C0"/>
                </a:solidFill>
              </a:rPr>
              <a:t>Vocabularies</a:t>
            </a:r>
          </a:p>
          <a:p>
            <a:endParaRPr lang="en-US" sz="3600" i="1" dirty="0">
              <a:solidFill>
                <a:srgbClr val="0070C0"/>
              </a:solidFill>
            </a:endParaRPr>
          </a:p>
          <a:p>
            <a:r>
              <a:rPr lang="en-US" sz="3600" i="1" dirty="0">
                <a:solidFill>
                  <a:srgbClr val="0070C0"/>
                </a:solidFill>
              </a:rPr>
              <a:t>living room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bedroom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kitchen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bathroom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yard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73057" y="1593184"/>
            <a:ext cx="6041568" cy="369331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500" b="1" i="1" dirty="0">
                <a:solidFill>
                  <a:srgbClr val="0070C0"/>
                </a:solidFill>
              </a:rPr>
              <a:t>Structures/ Sentence patterns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Where’s Dad? 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    He’s in the yard.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Where’s Grandma?	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    She’s in the kitchen.</a:t>
            </a:r>
          </a:p>
        </p:txBody>
      </p:sp>
    </p:spTree>
    <p:extLst>
      <p:ext uri="{BB962C8B-B14F-4D97-AF65-F5344CB8AC3E}">
        <p14:creationId xmlns:p14="http://schemas.microsoft.com/office/powerpoint/2010/main" val="165738798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372" y="494951"/>
            <a:ext cx="3492188" cy="92333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5400" b="1" dirty="0">
                <a:solidFill>
                  <a:schemeClr val="tx1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968188" y="1646757"/>
            <a:ext cx="11071413" cy="4524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Review the vocabularies and sentence patterns. Make sentences using them.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on page 38 (WB) </a:t>
            </a:r>
            <a:endParaRPr lang="en-US" sz="3600" i="1" dirty="0">
              <a:solidFill>
                <a:srgbClr val="FF000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53 SB)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Play the consolidation games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3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DHA App</a:t>
            </a:r>
            <a:r>
              <a:rPr lang="en-US" sz="3600" i="1" dirty="0">
                <a:solidFill>
                  <a:srgbClr val="0070C0"/>
                </a:solidFill>
              </a:rPr>
              <a:t> on </a:t>
            </a:r>
            <a:r>
              <a:rPr lang="en-US" sz="3600" i="1" dirty="0">
                <a:solidFill>
                  <a:srgbClr val="0070C0"/>
                </a:solidFill>
                <a:hlinkClick r:id="rId2"/>
              </a:rPr>
              <a:t>www.eduhome.com.vn</a:t>
            </a:r>
            <a:r>
              <a:rPr lang="en-US" sz="3600" i="1" dirty="0">
                <a:solidFill>
                  <a:srgbClr val="0070C0"/>
                </a:solidFill>
              </a:rPr>
              <a:t>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3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</a:t>
            </a:r>
            <a:r>
              <a:rPr lang="en-US" sz="3600" i="1" dirty="0">
                <a:solidFill>
                  <a:srgbClr val="0070C0"/>
                </a:solidFill>
              </a:rPr>
              <a:t> Notebook (page 28)</a:t>
            </a:r>
          </a:p>
        </p:txBody>
      </p:sp>
    </p:spTree>
    <p:extLst>
      <p:ext uri="{BB962C8B-B14F-4D97-AF65-F5344CB8AC3E}">
        <p14:creationId xmlns:p14="http://schemas.microsoft.com/office/powerpoint/2010/main" val="68862287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673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57744" y="6051163"/>
            <a:ext cx="310269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Enjoy your day!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5952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61" y="963763"/>
            <a:ext cx="12169939" cy="42531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36417" y="5578102"/>
            <a:ext cx="3541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70C0"/>
                </a:solidFill>
              </a:rPr>
              <a:t>Have a nice day!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041809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7555</TotalTime>
  <Words>600</Words>
  <Application>Microsoft Office PowerPoint</Application>
  <PresentationFormat>Màn hình rộng</PresentationFormat>
  <Paragraphs>170</Paragraphs>
  <Slides>42</Slides>
  <Notes>1</Notes>
  <HiddenSlides>0</HiddenSlides>
  <MMClips>41</MMClips>
  <ScaleCrop>false</ScaleCrop>
  <HeadingPairs>
    <vt:vector size="6" baseType="variant">
      <vt:variant>
        <vt:lpstr>Phông được Dùng</vt:lpstr>
      </vt:variant>
      <vt:variant>
        <vt:i4>2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1</cp:lastModifiedBy>
  <cp:revision>272</cp:revision>
  <dcterms:created xsi:type="dcterms:W3CDTF">2020-12-08T03:17:05Z</dcterms:created>
  <dcterms:modified xsi:type="dcterms:W3CDTF">2022-08-02T01:52:35Z</dcterms:modified>
</cp:coreProperties>
</file>