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  <p:sldMasterId id="2147483679" r:id="rId3"/>
    <p:sldMasterId id="2147483695" r:id="rId4"/>
  </p:sldMasterIdLst>
  <p:notesMasterIdLst>
    <p:notesMasterId r:id="rId32"/>
  </p:notesMasterIdLst>
  <p:sldIdLst>
    <p:sldId id="359" r:id="rId5"/>
    <p:sldId id="260" r:id="rId6"/>
    <p:sldId id="256" r:id="rId7"/>
    <p:sldId id="257" r:id="rId8"/>
    <p:sldId id="258" r:id="rId9"/>
    <p:sldId id="381" r:id="rId10"/>
    <p:sldId id="357" r:id="rId11"/>
    <p:sldId id="358" r:id="rId12"/>
    <p:sldId id="360" r:id="rId13"/>
    <p:sldId id="340" r:id="rId14"/>
    <p:sldId id="366" r:id="rId15"/>
    <p:sldId id="365" r:id="rId16"/>
    <p:sldId id="382" r:id="rId17"/>
    <p:sldId id="263" r:id="rId18"/>
    <p:sldId id="367" r:id="rId19"/>
    <p:sldId id="375" r:id="rId20"/>
    <p:sldId id="376" r:id="rId21"/>
    <p:sldId id="383" r:id="rId22"/>
    <p:sldId id="377" r:id="rId23"/>
    <p:sldId id="378" r:id="rId24"/>
    <p:sldId id="379" r:id="rId25"/>
    <p:sldId id="361" r:id="rId26"/>
    <p:sldId id="264" r:id="rId27"/>
    <p:sldId id="380" r:id="rId28"/>
    <p:sldId id="373" r:id="rId29"/>
    <p:sldId id="362" r:id="rId30"/>
    <p:sldId id="333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C0C1"/>
    <a:srgbClr val="F4C3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6CCC6-006B-4F0B-A4B2-2FBC9B3DB68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ACAA-6A60-4FBD-9DA4-32FB12A9C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54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88EBE8-AD40-4DC1-B8C5-4450813FBA0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7107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88EBE8-AD40-4DC1-B8C5-4450813FBA0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0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629898828017053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247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220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591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2743E52-4CFC-F2F9-3822-3A64B1D40D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98A8DBA1-50E8-5702-98AC-9AEFA2301544}"/>
              </a:ext>
            </a:extLst>
          </p:cNvPr>
          <p:cNvSpPr/>
          <p:nvPr userDrawn="1"/>
        </p:nvSpPr>
        <p:spPr>
          <a:xfrm>
            <a:off x="298174" y="188843"/>
            <a:ext cx="11459438" cy="6328100"/>
          </a:xfrm>
          <a:prstGeom prst="roundRect">
            <a:avLst>
              <a:gd name="adj" fmla="val 5971"/>
            </a:avLst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388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6924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4855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419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1590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3755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828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734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5419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0263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4837305" y="2840525"/>
            <a:ext cx="2527630" cy="2526790"/>
          </a:xfrm>
          <a:custGeom>
            <a:avLst/>
            <a:gdLst>
              <a:gd name="connsiteX0" fmla="*/ 1263815 w 2527630"/>
              <a:gd name="connsiteY0" fmla="*/ 0 h 2526790"/>
              <a:gd name="connsiteX1" fmla="*/ 2527630 w 2527630"/>
              <a:gd name="connsiteY1" fmla="*/ 1263395 h 2526790"/>
              <a:gd name="connsiteX2" fmla="*/ 1263815 w 2527630"/>
              <a:gd name="connsiteY2" fmla="*/ 2526790 h 2526790"/>
              <a:gd name="connsiteX3" fmla="*/ 0 w 2527630"/>
              <a:gd name="connsiteY3" fmla="*/ 1263395 h 2526790"/>
              <a:gd name="connsiteX4" fmla="*/ 1263815 w 2527630"/>
              <a:gd name="connsiteY4" fmla="*/ 0 h 252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7630" h="2526790">
                <a:moveTo>
                  <a:pt x="1263815" y="0"/>
                </a:moveTo>
                <a:cubicBezTo>
                  <a:pt x="1961801" y="0"/>
                  <a:pt x="2527630" y="565641"/>
                  <a:pt x="2527630" y="1263395"/>
                </a:cubicBezTo>
                <a:cubicBezTo>
                  <a:pt x="2527630" y="1961149"/>
                  <a:pt x="1961801" y="2526790"/>
                  <a:pt x="1263815" y="2526790"/>
                </a:cubicBezTo>
                <a:cubicBezTo>
                  <a:pt x="565829" y="2526790"/>
                  <a:pt x="0" y="1961149"/>
                  <a:pt x="0" y="1263395"/>
                </a:cubicBezTo>
                <a:cubicBezTo>
                  <a:pt x="0" y="565641"/>
                  <a:pt x="565829" y="0"/>
                  <a:pt x="12638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643CC4-EDBA-40BC-8BCE-27E547E4D8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30" y="7675209"/>
            <a:ext cx="1152128" cy="19592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770759-9259-48BC-9B3D-4F4F12E5F9D8}"/>
              </a:ext>
            </a:extLst>
          </p:cNvPr>
          <p:cNvSpPr txBox="1"/>
          <p:nvPr userDrawn="1"/>
        </p:nvSpPr>
        <p:spPr>
          <a:xfrm>
            <a:off x="2865660" y="8710458"/>
            <a:ext cx="62281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>
                    <a:lumMod val="50000"/>
                  </a:srgbClr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Times New Roman" panose="02020603050405020304" pitchFamily="18" charset="0"/>
                <a:sym typeface="Arial"/>
              </a:rPr>
              <a:t>MĂNG NON – TÀI LIỆU TIỂU HỌC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Mời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truy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cập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BF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BF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  <a:hlinkClick r:id="rId3"/>
              </a:rPr>
              <a:t>MĂNG NON- TÀI LIỆU TIỂU HỌC | Facebook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>
                  <a:lumMod val="50000"/>
                </a:srgbClr>
              </a:solidFill>
              <a:effectLst/>
              <a:uLnTx/>
              <a:uFillTx/>
              <a:latin typeface="SVN-Newton" panose="02040603050506020204" pitchFamily="18" charset="0"/>
              <a:ea typeface="微软雅黑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Times New Roman" panose="02020603050405020304" pitchFamily="18" charset="0"/>
                <a:sym typeface="Arial"/>
              </a:rPr>
              <a:t>SĐT ZALO :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0382348780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 -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0984848929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D4370"/>
              </a:solidFill>
              <a:effectLst/>
              <a:uLnTx/>
              <a:uFillTx/>
              <a:latin typeface="SVN-Newton" panose="02040603050506020204" pitchFamily="18" charset="0"/>
              <a:ea typeface="微软雅黑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F4E2F35-BCEE-4D0E-A98B-DCA0F1B48B3D}"/>
              </a:ext>
            </a:extLst>
          </p:cNvPr>
          <p:cNvSpPr txBox="1">
            <a:spLocks/>
          </p:cNvSpPr>
          <p:nvPr userDrawn="1"/>
        </p:nvSpPr>
        <p:spPr>
          <a:xfrm>
            <a:off x="1429952" y="9310736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6CC8EC"/>
                </a:solidFill>
                <a:effectLst/>
                <a:uLnTx/>
                <a:uFillTx/>
                <a:latin typeface="#9Slide07 HoneyCream" pitchFamily="2" charset="0"/>
                <a:ea typeface="微软雅黑"/>
                <a:cs typeface="+mn-cs"/>
                <a:sym typeface="Arial"/>
              </a:rPr>
              <a:t>Măng Non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CC8EC"/>
              </a:solidFill>
              <a:effectLst/>
              <a:uLnTx/>
              <a:uFillTx/>
              <a:latin typeface="#9Slide07 HoneyCream" pitchFamily="2" charset="0"/>
              <a:ea typeface="微软雅黑"/>
              <a:cs typeface="+mn-cs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7123EE-C62C-4B81-932E-FD785DD2C8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23172" y="-10077887"/>
            <a:ext cx="1152128" cy="19592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A41CD8-0B29-4E70-83B7-FFEF21784C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390" y="-9098280"/>
            <a:ext cx="1152128" cy="19592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3A9AFA-2307-4D7D-AC1F-49D1FC6385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23172" y="18278002"/>
            <a:ext cx="1152128" cy="19592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A391FB-4D97-4193-B59E-DA33960917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8508" y="19257609"/>
            <a:ext cx="1152128" cy="1959214"/>
          </a:xfrm>
          <a:prstGeom prst="rect">
            <a:avLst/>
          </a:prstGeom>
        </p:spPr>
      </p:pic>
      <p:sp>
        <p:nvSpPr>
          <p:cNvPr id="11" name="矩形 17">
            <a:extLst>
              <a:ext uri="{FF2B5EF4-FFF2-40B4-BE49-F238E27FC236}">
                <a16:creationId xmlns:a16="http://schemas.microsoft.com/office/drawing/2014/main" id="{738EAEBA-15D0-4785-BBBF-82632E3A01A6}"/>
              </a:ext>
            </a:extLst>
          </p:cNvPr>
          <p:cNvSpPr/>
          <p:nvPr userDrawn="1"/>
        </p:nvSpPr>
        <p:spPr>
          <a:xfrm>
            <a:off x="-46563" y="-32552"/>
            <a:ext cx="1309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0" cap="none" spc="0" normalizeH="0" baseline="0" noProof="0" dirty="0" err="1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Măng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 non</a:t>
            </a:r>
          </a:p>
        </p:txBody>
      </p:sp>
      <p:sp>
        <p:nvSpPr>
          <p:cNvPr id="12" name="矩形 17">
            <a:extLst>
              <a:ext uri="{FF2B5EF4-FFF2-40B4-BE49-F238E27FC236}">
                <a16:creationId xmlns:a16="http://schemas.microsoft.com/office/drawing/2014/main" id="{738EAEBA-15D0-4785-BBBF-82632E3A01A6}"/>
              </a:ext>
            </a:extLst>
          </p:cNvPr>
          <p:cNvSpPr/>
          <p:nvPr userDrawn="1"/>
        </p:nvSpPr>
        <p:spPr>
          <a:xfrm>
            <a:off x="11445240" y="6488668"/>
            <a:ext cx="1309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0" cap="none" spc="0" normalizeH="0" baseline="0" noProof="0" dirty="0" err="1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Măng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 Non</a:t>
            </a:r>
          </a:p>
        </p:txBody>
      </p:sp>
    </p:spTree>
    <p:extLst>
      <p:ext uri="{BB962C8B-B14F-4D97-AF65-F5344CB8AC3E}">
        <p14:creationId xmlns:p14="http://schemas.microsoft.com/office/powerpoint/2010/main" val="2098361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9516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4912726" y="2638278"/>
            <a:ext cx="2353652" cy="2353650"/>
          </a:xfrm>
          <a:custGeom>
            <a:avLst/>
            <a:gdLst>
              <a:gd name="connsiteX0" fmla="*/ 1176826 w 2353652"/>
              <a:gd name="connsiteY0" fmla="*/ 0 h 2353650"/>
              <a:gd name="connsiteX1" fmla="*/ 2353652 w 2353652"/>
              <a:gd name="connsiteY1" fmla="*/ 1176825 h 2353650"/>
              <a:gd name="connsiteX2" fmla="*/ 1176826 w 2353652"/>
              <a:gd name="connsiteY2" fmla="*/ 2353650 h 2353650"/>
              <a:gd name="connsiteX3" fmla="*/ 0 w 2353652"/>
              <a:gd name="connsiteY3" fmla="*/ 1176825 h 2353650"/>
              <a:gd name="connsiteX4" fmla="*/ 1176826 w 2353652"/>
              <a:gd name="connsiteY4" fmla="*/ 0 h 235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3652" h="2353650">
                <a:moveTo>
                  <a:pt x="1176826" y="0"/>
                </a:moveTo>
                <a:cubicBezTo>
                  <a:pt x="1826769" y="0"/>
                  <a:pt x="2353652" y="526882"/>
                  <a:pt x="2353652" y="1176825"/>
                </a:cubicBezTo>
                <a:cubicBezTo>
                  <a:pt x="2353652" y="1826768"/>
                  <a:pt x="1826769" y="2353650"/>
                  <a:pt x="1176826" y="2353650"/>
                </a:cubicBezTo>
                <a:cubicBezTo>
                  <a:pt x="526883" y="2353650"/>
                  <a:pt x="0" y="1826768"/>
                  <a:pt x="0" y="1176825"/>
                </a:cubicBezTo>
                <a:cubicBezTo>
                  <a:pt x="0" y="526882"/>
                  <a:pt x="526883" y="0"/>
                  <a:pt x="11768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733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628261-940E-418E-9D7E-87AEE8FBC64B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11/11/2025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D2FC11-E6C3-42FB-BE0F-EA92CB58407F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075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067A4B-FB63-4564-94FF-53393D218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3E2021C-9415-4AE4-BCA2-4D8BD4A34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BDDEDF-69BE-498D-ADB5-434255D3D4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AB3B06-8838-4A20-AE55-5B6691802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8EA1E7-E425-4010-894A-81FE61947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E2E1AF1-1CD9-4A1A-B8FA-C1819FF6AD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38449" y="6927702"/>
            <a:ext cx="1704978" cy="114235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D32E2E4-34B2-4B9B-BB39-2A5B3473B9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1512" y="7142162"/>
            <a:ext cx="170497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9310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6A9068-8A13-445F-A459-9A7599124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BD5EB7-1C46-4881-839D-2E2220EEE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F10D5A-E412-4DF6-AF76-D90AA72B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57F38D-2CD9-482F-91B0-99619C53B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57AE71-9808-4F62-BF57-6D185F10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9544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59F824-59C4-45F6-97F2-0B0CDB6FC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31912AE-27AF-4D03-B4DE-6392976DE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37FA12-4947-4E96-9012-5A12C6C4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4E1C117-BDB8-4AE6-91D1-03EF59320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BE8E53-F8C5-4839-B73B-88E68AE64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3616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22701B-35A9-4382-B815-73A09261E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92FD1-3DC1-49E9-BA04-ADCBDB3C1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A23616E-D514-4842-9D58-09A231A18A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F485753-3C6B-4D75-809B-23D4CC973A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6BEA1CF-238C-405A-BA65-F599EA7AE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E07343-30F9-437D-9ADE-1A8500D00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6806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486FFF-FF48-4773-9B85-72FB18A4B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CE6FD1-6E57-4710-A0B9-938370148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9EC2E8B-51AC-437E-B13F-B9764AFF29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B29CC7-713C-4DBE-A0C8-0A55627EB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C12B61D-3095-4C70-90D3-DAA8A77D94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90E0715-5D50-4819-B800-92BE11E4E1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8C2DD70-FFF3-4855-9B88-A337F2AA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7D59AB0-E120-4141-A85F-1D0C2803D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045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559538-FD8A-4AB6-B0C6-9D755A6CD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5BF5B4-3BD8-41D7-AB15-4B88A7625B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EB5A0AF-3063-4123-A2DE-B137464AF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FF6EFED-3870-46FE-ABD5-831FAD090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9335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51D8152-B902-466F-98EC-96188B0CEE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623F889-136D-4532-A243-4873474AB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C72751-5C54-4FA9-BAE2-DBFCBFD74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5516A7-3ACC-4417-84C2-2C4885ED68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0304" y="-199175"/>
            <a:ext cx="1217422" cy="1217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5516A7-3ACC-4417-84C2-2C4885ED68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7978" y="1410066"/>
            <a:ext cx="1217422" cy="1217422"/>
          </a:xfrm>
          <a:prstGeom prst="ellipse">
            <a:avLst/>
          </a:prstGeom>
          <a:ln>
            <a:noFill/>
          </a:ln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19780943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9626ED-DA7D-4F1A-A2BC-29B7530DA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F9F46B-9FBC-4441-AB77-4DF9DB700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27F03E8-6802-4F2C-B57F-4E3A00056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1032E2-E302-461E-8F05-8C04929B7D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41890BC-B3B0-403A-A06E-08711262A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8B825C1-68E6-4CDA-9C3C-4DAC5E816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7377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E75FFF-3604-48DD-B97A-C900972A6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B70F097-94D8-45C7-B51D-1289E32B75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0CE3A73-90A3-427C-B658-15A890CED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58279FB-02E9-4A20-90A1-1C16F532F3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81DCBAB-5C75-4FBB-9DA0-3971E9BD3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28B057C-9DC1-46C3-9AB0-7D034573D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6362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7360B4-481C-4A5E-94F4-5C82769BE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19D5CA3-57C5-4B7B-B9A1-ECEB8ECFC3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E053AF-82DC-4CF9-963C-92C79EB3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1592EA-1992-40C2-B4E7-5EEFAC438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03BFFA-6A8F-4E02-B27C-6DA116785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1773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D1B118-97B1-4167-8ACA-512D03559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D7EB8F5-F623-4FF9-88E3-B0B12AA701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DCD126-62C0-458B-9103-B786229F2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2025/11/11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20C6DC-C6B5-4E38-978B-AC1B62B95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C95F6F-01EE-474B-ABD8-63DA7264D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7137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8096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5585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genda slide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5606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0687925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F7B1F-791C-B9A8-2AC8-FF49D55BAC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A80541-EBC4-1AC7-0A9F-84CE3CBE6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7FC8D-D90C-0D80-4D18-630BB0DA86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8BD72-8DC4-BBD0-09AB-CEA5F9A0E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13041-915A-B64E-CB58-1596E12DE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1531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9587B-8638-1BBE-6947-4D2AE3A67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61E80-4244-D9A0-AD91-090649834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8CE91-559D-395F-4EDB-4A412E3A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C4E56-3A5B-7B36-726A-5532FFF43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032D6-0588-F2C2-18D2-8C6437A6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3479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CC7FD-20E6-B3E6-EF3B-7F765FD95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75898-E11C-29F7-34AC-FC799F76B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D8700-CE43-5239-EF71-6882064615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9324F-14D2-118E-9A77-E6FDF4578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03813-834F-24CF-F7CF-F6D06F080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915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B9CD9-B2A5-1D09-5DED-666824657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19805-2AA5-FEED-2328-1E9A62C4EF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38E451-D014-BA35-8B83-1633D0ECF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36EE3-C48C-2FC7-2994-805145BF94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C7A42E-3AA3-38E3-7573-5D4BCF87F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8EF0FE-12A4-98F7-C5AD-593812FD7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078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FA2AA-17F9-E2E2-B12A-6D3702F6C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F836CD-8397-541E-8D51-26C0154E5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C7DF24-4FC6-EB1F-231F-86C0ECCAF6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0AFA27-1DA9-CC13-85D0-E0295EEB43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CD65DA-1741-D4EA-2965-186D652624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5CC44A-EF96-6F66-E414-7421E06756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B5FB8A-DFD4-359E-2B59-02E9F26A4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668B4E-9A0A-D40F-F4CC-D34227CAF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385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A1D06-A2F4-32D9-E23D-29B4E07F1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2532C2-1E8D-2B21-FA6B-6BCC65AD4C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681B70-9928-C587-908C-31DD9EF49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BC2AF8-168F-F602-30B9-7EB6665B7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2528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2C7930-4768-FEC3-2685-05B173E5B8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0FEC58-D99C-1E80-BCFD-0230814E8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9CD94-19DA-5CAB-68FC-BFBBA662B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978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A76F0-F5A7-6133-0C15-561EC42EE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02E73-C66F-2D57-39D8-BD78CE98B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F45F4-C29B-F5F0-069D-65AF77469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D08785-6021-759F-164D-B06F9D0843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EFEB4D-AC8F-83A2-9A43-75B62D454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29A924-F10A-5C9E-33E3-EAAD9BE2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0983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7C917-502F-DE08-A8DB-0A866E8CF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565735-12E4-B64C-CA8E-F9FB93BEB6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C7008-91BE-58B3-B78F-3783943EB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DC76CA-BCBE-061A-45F1-25DD95AD0E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FE9516-E8A2-46D4-8014-6036A8E32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B93F3-5524-4276-85FD-574DB011B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752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C60CB-C7F2-8BE0-4BAD-4A4E43393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8E96C7-8461-279B-80E0-4505CC2B0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C27928-9065-9623-E132-B468AFBFAC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E15E3-A899-8A8A-5703-CCE991CFB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DE940-BD56-23FA-FD29-BDCAA80D0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4925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EB3207-C740-5131-B06F-E5B7A1B3D6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8B7B6D-2306-155D-6C4F-8EDD2AD2C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947BD-4C5F-BA51-D220-C612C60DFF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C419B-06A4-7F5A-E1E1-41BCDF0B7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6A3E0-0ABD-F8D9-EC4C-0AB06A2B6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134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088CA521-3FA7-411A-6952-C9960B53363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474" y="0"/>
            <a:ext cx="1339702" cy="133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55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E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84C982E3-98ED-E600-6062-F1A22FD267F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474" y="0"/>
            <a:ext cx="1339702" cy="133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186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12" descr="cdc42615100be655bf1a"/>
          <p:cNvPicPr>
            <a:picLocks noChangeAspect="1"/>
          </p:cNvPicPr>
          <p:nvPr userDrawn="1"/>
        </p:nvPicPr>
        <p:blipFill>
          <a:blip r:embed="rId17">
            <a:clrChange>
              <a:clrFrom>
                <a:srgbClr val="FFE1E3">
                  <a:alpha val="100000"/>
                </a:srgbClr>
              </a:clrFrom>
              <a:clrTo>
                <a:srgbClr val="FFE1E3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061813" y="1541857"/>
            <a:ext cx="1600518" cy="1600518"/>
          </a:xfrm>
          <a:prstGeom prst="rect">
            <a:avLst/>
          </a:prstGeom>
          <a:effectLst>
            <a:softEdge rad="1270000"/>
          </a:effectLst>
        </p:spPr>
      </p:pic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99425780-A3D2-7230-E650-9E331BB5FE36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474" y="0"/>
            <a:ext cx="1339702" cy="133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816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959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8.png"/><Relationship Id="rId3" Type="http://schemas.openxmlformats.org/officeDocument/2006/relationships/audio" Target="../media/audio2.wav"/><Relationship Id="rId7" Type="http://schemas.openxmlformats.org/officeDocument/2006/relationships/image" Target="../media/image18.gif"/><Relationship Id="rId12" Type="http://schemas.openxmlformats.org/officeDocument/2006/relationships/image" Target="../media/image23.png"/><Relationship Id="rId17" Type="http://schemas.openxmlformats.org/officeDocument/2006/relationships/image" Target="../media/image15.png"/><Relationship Id="rId2" Type="http://schemas.openxmlformats.org/officeDocument/2006/relationships/audio" Target="../media/audio1.wav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7.gif"/><Relationship Id="rId11" Type="http://schemas.openxmlformats.org/officeDocument/2006/relationships/image" Target="../media/image22.gif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gif"/><Relationship Id="rId4" Type="http://schemas.openxmlformats.org/officeDocument/2006/relationships/audio" Target="../media/audio3.wav"/><Relationship Id="rId9" Type="http://schemas.openxmlformats.org/officeDocument/2006/relationships/image" Target="../media/image20.gif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8.png"/><Relationship Id="rId3" Type="http://schemas.openxmlformats.org/officeDocument/2006/relationships/audio" Target="../media/audio1.wav"/><Relationship Id="rId7" Type="http://schemas.openxmlformats.org/officeDocument/2006/relationships/image" Target="../media/image18.gif"/><Relationship Id="rId12" Type="http://schemas.openxmlformats.org/officeDocument/2006/relationships/image" Target="../media/image23.png"/><Relationship Id="rId17" Type="http://schemas.openxmlformats.org/officeDocument/2006/relationships/image" Target="../media/image15.png"/><Relationship Id="rId2" Type="http://schemas.openxmlformats.org/officeDocument/2006/relationships/audio" Target="../media/audio3.wav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7.gif"/><Relationship Id="rId11" Type="http://schemas.openxmlformats.org/officeDocument/2006/relationships/image" Target="../media/image22.gif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gif"/><Relationship Id="rId4" Type="http://schemas.openxmlformats.org/officeDocument/2006/relationships/audio" Target="../media/audio2.wav"/><Relationship Id="rId9" Type="http://schemas.openxmlformats.org/officeDocument/2006/relationships/image" Target="../media/image20.gif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8.png"/><Relationship Id="rId3" Type="http://schemas.openxmlformats.org/officeDocument/2006/relationships/audio" Target="../media/audio2.wav"/><Relationship Id="rId7" Type="http://schemas.openxmlformats.org/officeDocument/2006/relationships/image" Target="../media/image18.gif"/><Relationship Id="rId12" Type="http://schemas.openxmlformats.org/officeDocument/2006/relationships/image" Target="../media/image23.png"/><Relationship Id="rId17" Type="http://schemas.openxmlformats.org/officeDocument/2006/relationships/image" Target="../media/image15.png"/><Relationship Id="rId2" Type="http://schemas.openxmlformats.org/officeDocument/2006/relationships/audio" Target="../media/audio1.wav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7.gif"/><Relationship Id="rId11" Type="http://schemas.openxmlformats.org/officeDocument/2006/relationships/image" Target="../media/image22.gif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gif"/><Relationship Id="rId4" Type="http://schemas.openxmlformats.org/officeDocument/2006/relationships/audio" Target="../media/audio3.wav"/><Relationship Id="rId9" Type="http://schemas.openxmlformats.org/officeDocument/2006/relationships/image" Target="../media/image20.gif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8.png"/><Relationship Id="rId3" Type="http://schemas.openxmlformats.org/officeDocument/2006/relationships/audio" Target="../media/audio2.wav"/><Relationship Id="rId7" Type="http://schemas.openxmlformats.org/officeDocument/2006/relationships/image" Target="../media/image18.gif"/><Relationship Id="rId12" Type="http://schemas.openxmlformats.org/officeDocument/2006/relationships/image" Target="../media/image23.png"/><Relationship Id="rId17" Type="http://schemas.openxmlformats.org/officeDocument/2006/relationships/image" Target="../media/image15.png"/><Relationship Id="rId2" Type="http://schemas.openxmlformats.org/officeDocument/2006/relationships/audio" Target="../media/audio1.wav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7.gif"/><Relationship Id="rId11" Type="http://schemas.openxmlformats.org/officeDocument/2006/relationships/image" Target="../media/image22.gif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gif"/><Relationship Id="rId4" Type="http://schemas.openxmlformats.org/officeDocument/2006/relationships/audio" Target="../media/audio3.wav"/><Relationship Id="rId9" Type="http://schemas.openxmlformats.org/officeDocument/2006/relationships/image" Target="../media/image20.gif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3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hyperlink" Target="https://www.facebook.com/groups/62989882801705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5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groups/629898828017053" TargetMode="External"/><Relationship Id="rId3" Type="http://schemas.openxmlformats.org/officeDocument/2006/relationships/image" Target="../media/image5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57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uongthaoGADT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DF128EA7-A07B-D5F5-A5C9-2F9706B837F6}"/>
              </a:ext>
            </a:extLst>
          </p:cNvPr>
          <p:cNvGrpSpPr/>
          <p:nvPr/>
        </p:nvGrpSpPr>
        <p:grpSpPr>
          <a:xfrm>
            <a:off x="1924329" y="960120"/>
            <a:ext cx="8404300" cy="4922520"/>
            <a:chOff x="1924329" y="960120"/>
            <a:chExt cx="8404300" cy="492252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2A2F109-18B2-3079-6A25-B6C6AF625E81}"/>
                </a:ext>
              </a:extLst>
            </p:cNvPr>
            <p:cNvGrpSpPr/>
            <p:nvPr/>
          </p:nvGrpSpPr>
          <p:grpSpPr>
            <a:xfrm>
              <a:off x="1924329" y="2133600"/>
              <a:ext cx="8404300" cy="3749040"/>
              <a:chOff x="924877" y="2255520"/>
              <a:chExt cx="10211753" cy="3520440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7255D0C-C060-2E54-5603-6DD824900FDB}"/>
                  </a:ext>
                </a:extLst>
              </p:cNvPr>
              <p:cNvSpPr/>
              <p:nvPr/>
            </p:nvSpPr>
            <p:spPr>
              <a:xfrm>
                <a:off x="1055369" y="2484120"/>
                <a:ext cx="10081261" cy="329184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22ADDA8-D98A-2CD9-A41B-07DE2B9460D8}"/>
                  </a:ext>
                </a:extLst>
              </p:cNvPr>
              <p:cNvSpPr/>
              <p:nvPr/>
            </p:nvSpPr>
            <p:spPr>
              <a:xfrm>
                <a:off x="924877" y="2255520"/>
                <a:ext cx="10081261" cy="3291840"/>
              </a:xfrm>
              <a:prstGeom prst="roundRect">
                <a:avLst/>
              </a:prstGeom>
              <a:solidFill>
                <a:srgbClr val="FFFFFF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FF270CC3-E0C5-1053-C853-DD883795E600}"/>
                </a:ext>
              </a:extLst>
            </p:cNvPr>
            <p:cNvGrpSpPr/>
            <p:nvPr/>
          </p:nvGrpSpPr>
          <p:grpSpPr>
            <a:xfrm>
              <a:off x="3522156" y="960120"/>
              <a:ext cx="5085945" cy="1489249"/>
              <a:chOff x="3614379" y="1112520"/>
              <a:chExt cx="5085945" cy="1489249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id="{32BA3EA3-3F33-41B4-8BDE-F26B65E69E00}"/>
                  </a:ext>
                </a:extLst>
              </p:cNvPr>
              <p:cNvSpPr/>
              <p:nvPr/>
            </p:nvSpPr>
            <p:spPr>
              <a:xfrm>
                <a:off x="3737083" y="1233373"/>
                <a:ext cx="4963241" cy="64770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109CC2C-841A-A7A8-9377-9F1DB9AE450D}"/>
                  </a:ext>
                </a:extLst>
              </p:cNvPr>
              <p:cNvSpPr/>
              <p:nvPr/>
            </p:nvSpPr>
            <p:spPr>
              <a:xfrm>
                <a:off x="3614379" y="1112520"/>
                <a:ext cx="4963241" cy="64770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FD64F01-7EEF-CC17-DF96-BE05C2520B88}"/>
                  </a:ext>
                </a:extLst>
              </p:cNvPr>
              <p:cNvSpPr/>
              <p:nvPr/>
            </p:nvSpPr>
            <p:spPr>
              <a:xfrm>
                <a:off x="3788387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9AA63381-6A9C-A01D-0FC9-82C4B7052E7F}"/>
                  </a:ext>
                </a:extLst>
              </p:cNvPr>
              <p:cNvSpPr/>
              <p:nvPr/>
            </p:nvSpPr>
            <p:spPr>
              <a:xfrm>
                <a:off x="8190392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934C264E-8124-6778-A1B9-6B4ECBCC6AE6}"/>
                  </a:ext>
                </a:extLst>
              </p:cNvPr>
              <p:cNvCxnSpPr>
                <a:stCxn id="38" idx="0"/>
              </p:cNvCxnSpPr>
              <p:nvPr/>
            </p:nvCxnSpPr>
            <p:spPr>
              <a:xfrm>
                <a:off x="3875556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4A9C92C3-4FCC-46CD-65EA-670148ADEF7D}"/>
                  </a:ext>
                </a:extLst>
              </p:cNvPr>
              <p:cNvCxnSpPr/>
              <p:nvPr/>
            </p:nvCxnSpPr>
            <p:spPr>
              <a:xfrm>
                <a:off x="8277561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13D3C8B-99C8-35E9-1D29-FD39C7BE5596}"/>
                  </a:ext>
                </a:extLst>
              </p:cNvPr>
              <p:cNvSpPr/>
              <p:nvPr/>
            </p:nvSpPr>
            <p:spPr>
              <a:xfrm>
                <a:off x="3788387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C81A2AD-1631-7EF4-3511-ED402A5C7EB5}"/>
                  </a:ext>
                </a:extLst>
              </p:cNvPr>
              <p:cNvSpPr/>
              <p:nvPr/>
            </p:nvSpPr>
            <p:spPr>
              <a:xfrm>
                <a:off x="8190392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78AC07EB-3ECC-6D49-AFC6-E39B2BEE74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398" y="2839400"/>
            <a:ext cx="5237573" cy="523757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FFC82A8-6C3C-3A46-1407-D6923232FF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572" y="4411212"/>
            <a:ext cx="4139802" cy="25685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0D99A4-F096-6F59-0912-A1215EF748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361" y="2107955"/>
            <a:ext cx="10120237" cy="4432176"/>
          </a:xfrm>
          <a:prstGeom prst="rect">
            <a:avLst/>
          </a:prstGeom>
        </p:spPr>
      </p:pic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5A68296A-EE68-E174-DC3E-7105838D32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474" y="0"/>
            <a:ext cx="1339702" cy="13397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0950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bush with flowers&#10;&#10;Description automatically generated with medium confidence">
            <a:extLst>
              <a:ext uri="{FF2B5EF4-FFF2-40B4-BE49-F238E27FC236}">
                <a16:creationId xmlns:a16="http://schemas.microsoft.com/office/drawing/2014/main" id="{4F880CCE-A4FF-FD3F-F18E-52C582A3ADD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9"/>
          <a:stretch/>
        </p:blipFill>
        <p:spPr>
          <a:xfrm>
            <a:off x="0" y="-16822"/>
            <a:ext cx="12192000" cy="6891643"/>
          </a:xfrm>
          <a:prstGeom prst="rect">
            <a:avLst/>
          </a:prstGeom>
        </p:spPr>
      </p:pic>
      <p:pic>
        <p:nvPicPr>
          <p:cNvPr id="7" name="Picture 6" descr="A cartoon character holding a red object&#10;&#10;Description automatically generated">
            <a:extLst>
              <a:ext uri="{FF2B5EF4-FFF2-40B4-BE49-F238E27FC236}">
                <a16:creationId xmlns:a16="http://schemas.microsoft.com/office/drawing/2014/main" id="{E5E4C610-F2B7-C9FF-EE28-926B8A3D6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6" t="43922"/>
          <a:stretch/>
        </p:blipFill>
        <p:spPr>
          <a:xfrm flipH="1">
            <a:off x="2514086" y="0"/>
            <a:ext cx="9332261" cy="85177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A5F1CA-1ECD-494C-A9B7-8BC7AFD33180}"/>
              </a:ext>
            </a:extLst>
          </p:cNvPr>
          <p:cNvSpPr txBox="1"/>
          <p:nvPr/>
        </p:nvSpPr>
        <p:spPr>
          <a:xfrm>
            <a:off x="345653" y="2107190"/>
            <a:ext cx="617669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4 SFU Fenice" panose="00000400000000000000" pitchFamily="2" charset="0"/>
                <a:ea typeface="+mn-ea"/>
                <a:cs typeface="+mn-cs"/>
              </a:rPr>
              <a:t>PickleBall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#9Slide04 SFU Fenice" panose="00000400000000000000" pitchFamily="2" charset="0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85394C-356F-EF56-A859-3C6A804698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79" y="739736"/>
            <a:ext cx="5303521" cy="2057446"/>
          </a:xfrm>
          <a:prstGeom prst="rect">
            <a:avLst/>
          </a:prstGeom>
        </p:spPr>
      </p:pic>
      <p:pic>
        <p:nvPicPr>
          <p:cNvPr id="16" name="Picture 15" descr="A yellow ball with black holes&#10;&#10;Description automatically generated">
            <a:extLst>
              <a:ext uri="{FF2B5EF4-FFF2-40B4-BE49-F238E27FC236}">
                <a16:creationId xmlns:a16="http://schemas.microsoft.com/office/drawing/2014/main" id="{03CE7C9E-8322-8206-BA57-1B90C99CCD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679" y="739736"/>
            <a:ext cx="1295263" cy="129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92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accel="6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38" presetClass="entr" presetSubtype="0" accel="50000" fill="hold" grpId="0" nodeType="withEffect">
                                      <p:stCondLst>
                                        <p:cond delay="1000"/>
                                      </p:stCondLst>
                                      <p:iterate type="wd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22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accel="6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38" presetClass="entr" presetSubtype="0" accel="50000" fill="hold" grpId="0" nodeType="withEffect">
                                      <p:stCondLst>
                                        <p:cond delay="1000"/>
                                      </p:stCondLst>
                                      <p:iterate type="wd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22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31BAA-388C-36AB-D15B-41B1F6D7FE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385AA-78B8-CF51-97F1-2B66FA7356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 descr="A video game of a tennis court&#10;&#10;Description automatically generated">
            <a:extLst>
              <a:ext uri="{FF2B5EF4-FFF2-40B4-BE49-F238E27FC236}">
                <a16:creationId xmlns:a16="http://schemas.microsoft.com/office/drawing/2014/main" id="{6F39E6ED-2A36-D622-78FE-349D98449E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83" y="0"/>
            <a:ext cx="12287357" cy="6879270"/>
          </a:xfrm>
          <a:prstGeom prst="rect">
            <a:avLst/>
          </a:prstGeom>
        </p:spPr>
      </p:pic>
      <p:pic>
        <p:nvPicPr>
          <p:cNvPr id="7" name="Picture 6" descr="A cartoon pickle with a shovel&#10;&#10;Description automatically generated">
            <a:extLst>
              <a:ext uri="{FF2B5EF4-FFF2-40B4-BE49-F238E27FC236}">
                <a16:creationId xmlns:a16="http://schemas.microsoft.com/office/drawing/2014/main" id="{0A5A5609-FC8A-ADCB-4991-18476C5774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5152" y="2807208"/>
            <a:ext cx="4425696" cy="4425696"/>
          </a:xfrm>
          <a:prstGeom prst="rect">
            <a:avLst/>
          </a:prstGeom>
        </p:spPr>
      </p:pic>
      <p:pic>
        <p:nvPicPr>
          <p:cNvPr id="11" name="Picture 10" descr="A cartoon pickle holding a paddle&#10;&#10;Description automatically generated">
            <a:extLst>
              <a:ext uri="{FF2B5EF4-FFF2-40B4-BE49-F238E27FC236}">
                <a16:creationId xmlns:a16="http://schemas.microsoft.com/office/drawing/2014/main" id="{41DD2D1C-DB30-DDF4-8FFC-1240BBDD98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93480" y="2795016"/>
            <a:ext cx="4062984" cy="4062984"/>
          </a:xfrm>
          <a:prstGeom prst="rect">
            <a:avLst/>
          </a:prstGeom>
        </p:spPr>
      </p:pic>
      <p:pic>
        <p:nvPicPr>
          <p:cNvPr id="15" name="thoại">
            <a:extLst>
              <a:ext uri="{FF2B5EF4-FFF2-40B4-BE49-F238E27FC236}">
                <a16:creationId xmlns:a16="http://schemas.microsoft.com/office/drawing/2014/main" id="{233876B0-4B5F-505E-2AE0-3975AF0C7D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2356" y="2540000"/>
            <a:ext cx="2642616" cy="2642616"/>
          </a:xfrm>
          <a:prstGeom prst="rect">
            <a:avLst/>
          </a:prstGeom>
        </p:spPr>
      </p:pic>
      <p:pic>
        <p:nvPicPr>
          <p:cNvPr id="17" name="Picture 16" descr="A cartoon pickle with a shovel&#10;&#10;Description automatically generated">
            <a:extLst>
              <a:ext uri="{FF2B5EF4-FFF2-40B4-BE49-F238E27FC236}">
                <a16:creationId xmlns:a16="http://schemas.microsoft.com/office/drawing/2014/main" id="{C1287FE1-2F21-5164-56D9-941F03D5A7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9424" y="2581149"/>
            <a:ext cx="4692904" cy="4692904"/>
          </a:xfrm>
          <a:prstGeom prst="rect">
            <a:avLst/>
          </a:prstGeom>
        </p:spPr>
      </p:pic>
      <p:pic>
        <p:nvPicPr>
          <p:cNvPr id="19" name="Picture 18" descr="A cartoon pickle holding a shovel&#10;&#10;Description automatically generated">
            <a:extLst>
              <a:ext uri="{FF2B5EF4-FFF2-40B4-BE49-F238E27FC236}">
                <a16:creationId xmlns:a16="http://schemas.microsoft.com/office/drawing/2014/main" id="{9536B9CC-E451-C0C8-5EA7-9E29DC670A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44128" y="2581149"/>
            <a:ext cx="4855463" cy="4855463"/>
          </a:xfrm>
          <a:prstGeom prst="rect">
            <a:avLst/>
          </a:prstGeom>
        </p:spPr>
      </p:pic>
      <p:pic>
        <p:nvPicPr>
          <p:cNvPr id="67" name="Picture 66" descr="A pink and white text with stars&#10;&#10;Description automatically generated">
            <a:extLst>
              <a:ext uri="{FF2B5EF4-FFF2-40B4-BE49-F238E27FC236}">
                <a16:creationId xmlns:a16="http://schemas.microsoft.com/office/drawing/2014/main" id="{7C134E40-D1DA-C81A-A18C-E9433244AB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21" name="Picture 20" descr="A black sign with white border&#10;&#10;Description automatically generated">
            <a:extLst>
              <a:ext uri="{FF2B5EF4-FFF2-40B4-BE49-F238E27FC236}">
                <a16:creationId xmlns:a16="http://schemas.microsoft.com/office/drawing/2014/main" id="{DAF4FBFC-3919-C62D-1A7B-F0CB2B669F9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827" y="466952"/>
            <a:ext cx="9270182" cy="816041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D2DD34F-0F6C-2F4C-155B-81690B5C786A}"/>
              </a:ext>
            </a:extLst>
          </p:cNvPr>
          <p:cNvSpPr txBox="1"/>
          <p:nvPr/>
        </p:nvSpPr>
        <p:spPr>
          <a:xfrm>
            <a:off x="2190308" y="1298979"/>
            <a:ext cx="77405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Trong câu "Bông hoa cúc vàng tươi nở rộ", từ "vàng" là loại từ gì?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59" name="A">
            <a:extLst>
              <a:ext uri="{FF2B5EF4-FFF2-40B4-BE49-F238E27FC236}">
                <a16:creationId xmlns:a16="http://schemas.microsoft.com/office/drawing/2014/main" id="{38771F1D-CECA-E000-652B-78D0DB215C0B}"/>
              </a:ext>
            </a:extLst>
          </p:cNvPr>
          <p:cNvGrpSpPr/>
          <p:nvPr/>
        </p:nvGrpSpPr>
        <p:grpSpPr>
          <a:xfrm>
            <a:off x="2582297" y="3365272"/>
            <a:ext cx="2883658" cy="829128"/>
            <a:chOff x="2582297" y="3365272"/>
            <a:chExt cx="2883658" cy="829128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84F5E561-6DCB-DE7A-0FED-95F079347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582297" y="3365272"/>
              <a:ext cx="2883658" cy="829128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05BACAA-20F9-5051-821A-1C66D0DA3C38}"/>
                </a:ext>
              </a:extLst>
            </p:cNvPr>
            <p:cNvSpPr txBox="1"/>
            <p:nvPr/>
          </p:nvSpPr>
          <p:spPr>
            <a:xfrm>
              <a:off x="3394022" y="3529950"/>
              <a:ext cx="148309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Tính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0" name="C">
            <a:extLst>
              <a:ext uri="{FF2B5EF4-FFF2-40B4-BE49-F238E27FC236}">
                <a16:creationId xmlns:a16="http://schemas.microsoft.com/office/drawing/2014/main" id="{26928997-05FF-1E70-BB6B-CAF518694DC7}"/>
              </a:ext>
            </a:extLst>
          </p:cNvPr>
          <p:cNvGrpSpPr/>
          <p:nvPr/>
        </p:nvGrpSpPr>
        <p:grpSpPr>
          <a:xfrm>
            <a:off x="2512619" y="4520142"/>
            <a:ext cx="2962913" cy="871804"/>
            <a:chOff x="2512619" y="4520142"/>
            <a:chExt cx="2962913" cy="871804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E240E882-23DE-10D2-C7EA-404EE3E17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512619" y="4520142"/>
              <a:ext cx="2962913" cy="871804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BD28663-1239-7697-00FB-6847E22C47A4}"/>
                </a:ext>
              </a:extLst>
            </p:cNvPr>
            <p:cNvSpPr txBox="1"/>
            <p:nvPr/>
          </p:nvSpPr>
          <p:spPr>
            <a:xfrm>
              <a:off x="3442359" y="4745113"/>
              <a:ext cx="15937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Động</a:t>
              </a:r>
              <a:r>
                <a:rPr lang="en-US" sz="32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1" name="B">
            <a:extLst>
              <a:ext uri="{FF2B5EF4-FFF2-40B4-BE49-F238E27FC236}">
                <a16:creationId xmlns:a16="http://schemas.microsoft.com/office/drawing/2014/main" id="{15238233-A1E3-9281-0C0D-C9883F509338}"/>
              </a:ext>
            </a:extLst>
          </p:cNvPr>
          <p:cNvGrpSpPr/>
          <p:nvPr/>
        </p:nvGrpSpPr>
        <p:grpSpPr>
          <a:xfrm>
            <a:off x="6478493" y="3354099"/>
            <a:ext cx="2950720" cy="829128"/>
            <a:chOff x="6478493" y="3354099"/>
            <a:chExt cx="2950720" cy="829128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07D17D4F-3CE6-12AC-9907-F745C2FB7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478493" y="3354099"/>
              <a:ext cx="2950720" cy="829128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5877C03-66DE-2593-E478-BCBC700D94AB}"/>
                </a:ext>
              </a:extLst>
            </p:cNvPr>
            <p:cNvSpPr txBox="1"/>
            <p:nvPr/>
          </p:nvSpPr>
          <p:spPr>
            <a:xfrm>
              <a:off x="7297250" y="3521782"/>
              <a:ext cx="15969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Danh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2" name="D">
            <a:extLst>
              <a:ext uri="{FF2B5EF4-FFF2-40B4-BE49-F238E27FC236}">
                <a16:creationId xmlns:a16="http://schemas.microsoft.com/office/drawing/2014/main" id="{F962EF9A-C097-E0D9-9810-13F93A787C0B}"/>
              </a:ext>
            </a:extLst>
          </p:cNvPr>
          <p:cNvGrpSpPr/>
          <p:nvPr/>
        </p:nvGrpSpPr>
        <p:grpSpPr>
          <a:xfrm>
            <a:off x="6506692" y="4557385"/>
            <a:ext cx="2920237" cy="835224"/>
            <a:chOff x="6506692" y="4557385"/>
            <a:chExt cx="2920237" cy="835224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85C312E7-3989-ECA1-2796-FAD0B1EBF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506692" y="4557385"/>
              <a:ext cx="2920237" cy="835224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B571653-1E32-8509-D0BD-9ACBBC906A61}"/>
                </a:ext>
              </a:extLst>
            </p:cNvPr>
            <p:cNvSpPr txBox="1"/>
            <p:nvPr/>
          </p:nvSpPr>
          <p:spPr>
            <a:xfrm>
              <a:off x="7268108" y="4716492"/>
              <a:ext cx="13256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nối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pic>
        <p:nvPicPr>
          <p:cNvPr id="65" name="Picture 64" descr="A yellow ball with black holes&#10;&#10;Description automatically generated">
            <a:extLst>
              <a:ext uri="{FF2B5EF4-FFF2-40B4-BE49-F238E27FC236}">
                <a16:creationId xmlns:a16="http://schemas.microsoft.com/office/drawing/2014/main" id="{F9DF95D1-C7A6-6E6C-3929-D6EC7AFAC71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521" y="3372864"/>
            <a:ext cx="549638" cy="549638"/>
          </a:xfrm>
          <a:prstGeom prst="rect">
            <a:avLst/>
          </a:prstGeom>
        </p:spPr>
      </p:pic>
      <p:pic>
        <p:nvPicPr>
          <p:cNvPr id="69" name="Picture 68" descr="A yellow and white play button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D640B1-4015-565D-22CF-AE21745C184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451" y="139853"/>
            <a:ext cx="907068" cy="90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0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0"/>
                            </p:stCondLst>
                            <p:childTnLst>
                              <p:par>
                                <p:cTn id="7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-0.00138 L -0.00195 -0.00138 C -0.02396 -0.01851 -0.04049 -0.03402 -0.06315 -0.04421 C -0.07721 -0.05046 -0.11133 -0.06226 -0.12799 -0.06481 C -0.13698 -0.06597 -0.14609 -0.06574 -0.15508 -0.06597 C -0.19609 -0.06388 -0.23724 -0.0655 -0.27799 -0.05925 C -0.28828 -0.05763 -0.29752 -0.04791 -0.30742 -0.04282 C -0.32409 -0.03402 -0.34114 -0.02754 -0.35768 -0.01805 C -0.36719 -0.0125 -0.37669 -0.00648 -0.38633 -0.00138 C -0.39375 0.00232 -0.40143 0.00371 -0.40872 0.00811 C -0.42083 0.01551 -0.44596 0.03681 -0.45742 0.04792 C -0.46302 0.05348 -0.48151 0.07269 -0.48685 0.0838 C -0.49427 0.09931 -0.50794 0.1338 -0.51393 0.15649 C -0.51862 0.17454 -0.52278 0.19306 -0.52708 0.21158 C -0.52916 0.22107 -0.53177 0.23033 -0.5332 0.24028 C -0.5345 0.24908 -0.53568 0.25787 -0.53711 0.26644 C -0.53932 0.28033 -0.54505 0.31088 -0.54713 0.32014 C -0.54818 0.32477 -0.54922 0.32917 -0.55026 0.3338 C -0.55078 0.33658 -0.55117 0.33936 -0.55182 0.34213 C -0.55351 0.34885 -0.55325 0.34399 -0.55325 0.34769 " pathEditMode="relative" ptsTypes="AAAAAAAAAAAAAAAAAAAA">
                                      <p:cBhvr>
                                        <p:cTn id="7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nyConv.com__tennis-ball-hit-15125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7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25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nyConv.com__Am_thanh_tieng_co_vu_tran_bong_da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</p:childTnLst>
        </p:cTn>
      </p:par>
    </p:tnLst>
    <p:bldLst>
      <p:bldP spid="22" grpId="0"/>
      <p:bldP spid="2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2F35-F7C9-95C5-845A-D5D607C6F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AA04E-4B5C-352E-A28C-F3730798A2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C665F9-897D-060A-96A3-05A58CC4D3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 descr="A video game of a tennis court&#10;&#10;Description automatically generated">
            <a:extLst>
              <a:ext uri="{FF2B5EF4-FFF2-40B4-BE49-F238E27FC236}">
                <a16:creationId xmlns:a16="http://schemas.microsoft.com/office/drawing/2014/main" id="{D30BB50F-F575-333C-A570-01BC491FC9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83" y="0"/>
            <a:ext cx="12287357" cy="6879270"/>
          </a:xfrm>
          <a:prstGeom prst="rect">
            <a:avLst/>
          </a:prstGeom>
        </p:spPr>
      </p:pic>
      <p:pic>
        <p:nvPicPr>
          <p:cNvPr id="7" name="Picture 6" descr="A cartoon pickle with a shovel&#10;&#10;Description automatically generated">
            <a:extLst>
              <a:ext uri="{FF2B5EF4-FFF2-40B4-BE49-F238E27FC236}">
                <a16:creationId xmlns:a16="http://schemas.microsoft.com/office/drawing/2014/main" id="{66C39A7B-E499-4232-24AE-0FD7639FD8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5152" y="2807208"/>
            <a:ext cx="4425696" cy="4425696"/>
          </a:xfrm>
          <a:prstGeom prst="rect">
            <a:avLst/>
          </a:prstGeom>
        </p:spPr>
      </p:pic>
      <p:pic>
        <p:nvPicPr>
          <p:cNvPr id="11" name="Picture 10" descr="A cartoon pickle holding a paddle&#10;&#10;Description automatically generated">
            <a:extLst>
              <a:ext uri="{FF2B5EF4-FFF2-40B4-BE49-F238E27FC236}">
                <a16:creationId xmlns:a16="http://schemas.microsoft.com/office/drawing/2014/main" id="{3DB72312-C691-87A1-CF45-B634752D93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93480" y="2795016"/>
            <a:ext cx="4062984" cy="4062984"/>
          </a:xfrm>
          <a:prstGeom prst="rect">
            <a:avLst/>
          </a:prstGeom>
        </p:spPr>
      </p:pic>
      <p:pic>
        <p:nvPicPr>
          <p:cNvPr id="15" name="thoại">
            <a:extLst>
              <a:ext uri="{FF2B5EF4-FFF2-40B4-BE49-F238E27FC236}">
                <a16:creationId xmlns:a16="http://schemas.microsoft.com/office/drawing/2014/main" id="{0A417BCA-AE69-2B4C-8C71-7F5E9587EE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2356" y="2540000"/>
            <a:ext cx="2642616" cy="2642616"/>
          </a:xfrm>
          <a:prstGeom prst="rect">
            <a:avLst/>
          </a:prstGeom>
        </p:spPr>
      </p:pic>
      <p:pic>
        <p:nvPicPr>
          <p:cNvPr id="17" name="Picture 16" descr="A cartoon pickle with a shovel&#10;&#10;Description automatically generated">
            <a:extLst>
              <a:ext uri="{FF2B5EF4-FFF2-40B4-BE49-F238E27FC236}">
                <a16:creationId xmlns:a16="http://schemas.microsoft.com/office/drawing/2014/main" id="{FF1FE1B4-793C-4DA9-91F1-991699231F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9424" y="2581149"/>
            <a:ext cx="4692904" cy="4692904"/>
          </a:xfrm>
          <a:prstGeom prst="rect">
            <a:avLst/>
          </a:prstGeom>
        </p:spPr>
      </p:pic>
      <p:pic>
        <p:nvPicPr>
          <p:cNvPr id="19" name="Picture 18" descr="A cartoon pickle holding a shovel&#10;&#10;Description automatically generated">
            <a:extLst>
              <a:ext uri="{FF2B5EF4-FFF2-40B4-BE49-F238E27FC236}">
                <a16:creationId xmlns:a16="http://schemas.microsoft.com/office/drawing/2014/main" id="{4A00BD3C-A54A-C6B1-9DAD-75F75007A2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44128" y="2581149"/>
            <a:ext cx="4855463" cy="4855463"/>
          </a:xfrm>
          <a:prstGeom prst="rect">
            <a:avLst/>
          </a:prstGeom>
        </p:spPr>
      </p:pic>
      <p:pic>
        <p:nvPicPr>
          <p:cNvPr id="67" name="Picture 66" descr="A pink and white text with stars&#10;&#10;Description automatically generated">
            <a:extLst>
              <a:ext uri="{FF2B5EF4-FFF2-40B4-BE49-F238E27FC236}">
                <a16:creationId xmlns:a16="http://schemas.microsoft.com/office/drawing/2014/main" id="{9773EC31-FD25-CF4D-A339-B8AD50AEE8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21" name="Picture 20" descr="A black sign with white border&#10;&#10;Description automatically generated">
            <a:extLst>
              <a:ext uri="{FF2B5EF4-FFF2-40B4-BE49-F238E27FC236}">
                <a16:creationId xmlns:a16="http://schemas.microsoft.com/office/drawing/2014/main" id="{9F1B9C3B-5784-979C-D0CD-88ABACF9A2F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827" y="466952"/>
            <a:ext cx="9270182" cy="816041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0953EA3-A9C3-F2BF-0D7C-0EAA3325FC52}"/>
              </a:ext>
            </a:extLst>
          </p:cNvPr>
          <p:cNvSpPr txBox="1"/>
          <p:nvPr/>
        </p:nvSpPr>
        <p:spPr>
          <a:xfrm>
            <a:off x="2186071" y="1363928"/>
            <a:ext cx="76491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2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 tính từ trong câu sau: "Dòng sông hiền hòa và xanh biếc uốn lượn qua cánh đồng."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59" name="A">
            <a:extLst>
              <a:ext uri="{FF2B5EF4-FFF2-40B4-BE49-F238E27FC236}">
                <a16:creationId xmlns:a16="http://schemas.microsoft.com/office/drawing/2014/main" id="{66EEE7B8-A2A9-74CE-BDF4-D58B23872449}"/>
              </a:ext>
            </a:extLst>
          </p:cNvPr>
          <p:cNvGrpSpPr/>
          <p:nvPr/>
        </p:nvGrpSpPr>
        <p:grpSpPr>
          <a:xfrm>
            <a:off x="2582297" y="3365272"/>
            <a:ext cx="2883658" cy="829128"/>
            <a:chOff x="2582297" y="3365272"/>
            <a:chExt cx="2883658" cy="829128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F9B2BC53-6690-1305-7471-95CB36DD3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582297" y="3365272"/>
              <a:ext cx="2883658" cy="829128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709F9D3-DD3F-3E5B-EF3F-3AAE39BD09C9}"/>
                </a:ext>
              </a:extLst>
            </p:cNvPr>
            <p:cNvSpPr txBox="1"/>
            <p:nvPr/>
          </p:nvSpPr>
          <p:spPr>
            <a:xfrm>
              <a:off x="3394022" y="3529950"/>
              <a:ext cx="20505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Dòng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sông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0" name="C">
            <a:extLst>
              <a:ext uri="{FF2B5EF4-FFF2-40B4-BE49-F238E27FC236}">
                <a16:creationId xmlns:a16="http://schemas.microsoft.com/office/drawing/2014/main" id="{6CC670B3-BE44-7176-178C-1EC31ACE97BC}"/>
              </a:ext>
            </a:extLst>
          </p:cNvPr>
          <p:cNvGrpSpPr/>
          <p:nvPr/>
        </p:nvGrpSpPr>
        <p:grpSpPr>
          <a:xfrm>
            <a:off x="2512619" y="4520142"/>
            <a:ext cx="2962913" cy="871804"/>
            <a:chOff x="2512619" y="4520142"/>
            <a:chExt cx="2962913" cy="871804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3000404D-6A19-2F5C-EFF8-275D7A8EA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512619" y="4520142"/>
              <a:ext cx="2962913" cy="871804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401C527-8922-9765-5226-0594B3548BF4}"/>
                </a:ext>
              </a:extLst>
            </p:cNvPr>
            <p:cNvSpPr txBox="1"/>
            <p:nvPr/>
          </p:nvSpPr>
          <p:spPr>
            <a:xfrm>
              <a:off x="3442359" y="4745113"/>
              <a:ext cx="20304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Uống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lượn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1" name="B">
            <a:extLst>
              <a:ext uri="{FF2B5EF4-FFF2-40B4-BE49-F238E27FC236}">
                <a16:creationId xmlns:a16="http://schemas.microsoft.com/office/drawing/2014/main" id="{82AB39AA-8C29-1A66-C6D5-E1216B585C02}"/>
              </a:ext>
            </a:extLst>
          </p:cNvPr>
          <p:cNvGrpSpPr/>
          <p:nvPr/>
        </p:nvGrpSpPr>
        <p:grpSpPr>
          <a:xfrm>
            <a:off x="6478493" y="3354099"/>
            <a:ext cx="2950720" cy="829128"/>
            <a:chOff x="6478493" y="3354099"/>
            <a:chExt cx="2950720" cy="829128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2C6D1A6E-4E4F-08F2-CFD4-E0414603A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478493" y="3354099"/>
              <a:ext cx="2950720" cy="829128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66F17F7-E2F6-3D39-18CA-338775AAADCE}"/>
                </a:ext>
              </a:extLst>
            </p:cNvPr>
            <p:cNvSpPr txBox="1"/>
            <p:nvPr/>
          </p:nvSpPr>
          <p:spPr>
            <a:xfrm>
              <a:off x="7233455" y="3521782"/>
              <a:ext cx="21389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dirty="0" err="1">
                  <a:latin typeface="Cambria" panose="02040503050406030204" pitchFamily="18" charset="0"/>
                  <a:ea typeface="Cambria" panose="02040503050406030204" pitchFamily="18" charset="0"/>
                </a:rPr>
                <a:t>Hiền</a:t>
              </a:r>
              <a:r>
                <a:rPr lang="en-US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dirty="0" err="1">
                  <a:latin typeface="Cambria" panose="02040503050406030204" pitchFamily="18" charset="0"/>
                  <a:ea typeface="Cambria" panose="02040503050406030204" pitchFamily="18" charset="0"/>
                </a:rPr>
                <a:t>hòa</a:t>
              </a:r>
              <a:r>
                <a:rPr lang="en-US" dirty="0"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dirty="0" err="1">
                  <a:latin typeface="Cambria" panose="02040503050406030204" pitchFamily="18" charset="0"/>
                  <a:ea typeface="Cambria" panose="02040503050406030204" pitchFamily="18" charset="0"/>
                </a:rPr>
                <a:t>xanh</a:t>
              </a:r>
              <a:r>
                <a:rPr lang="en-US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dirty="0" err="1">
                  <a:latin typeface="Cambria" panose="02040503050406030204" pitchFamily="18" charset="0"/>
                  <a:ea typeface="Cambria" panose="02040503050406030204" pitchFamily="18" charset="0"/>
                </a:rPr>
                <a:t>biếc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2" name="D">
            <a:extLst>
              <a:ext uri="{FF2B5EF4-FFF2-40B4-BE49-F238E27FC236}">
                <a16:creationId xmlns:a16="http://schemas.microsoft.com/office/drawing/2014/main" id="{A5DCD63B-0DD1-2E19-A58A-8742C603C26F}"/>
              </a:ext>
            </a:extLst>
          </p:cNvPr>
          <p:cNvGrpSpPr/>
          <p:nvPr/>
        </p:nvGrpSpPr>
        <p:grpSpPr>
          <a:xfrm>
            <a:off x="6506692" y="4557385"/>
            <a:ext cx="2920237" cy="835224"/>
            <a:chOff x="6506692" y="4557385"/>
            <a:chExt cx="2920237" cy="835224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DFE26274-94C3-DF59-05A5-926B1CF83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506692" y="4557385"/>
              <a:ext cx="2920237" cy="835224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5C16596-65C8-7E38-C61E-7230DC043E41}"/>
                </a:ext>
              </a:extLst>
            </p:cNvPr>
            <p:cNvSpPr txBox="1"/>
            <p:nvPr/>
          </p:nvSpPr>
          <p:spPr>
            <a:xfrm>
              <a:off x="7268108" y="4716492"/>
              <a:ext cx="21034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Cánh</a:t>
              </a:r>
              <a:r>
                <a:rPr lang="en-US" sz="32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đồng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pic>
        <p:nvPicPr>
          <p:cNvPr id="65" name="Picture 64" descr="A yellow ball with black holes&#10;&#10;Description automatically generated">
            <a:extLst>
              <a:ext uri="{FF2B5EF4-FFF2-40B4-BE49-F238E27FC236}">
                <a16:creationId xmlns:a16="http://schemas.microsoft.com/office/drawing/2014/main" id="{B682761F-FC60-E31E-1944-F64909DEBBF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521" y="3372864"/>
            <a:ext cx="549638" cy="549638"/>
          </a:xfrm>
          <a:prstGeom prst="rect">
            <a:avLst/>
          </a:prstGeom>
        </p:spPr>
      </p:pic>
      <p:pic>
        <p:nvPicPr>
          <p:cNvPr id="69" name="Picture 68" descr="A yellow and white play button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A4CD747-7FFC-4893-49E5-1DB770B430E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451" y="139853"/>
            <a:ext cx="907068" cy="90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3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750"/>
                            </p:stCondLst>
                            <p:childTnLst>
                              <p:par>
                                <p:cTn id="8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-0.00138 L -0.00195 -0.00138 C -0.02396 -0.01851 -0.04049 -0.03402 -0.06315 -0.04421 C -0.07721 -0.05046 -0.11133 -0.06226 -0.12799 -0.06481 C -0.13698 -0.06597 -0.14609 -0.06574 -0.15508 -0.06597 C -0.19609 -0.06388 -0.23724 -0.0655 -0.27799 -0.05925 C -0.28828 -0.05763 -0.29752 -0.04791 -0.30742 -0.04282 C -0.32409 -0.03402 -0.34114 -0.02754 -0.35768 -0.01805 C -0.36719 -0.0125 -0.37669 -0.00648 -0.38633 -0.00138 C -0.39375 0.00232 -0.40143 0.00371 -0.40872 0.00811 C -0.42083 0.01551 -0.44596 0.03681 -0.45742 0.04792 C -0.46302 0.05348 -0.48151 0.07269 -0.48685 0.0838 C -0.49427 0.09931 -0.50794 0.1338 -0.51393 0.15649 C -0.51862 0.17454 -0.52278 0.19306 -0.52708 0.21158 C -0.52916 0.22107 -0.53177 0.23033 -0.5332 0.24028 C -0.5345 0.24908 -0.53568 0.25787 -0.53711 0.26644 C -0.53932 0.28033 -0.54505 0.31088 -0.54713 0.32014 C -0.54818 0.32477 -0.54922 0.32917 -0.55026 0.3338 C -0.55078 0.33658 -0.55117 0.33936 -0.55182 0.34213 C -0.55351 0.34885 -0.55325 0.34399 -0.55325 0.34769 " pathEditMode="relative" ptsTypes="AAAAAAAAAAAAAAAAAAAA">
                                      <p:cBhvr>
                                        <p:cTn id="8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nyConv.com__tennis-ball-hit-15125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75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25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ieng_co_vu_tran_bong_da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  <p:bldLst>
      <p:bldP spid="22" grpId="0"/>
      <p:bldP spid="2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F04DE-1DAB-B373-2275-82832E77F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F0D19-5143-0C61-3C38-3225CAE073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A446A-46F6-37DE-99BC-DB9D677ECB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 descr="A video game of a tennis court&#10;&#10;Description automatically generated">
            <a:extLst>
              <a:ext uri="{FF2B5EF4-FFF2-40B4-BE49-F238E27FC236}">
                <a16:creationId xmlns:a16="http://schemas.microsoft.com/office/drawing/2014/main" id="{AB545DFE-D306-754D-185A-FEC490179D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83" y="0"/>
            <a:ext cx="12287357" cy="6879270"/>
          </a:xfrm>
          <a:prstGeom prst="rect">
            <a:avLst/>
          </a:prstGeom>
        </p:spPr>
      </p:pic>
      <p:pic>
        <p:nvPicPr>
          <p:cNvPr id="7" name="Picture 6" descr="A cartoon pickle with a shovel&#10;&#10;Description automatically generated">
            <a:extLst>
              <a:ext uri="{FF2B5EF4-FFF2-40B4-BE49-F238E27FC236}">
                <a16:creationId xmlns:a16="http://schemas.microsoft.com/office/drawing/2014/main" id="{CB9E083C-C604-AB96-8017-9D319B01AE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5152" y="2807208"/>
            <a:ext cx="4425696" cy="4425696"/>
          </a:xfrm>
          <a:prstGeom prst="rect">
            <a:avLst/>
          </a:prstGeom>
        </p:spPr>
      </p:pic>
      <p:pic>
        <p:nvPicPr>
          <p:cNvPr id="11" name="Picture 10" descr="A cartoon pickle holding a paddle&#10;&#10;Description automatically generated">
            <a:extLst>
              <a:ext uri="{FF2B5EF4-FFF2-40B4-BE49-F238E27FC236}">
                <a16:creationId xmlns:a16="http://schemas.microsoft.com/office/drawing/2014/main" id="{ECEC3F26-F1E3-B9CA-F1AF-C25E7F25A1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93480" y="2795016"/>
            <a:ext cx="4062984" cy="4062984"/>
          </a:xfrm>
          <a:prstGeom prst="rect">
            <a:avLst/>
          </a:prstGeom>
        </p:spPr>
      </p:pic>
      <p:pic>
        <p:nvPicPr>
          <p:cNvPr id="15" name="thoại">
            <a:extLst>
              <a:ext uri="{FF2B5EF4-FFF2-40B4-BE49-F238E27FC236}">
                <a16:creationId xmlns:a16="http://schemas.microsoft.com/office/drawing/2014/main" id="{DE7A9511-9766-E592-4BA3-14D743D1E0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2356" y="2540000"/>
            <a:ext cx="2642616" cy="2642616"/>
          </a:xfrm>
          <a:prstGeom prst="rect">
            <a:avLst/>
          </a:prstGeom>
        </p:spPr>
      </p:pic>
      <p:pic>
        <p:nvPicPr>
          <p:cNvPr id="17" name="Picture 16" descr="A cartoon pickle with a shovel&#10;&#10;Description automatically generated">
            <a:extLst>
              <a:ext uri="{FF2B5EF4-FFF2-40B4-BE49-F238E27FC236}">
                <a16:creationId xmlns:a16="http://schemas.microsoft.com/office/drawing/2014/main" id="{6E79E0EC-20A2-B7E9-91C0-C252FF4AF6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9424" y="2581149"/>
            <a:ext cx="4692904" cy="4692904"/>
          </a:xfrm>
          <a:prstGeom prst="rect">
            <a:avLst/>
          </a:prstGeom>
        </p:spPr>
      </p:pic>
      <p:pic>
        <p:nvPicPr>
          <p:cNvPr id="19" name="Picture 18" descr="A cartoon pickle holding a shovel&#10;&#10;Description automatically generated">
            <a:extLst>
              <a:ext uri="{FF2B5EF4-FFF2-40B4-BE49-F238E27FC236}">
                <a16:creationId xmlns:a16="http://schemas.microsoft.com/office/drawing/2014/main" id="{74E1F3BE-843B-123A-44D6-050AD91DC1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44128" y="2581149"/>
            <a:ext cx="4855463" cy="4855463"/>
          </a:xfrm>
          <a:prstGeom prst="rect">
            <a:avLst/>
          </a:prstGeom>
        </p:spPr>
      </p:pic>
      <p:pic>
        <p:nvPicPr>
          <p:cNvPr id="67" name="Picture 66" descr="A pink and white text with stars&#10;&#10;Description automatically generated">
            <a:extLst>
              <a:ext uri="{FF2B5EF4-FFF2-40B4-BE49-F238E27FC236}">
                <a16:creationId xmlns:a16="http://schemas.microsoft.com/office/drawing/2014/main" id="{D129675A-D41E-CC8E-090E-305C2E2E42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21" name="Picture 20" descr="A black sign with white border&#10;&#10;Description automatically generated">
            <a:extLst>
              <a:ext uri="{FF2B5EF4-FFF2-40B4-BE49-F238E27FC236}">
                <a16:creationId xmlns:a16="http://schemas.microsoft.com/office/drawing/2014/main" id="{1736FCC0-1BCE-0D01-621D-07311F9F866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827" y="466952"/>
            <a:ext cx="9270182" cy="816041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59827BA-308C-328C-9EAD-2FE4CA7B23BA}"/>
              </a:ext>
            </a:extLst>
          </p:cNvPr>
          <p:cNvSpPr txBox="1"/>
          <p:nvPr/>
        </p:nvSpPr>
        <p:spPr>
          <a:xfrm>
            <a:off x="2488020" y="1426570"/>
            <a:ext cx="74427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2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Những từ </a:t>
            </a:r>
            <a:r>
              <a:rPr lang="en-US" sz="32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vi-VN" sz="3200" i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thơm, ngọt, cay, đắng, chát, mặn, chua, tanh, thối </a:t>
            </a:r>
            <a:r>
              <a:rPr lang="vi-VN" sz="32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 tính từ gì?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59" name="A">
            <a:extLst>
              <a:ext uri="{FF2B5EF4-FFF2-40B4-BE49-F238E27FC236}">
                <a16:creationId xmlns:a16="http://schemas.microsoft.com/office/drawing/2014/main" id="{F683FE4B-EC2B-4DF2-4113-165094DF3905}"/>
              </a:ext>
            </a:extLst>
          </p:cNvPr>
          <p:cNvGrpSpPr/>
          <p:nvPr/>
        </p:nvGrpSpPr>
        <p:grpSpPr>
          <a:xfrm>
            <a:off x="2582297" y="3365272"/>
            <a:ext cx="2956864" cy="829128"/>
            <a:chOff x="2582297" y="3365272"/>
            <a:chExt cx="2956864" cy="829128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84F5CDCB-1E2E-4B84-F15D-AC4772B6C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582297" y="3365272"/>
              <a:ext cx="2883658" cy="829128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EAEEF42-FCF0-4C09-A791-981E646505A7}"/>
                </a:ext>
              </a:extLst>
            </p:cNvPr>
            <p:cNvSpPr txBox="1"/>
            <p:nvPr/>
          </p:nvSpPr>
          <p:spPr>
            <a:xfrm>
              <a:off x="3394022" y="3529950"/>
              <a:ext cx="21451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Chỉ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đặc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điểm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0" name="C">
            <a:extLst>
              <a:ext uri="{FF2B5EF4-FFF2-40B4-BE49-F238E27FC236}">
                <a16:creationId xmlns:a16="http://schemas.microsoft.com/office/drawing/2014/main" id="{9598A65D-EE64-028C-4775-0437205F88CF}"/>
              </a:ext>
            </a:extLst>
          </p:cNvPr>
          <p:cNvGrpSpPr/>
          <p:nvPr/>
        </p:nvGrpSpPr>
        <p:grpSpPr>
          <a:xfrm>
            <a:off x="2512619" y="4520142"/>
            <a:ext cx="2962913" cy="871804"/>
            <a:chOff x="2512619" y="4520142"/>
            <a:chExt cx="2962913" cy="871804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765BA8D4-F455-9E06-7B39-9972E3F04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512619" y="4520142"/>
              <a:ext cx="2962913" cy="871804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8FBC1FE-A624-72EE-8F1F-56195D84AF76}"/>
                </a:ext>
              </a:extLst>
            </p:cNvPr>
            <p:cNvSpPr txBox="1"/>
            <p:nvPr/>
          </p:nvSpPr>
          <p:spPr>
            <a:xfrm>
              <a:off x="3442359" y="4745113"/>
              <a:ext cx="1855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Chỉ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hương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vị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1" name="B">
            <a:extLst>
              <a:ext uri="{FF2B5EF4-FFF2-40B4-BE49-F238E27FC236}">
                <a16:creationId xmlns:a16="http://schemas.microsoft.com/office/drawing/2014/main" id="{D1EAD628-B4F2-DC2D-7D08-B6048D78AA31}"/>
              </a:ext>
            </a:extLst>
          </p:cNvPr>
          <p:cNvGrpSpPr/>
          <p:nvPr/>
        </p:nvGrpSpPr>
        <p:grpSpPr>
          <a:xfrm>
            <a:off x="6478492" y="3354099"/>
            <a:ext cx="3109770" cy="829128"/>
            <a:chOff x="6478492" y="3354099"/>
            <a:chExt cx="3109770" cy="829128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97DDCDF0-3595-6CCE-29FB-AF1E284E9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478492" y="3354099"/>
              <a:ext cx="3080177" cy="829128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3CDC43C-F92C-CCF6-F6B4-ECF1BC4FDC89}"/>
                </a:ext>
              </a:extLst>
            </p:cNvPr>
            <p:cNvSpPr txBox="1"/>
            <p:nvPr/>
          </p:nvSpPr>
          <p:spPr>
            <a:xfrm>
              <a:off x="7297250" y="3521782"/>
              <a:ext cx="22910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Chỉ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hình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dáng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2" name="D">
            <a:extLst>
              <a:ext uri="{FF2B5EF4-FFF2-40B4-BE49-F238E27FC236}">
                <a16:creationId xmlns:a16="http://schemas.microsoft.com/office/drawing/2014/main" id="{5AB701BD-FA47-8660-ACF4-FBEB11EC9D83}"/>
              </a:ext>
            </a:extLst>
          </p:cNvPr>
          <p:cNvGrpSpPr/>
          <p:nvPr/>
        </p:nvGrpSpPr>
        <p:grpSpPr>
          <a:xfrm>
            <a:off x="6506692" y="4557385"/>
            <a:ext cx="2920237" cy="835224"/>
            <a:chOff x="6506692" y="4557385"/>
            <a:chExt cx="2920237" cy="835224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81DC2144-241E-0743-D12B-92C5B0DBD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506692" y="4557385"/>
              <a:ext cx="2920237" cy="835224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7463865-A6D5-BD22-2B9B-B6B0AE53D0F3}"/>
                </a:ext>
              </a:extLst>
            </p:cNvPr>
            <p:cNvSpPr txBox="1"/>
            <p:nvPr/>
          </p:nvSpPr>
          <p:spPr>
            <a:xfrm>
              <a:off x="7268108" y="4716492"/>
              <a:ext cx="20008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Chỉ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màu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sắc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pic>
        <p:nvPicPr>
          <p:cNvPr id="65" name="Picture 64" descr="A yellow ball with black holes&#10;&#10;Description automatically generated">
            <a:extLst>
              <a:ext uri="{FF2B5EF4-FFF2-40B4-BE49-F238E27FC236}">
                <a16:creationId xmlns:a16="http://schemas.microsoft.com/office/drawing/2014/main" id="{4B9E7DFF-F8F0-9F2D-10A6-7226FA1F1C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521" y="3372864"/>
            <a:ext cx="549638" cy="549638"/>
          </a:xfrm>
          <a:prstGeom prst="rect">
            <a:avLst/>
          </a:prstGeom>
        </p:spPr>
      </p:pic>
      <p:pic>
        <p:nvPicPr>
          <p:cNvPr id="69" name="Picture 68" descr="A yellow and white play button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7C59CCA-90AD-B7D8-8E2E-BD49B723793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451" y="139853"/>
            <a:ext cx="907068" cy="90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68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0"/>
                            </p:stCondLst>
                            <p:childTnLst>
                              <p:par>
                                <p:cTn id="7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-0.00138 L -0.00195 -0.00138 C -0.02396 -0.01851 -0.04049 -0.03402 -0.06315 -0.04421 C -0.07721 -0.05046 -0.11133 -0.06226 -0.12799 -0.06481 C -0.13698 -0.06597 -0.14609 -0.06574 -0.15508 -0.06597 C -0.19609 -0.06388 -0.23724 -0.0655 -0.27799 -0.05925 C -0.28828 -0.05763 -0.29752 -0.04791 -0.30742 -0.04282 C -0.32409 -0.03402 -0.34114 -0.02754 -0.35768 -0.01805 C -0.36719 -0.0125 -0.37669 -0.00648 -0.38633 -0.00138 C -0.39375 0.00232 -0.40143 0.00371 -0.40872 0.00811 C -0.42083 0.01551 -0.44596 0.03681 -0.45742 0.04792 C -0.46302 0.05348 -0.48151 0.07269 -0.48685 0.0838 C -0.49427 0.09931 -0.50794 0.1338 -0.51393 0.15649 C -0.51862 0.17454 -0.52278 0.19306 -0.52708 0.21158 C -0.52916 0.22107 -0.53177 0.23033 -0.5332 0.24028 C -0.5345 0.24908 -0.53568 0.25787 -0.53711 0.26644 C -0.53932 0.28033 -0.54505 0.31088 -0.54713 0.32014 C -0.54818 0.32477 -0.54922 0.32917 -0.55026 0.3338 C -0.55078 0.33658 -0.55117 0.33936 -0.55182 0.34213 C -0.55351 0.34885 -0.55325 0.34399 -0.55325 0.34769 " pathEditMode="relative" ptsTypes="AAAAAAAAAAAAAAAAAAAA">
                                      <p:cBhvr>
                                        <p:cTn id="7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nyConv.com__tennis-ball-hit-15125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7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25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nyConv.com__Am_thanh_tieng_co_vu_tran_bong_da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  <p:bldLst>
      <p:bldP spid="22" grpId="0"/>
      <p:bldP spid="2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14894-43EA-FD18-CCE8-0BBE7F877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10E92-C613-0AEB-4FA8-5BF39960AD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D13560-7C43-B1BD-B876-CA190397E5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 descr="A video game of a tennis court&#10;&#10;Description automatically generated">
            <a:extLst>
              <a:ext uri="{FF2B5EF4-FFF2-40B4-BE49-F238E27FC236}">
                <a16:creationId xmlns:a16="http://schemas.microsoft.com/office/drawing/2014/main" id="{64189F67-0EF0-8EC4-E50C-15844E9C89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83" y="0"/>
            <a:ext cx="12287357" cy="6879270"/>
          </a:xfrm>
          <a:prstGeom prst="rect">
            <a:avLst/>
          </a:prstGeom>
        </p:spPr>
      </p:pic>
      <p:pic>
        <p:nvPicPr>
          <p:cNvPr id="7" name="Picture 6" descr="A cartoon pickle with a shovel&#10;&#10;Description automatically generated">
            <a:extLst>
              <a:ext uri="{FF2B5EF4-FFF2-40B4-BE49-F238E27FC236}">
                <a16:creationId xmlns:a16="http://schemas.microsoft.com/office/drawing/2014/main" id="{C778820B-5414-EFC8-1548-E3ECB34232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5152" y="2807208"/>
            <a:ext cx="4425696" cy="4425696"/>
          </a:xfrm>
          <a:prstGeom prst="rect">
            <a:avLst/>
          </a:prstGeom>
        </p:spPr>
      </p:pic>
      <p:pic>
        <p:nvPicPr>
          <p:cNvPr id="11" name="Picture 10" descr="A cartoon pickle holding a paddle&#10;&#10;Description automatically generated">
            <a:extLst>
              <a:ext uri="{FF2B5EF4-FFF2-40B4-BE49-F238E27FC236}">
                <a16:creationId xmlns:a16="http://schemas.microsoft.com/office/drawing/2014/main" id="{58B49A66-553A-5AF8-D106-8AA130A975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93480" y="2795016"/>
            <a:ext cx="4062984" cy="4062984"/>
          </a:xfrm>
          <a:prstGeom prst="rect">
            <a:avLst/>
          </a:prstGeom>
        </p:spPr>
      </p:pic>
      <p:pic>
        <p:nvPicPr>
          <p:cNvPr id="15" name="thoại">
            <a:extLst>
              <a:ext uri="{FF2B5EF4-FFF2-40B4-BE49-F238E27FC236}">
                <a16:creationId xmlns:a16="http://schemas.microsoft.com/office/drawing/2014/main" id="{A10E0BCF-2C90-5F89-55BB-4E6B494700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2356" y="2540000"/>
            <a:ext cx="2642616" cy="2642616"/>
          </a:xfrm>
          <a:prstGeom prst="rect">
            <a:avLst/>
          </a:prstGeom>
        </p:spPr>
      </p:pic>
      <p:pic>
        <p:nvPicPr>
          <p:cNvPr id="17" name="Picture 16" descr="A cartoon pickle with a shovel&#10;&#10;Description automatically generated">
            <a:extLst>
              <a:ext uri="{FF2B5EF4-FFF2-40B4-BE49-F238E27FC236}">
                <a16:creationId xmlns:a16="http://schemas.microsoft.com/office/drawing/2014/main" id="{4A134FCA-BC85-19E4-80D8-E6FB18EB90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9424" y="2581149"/>
            <a:ext cx="4692904" cy="4692904"/>
          </a:xfrm>
          <a:prstGeom prst="rect">
            <a:avLst/>
          </a:prstGeom>
        </p:spPr>
      </p:pic>
      <p:pic>
        <p:nvPicPr>
          <p:cNvPr id="19" name="Picture 18" descr="A cartoon pickle holding a shovel&#10;&#10;Description automatically generated">
            <a:extLst>
              <a:ext uri="{FF2B5EF4-FFF2-40B4-BE49-F238E27FC236}">
                <a16:creationId xmlns:a16="http://schemas.microsoft.com/office/drawing/2014/main" id="{59465F8F-F414-9C69-C573-52FF41F806E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44128" y="2581149"/>
            <a:ext cx="4855463" cy="4855463"/>
          </a:xfrm>
          <a:prstGeom prst="rect">
            <a:avLst/>
          </a:prstGeom>
        </p:spPr>
      </p:pic>
      <p:pic>
        <p:nvPicPr>
          <p:cNvPr id="67" name="Picture 66" descr="A pink and white text with stars&#10;&#10;Description automatically generated">
            <a:extLst>
              <a:ext uri="{FF2B5EF4-FFF2-40B4-BE49-F238E27FC236}">
                <a16:creationId xmlns:a16="http://schemas.microsoft.com/office/drawing/2014/main" id="{56EB37F0-3F5C-13C6-2324-EAB85253C0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21" name="Picture 20" descr="A black sign with white border&#10;&#10;Description automatically generated">
            <a:extLst>
              <a:ext uri="{FF2B5EF4-FFF2-40B4-BE49-F238E27FC236}">
                <a16:creationId xmlns:a16="http://schemas.microsoft.com/office/drawing/2014/main" id="{D1530A09-F14A-755D-52D9-874B3714476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827" y="466952"/>
            <a:ext cx="9270182" cy="816041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90E597E-3E32-95F4-3EC5-335BFBC03E14}"/>
              </a:ext>
            </a:extLst>
          </p:cNvPr>
          <p:cNvSpPr txBox="1"/>
          <p:nvPr/>
        </p:nvSpPr>
        <p:spPr>
          <a:xfrm>
            <a:off x="2190308" y="1298979"/>
            <a:ext cx="77405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Dưới đây đâu là tính từ chỉ màu của bầu trời?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59" name="A">
            <a:extLst>
              <a:ext uri="{FF2B5EF4-FFF2-40B4-BE49-F238E27FC236}">
                <a16:creationId xmlns:a16="http://schemas.microsoft.com/office/drawing/2014/main" id="{40E4C3A1-A757-5CDF-29B5-D8E032069481}"/>
              </a:ext>
            </a:extLst>
          </p:cNvPr>
          <p:cNvGrpSpPr/>
          <p:nvPr/>
        </p:nvGrpSpPr>
        <p:grpSpPr>
          <a:xfrm>
            <a:off x="2582297" y="3365272"/>
            <a:ext cx="2883658" cy="829128"/>
            <a:chOff x="2582297" y="3365272"/>
            <a:chExt cx="2883658" cy="829128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73CD87D2-F381-D80F-1E20-770685B02B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582297" y="3365272"/>
              <a:ext cx="2883658" cy="829128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5B248F0-0D8C-F9EC-D530-97A9A171EF00}"/>
                </a:ext>
              </a:extLst>
            </p:cNvPr>
            <p:cNvSpPr txBox="1"/>
            <p:nvPr/>
          </p:nvSpPr>
          <p:spPr>
            <a:xfrm>
              <a:off x="3394022" y="3529950"/>
              <a:ext cx="188384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Xanh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biếc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60" name="C">
            <a:extLst>
              <a:ext uri="{FF2B5EF4-FFF2-40B4-BE49-F238E27FC236}">
                <a16:creationId xmlns:a16="http://schemas.microsoft.com/office/drawing/2014/main" id="{B870F6AD-46B9-87A8-8327-16CCD9D7190A}"/>
              </a:ext>
            </a:extLst>
          </p:cNvPr>
          <p:cNvGrpSpPr/>
          <p:nvPr/>
        </p:nvGrpSpPr>
        <p:grpSpPr>
          <a:xfrm>
            <a:off x="2512619" y="4520142"/>
            <a:ext cx="2962913" cy="871804"/>
            <a:chOff x="2512619" y="4520142"/>
            <a:chExt cx="2962913" cy="871804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CF32F4C1-8D39-9616-C4E8-DAD63E89E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512619" y="4520142"/>
              <a:ext cx="2962913" cy="871804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C2588C2-6934-EDF3-83D3-4BC5D4C2FEB2}"/>
                </a:ext>
              </a:extLst>
            </p:cNvPr>
            <p:cNvSpPr txBox="1"/>
            <p:nvPr/>
          </p:nvSpPr>
          <p:spPr>
            <a:xfrm>
              <a:off x="3442359" y="4745113"/>
              <a:ext cx="174759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Nắng</a:t>
              </a:r>
              <a:r>
                <a:rPr lang="en-US" sz="32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nôi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61" name="B">
            <a:extLst>
              <a:ext uri="{FF2B5EF4-FFF2-40B4-BE49-F238E27FC236}">
                <a16:creationId xmlns:a16="http://schemas.microsoft.com/office/drawing/2014/main" id="{D9BD961A-EE26-394F-0C29-3D635E2D8263}"/>
              </a:ext>
            </a:extLst>
          </p:cNvPr>
          <p:cNvGrpSpPr/>
          <p:nvPr/>
        </p:nvGrpSpPr>
        <p:grpSpPr>
          <a:xfrm>
            <a:off x="6478493" y="3354099"/>
            <a:ext cx="2950720" cy="829128"/>
            <a:chOff x="6478493" y="3354099"/>
            <a:chExt cx="2950720" cy="829128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B252A080-2E2D-82C7-0653-AA1D7FF8C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478493" y="3354099"/>
              <a:ext cx="2950720" cy="829128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76EF61A-A79C-4CE1-5D31-1E7130A324F9}"/>
                </a:ext>
              </a:extLst>
            </p:cNvPr>
            <p:cNvSpPr txBox="1"/>
            <p:nvPr/>
          </p:nvSpPr>
          <p:spPr>
            <a:xfrm>
              <a:off x="7297250" y="3521782"/>
              <a:ext cx="15408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Tím</a:t>
              </a:r>
              <a:r>
                <a:rPr lang="en-US" sz="32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lịm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62" name="D">
            <a:extLst>
              <a:ext uri="{FF2B5EF4-FFF2-40B4-BE49-F238E27FC236}">
                <a16:creationId xmlns:a16="http://schemas.microsoft.com/office/drawing/2014/main" id="{1559DE44-D531-A3CC-7850-844FD3604BA3}"/>
              </a:ext>
            </a:extLst>
          </p:cNvPr>
          <p:cNvGrpSpPr/>
          <p:nvPr/>
        </p:nvGrpSpPr>
        <p:grpSpPr>
          <a:xfrm>
            <a:off x="6506692" y="4557385"/>
            <a:ext cx="2920237" cy="835224"/>
            <a:chOff x="6506692" y="4557385"/>
            <a:chExt cx="2920237" cy="835224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ED184171-CDC9-6500-0439-CBB064D4A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506692" y="4557385"/>
              <a:ext cx="2920237" cy="835224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E595D05-F8F2-C519-3CCB-C2B664D2A589}"/>
                </a:ext>
              </a:extLst>
            </p:cNvPr>
            <p:cNvSpPr txBox="1"/>
            <p:nvPr/>
          </p:nvSpPr>
          <p:spPr>
            <a:xfrm>
              <a:off x="7268108" y="4716492"/>
              <a:ext cx="168866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Tươi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tắn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65" name="Picture 64" descr="A yellow ball with black holes&#10;&#10;Description automatically generated">
            <a:extLst>
              <a:ext uri="{FF2B5EF4-FFF2-40B4-BE49-F238E27FC236}">
                <a16:creationId xmlns:a16="http://schemas.microsoft.com/office/drawing/2014/main" id="{17F1E86A-75C8-EEF2-188A-0E3DB9A8428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521" y="3372864"/>
            <a:ext cx="549638" cy="549638"/>
          </a:xfrm>
          <a:prstGeom prst="rect">
            <a:avLst/>
          </a:prstGeom>
        </p:spPr>
      </p:pic>
      <p:pic>
        <p:nvPicPr>
          <p:cNvPr id="69" name="Picture 68" descr="A yellow and white play button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EC57164-91E9-1693-183A-D3B74298F9B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451" y="139853"/>
            <a:ext cx="907068" cy="90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8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0"/>
                            </p:stCondLst>
                            <p:childTnLst>
                              <p:par>
                                <p:cTn id="7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-0.00138 L -0.00195 -0.00138 C -0.02396 -0.01851 -0.04049 -0.03402 -0.06315 -0.04421 C -0.07721 -0.05046 -0.11133 -0.06226 -0.12799 -0.06481 C -0.13698 -0.06597 -0.14609 -0.06574 -0.15508 -0.06597 C -0.19609 -0.06388 -0.23724 -0.0655 -0.27799 -0.05925 C -0.28828 -0.05763 -0.29752 -0.04791 -0.30742 -0.04282 C -0.32409 -0.03402 -0.34114 -0.02754 -0.35768 -0.01805 C -0.36719 -0.0125 -0.37669 -0.00648 -0.38633 -0.00138 C -0.39375 0.00232 -0.40143 0.00371 -0.40872 0.00811 C -0.42083 0.01551 -0.44596 0.03681 -0.45742 0.04792 C -0.46302 0.05348 -0.48151 0.07269 -0.48685 0.0838 C -0.49427 0.09931 -0.50794 0.1338 -0.51393 0.15649 C -0.51862 0.17454 -0.52278 0.19306 -0.52708 0.21158 C -0.52916 0.22107 -0.53177 0.23033 -0.5332 0.24028 C -0.5345 0.24908 -0.53568 0.25787 -0.53711 0.26644 C -0.53932 0.28033 -0.54505 0.31088 -0.54713 0.32014 C -0.54818 0.32477 -0.54922 0.32917 -0.55026 0.3338 C -0.55078 0.33658 -0.55117 0.33936 -0.55182 0.34213 C -0.55351 0.34885 -0.55325 0.34399 -0.55325 0.34769 " pathEditMode="relative" ptsTypes="AAAAAAAAAAAAAAAAAAAA">
                                      <p:cBhvr>
                                        <p:cTn id="7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nyConv.com__tennis-ball-hit-15125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7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25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nyConv.com__Am_thanh_tieng_co_vu_tran_bong_da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</p:childTnLst>
        </p:cTn>
      </p:par>
    </p:tnLst>
    <p:bldLst>
      <p:bldP spid="22" grpId="0"/>
      <p:bldP spid="2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96AAD07A-F75B-6B59-18BD-13DC7547EC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262" y="-933595"/>
            <a:ext cx="4513611" cy="451361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64839120-64DA-3CB7-7266-B7DD45CAA8BC}"/>
              </a:ext>
            </a:extLst>
          </p:cNvPr>
          <p:cNvGrpSpPr/>
          <p:nvPr/>
        </p:nvGrpSpPr>
        <p:grpSpPr>
          <a:xfrm>
            <a:off x="1823463" y="705455"/>
            <a:ext cx="9652351" cy="4702766"/>
            <a:chOff x="1055370" y="960120"/>
            <a:chExt cx="10211753" cy="469392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2A2F109-18B2-3079-6A25-B6C6AF625E81}"/>
                </a:ext>
              </a:extLst>
            </p:cNvPr>
            <p:cNvGrpSpPr/>
            <p:nvPr/>
          </p:nvGrpSpPr>
          <p:grpSpPr>
            <a:xfrm>
              <a:off x="1055370" y="2133600"/>
              <a:ext cx="10211753" cy="3520440"/>
              <a:chOff x="924877" y="2255520"/>
              <a:chExt cx="10211753" cy="3520440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7255D0C-C060-2E54-5603-6DD824900FDB}"/>
                  </a:ext>
                </a:extLst>
              </p:cNvPr>
              <p:cNvSpPr/>
              <p:nvPr/>
            </p:nvSpPr>
            <p:spPr>
              <a:xfrm>
                <a:off x="1055369" y="2484120"/>
                <a:ext cx="10081261" cy="329184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22ADDA8-D98A-2CD9-A41B-07DE2B9460D8}"/>
                  </a:ext>
                </a:extLst>
              </p:cNvPr>
              <p:cNvSpPr/>
              <p:nvPr/>
            </p:nvSpPr>
            <p:spPr>
              <a:xfrm>
                <a:off x="924877" y="2255520"/>
                <a:ext cx="10081261" cy="3291840"/>
              </a:xfrm>
              <a:prstGeom prst="roundRect">
                <a:avLst/>
              </a:prstGeom>
              <a:solidFill>
                <a:srgbClr val="FFFFFF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FF270CC3-E0C5-1053-C853-DD883795E600}"/>
                </a:ext>
              </a:extLst>
            </p:cNvPr>
            <p:cNvGrpSpPr/>
            <p:nvPr/>
          </p:nvGrpSpPr>
          <p:grpSpPr>
            <a:xfrm>
              <a:off x="3614379" y="960120"/>
              <a:ext cx="5085945" cy="1489249"/>
              <a:chOff x="3614379" y="1112520"/>
              <a:chExt cx="5085945" cy="1489249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id="{32BA3EA3-3F33-41B4-8BDE-F26B65E69E00}"/>
                  </a:ext>
                </a:extLst>
              </p:cNvPr>
              <p:cNvSpPr/>
              <p:nvPr/>
            </p:nvSpPr>
            <p:spPr>
              <a:xfrm>
                <a:off x="3737083" y="1233373"/>
                <a:ext cx="4963241" cy="64770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109CC2C-841A-A7A8-9377-9F1DB9AE450D}"/>
                  </a:ext>
                </a:extLst>
              </p:cNvPr>
              <p:cNvSpPr/>
              <p:nvPr/>
            </p:nvSpPr>
            <p:spPr>
              <a:xfrm>
                <a:off x="3614379" y="1112520"/>
                <a:ext cx="4963241" cy="64770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Vogue-ExtraBold" panose="020B0500000000000000" pitchFamily="34" charset="0"/>
                    <a:cs typeface="Calibri" panose="020F0502020204030204" pitchFamily="34" charset="0"/>
                  </a:rPr>
                  <a:t>TIẾNG VIỆT</a:t>
                </a: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FD64F01-7EEF-CC17-DF96-BE05C2520B88}"/>
                  </a:ext>
                </a:extLst>
              </p:cNvPr>
              <p:cNvSpPr/>
              <p:nvPr/>
            </p:nvSpPr>
            <p:spPr>
              <a:xfrm>
                <a:off x="3788387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9AA63381-6A9C-A01D-0FC9-82C4B7052E7F}"/>
                  </a:ext>
                </a:extLst>
              </p:cNvPr>
              <p:cNvSpPr/>
              <p:nvPr/>
            </p:nvSpPr>
            <p:spPr>
              <a:xfrm>
                <a:off x="8190392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934C264E-8124-6778-A1B9-6B4ECBCC6AE6}"/>
                  </a:ext>
                </a:extLst>
              </p:cNvPr>
              <p:cNvCxnSpPr>
                <a:stCxn id="38" idx="0"/>
              </p:cNvCxnSpPr>
              <p:nvPr/>
            </p:nvCxnSpPr>
            <p:spPr>
              <a:xfrm>
                <a:off x="3875556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4A9C92C3-4FCC-46CD-65EA-670148ADEF7D}"/>
                  </a:ext>
                </a:extLst>
              </p:cNvPr>
              <p:cNvCxnSpPr/>
              <p:nvPr/>
            </p:nvCxnSpPr>
            <p:spPr>
              <a:xfrm>
                <a:off x="8277561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13D3C8B-99C8-35E9-1D29-FD39C7BE5596}"/>
                  </a:ext>
                </a:extLst>
              </p:cNvPr>
              <p:cNvSpPr/>
              <p:nvPr/>
            </p:nvSpPr>
            <p:spPr>
              <a:xfrm>
                <a:off x="3788387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C81A2AD-1631-7EF4-3511-ED402A5C7EB5}"/>
                  </a:ext>
                </a:extLst>
              </p:cNvPr>
              <p:cNvSpPr/>
              <p:nvPr/>
            </p:nvSpPr>
            <p:spPr>
              <a:xfrm>
                <a:off x="8190392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</p:grpSp>
      <p:pic>
        <p:nvPicPr>
          <p:cNvPr id="55" name="图片 54">
            <a:extLst>
              <a:ext uri="{FF2B5EF4-FFF2-40B4-BE49-F238E27FC236}">
                <a16:creationId xmlns:a16="http://schemas.microsoft.com/office/drawing/2014/main" id="{FDFF2CD9-6DD3-9D9E-93F6-CA3BEC6671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23" y="1710587"/>
            <a:ext cx="3799305" cy="379930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572264A0-9DBF-10FA-C1FB-01238ECAFB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260" y="4236428"/>
            <a:ext cx="2996613" cy="25469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C41AB2-3366-D44A-1C81-26A1D920F4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465" y="-82817"/>
            <a:ext cx="1406027" cy="14060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17CB38-01EF-B438-C154-6ACCEDF007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3783" y="2405530"/>
            <a:ext cx="6437934" cy="2389839"/>
          </a:xfrm>
          <a:prstGeom prst="rect">
            <a:avLst/>
          </a:prstGeom>
        </p:spPr>
      </p:pic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81EDD527-4437-3E18-5559-03B689E65F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474" y="0"/>
            <a:ext cx="1339702" cy="13397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376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15636"/>
            <a:ext cx="12192000" cy="6842364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3B9315E3-F58E-220C-19A6-BD0373C7F581}"/>
              </a:ext>
            </a:extLst>
          </p:cNvPr>
          <p:cNvGrpSpPr/>
          <p:nvPr/>
        </p:nvGrpSpPr>
        <p:grpSpPr>
          <a:xfrm>
            <a:off x="2257120" y="161075"/>
            <a:ext cx="9595901" cy="6506095"/>
            <a:chOff x="4548067" y="1188720"/>
            <a:chExt cx="6965975" cy="492252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2A2F109-18B2-3079-6A25-B6C6AF625E81}"/>
                </a:ext>
              </a:extLst>
            </p:cNvPr>
            <p:cNvGrpSpPr/>
            <p:nvPr/>
          </p:nvGrpSpPr>
          <p:grpSpPr>
            <a:xfrm>
              <a:off x="4548067" y="2067312"/>
              <a:ext cx="6965975" cy="4043928"/>
              <a:chOff x="831116" y="1978613"/>
              <a:chExt cx="10305514" cy="3797347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7255D0C-C060-2E54-5603-6DD824900FDB}"/>
                  </a:ext>
                </a:extLst>
              </p:cNvPr>
              <p:cNvSpPr/>
              <p:nvPr/>
            </p:nvSpPr>
            <p:spPr>
              <a:xfrm>
                <a:off x="1055369" y="2484120"/>
                <a:ext cx="10081261" cy="329184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22ADDA8-D98A-2CD9-A41B-07DE2B9460D8}"/>
                  </a:ext>
                </a:extLst>
              </p:cNvPr>
              <p:cNvSpPr/>
              <p:nvPr/>
            </p:nvSpPr>
            <p:spPr>
              <a:xfrm>
                <a:off x="831116" y="1978613"/>
                <a:ext cx="10081261" cy="3291840"/>
              </a:xfrm>
              <a:prstGeom prst="roundRect">
                <a:avLst/>
              </a:prstGeom>
              <a:solidFill>
                <a:srgbClr val="FFFFFF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FF270CC3-E0C5-1053-C853-DD883795E600}"/>
                </a:ext>
              </a:extLst>
            </p:cNvPr>
            <p:cNvGrpSpPr/>
            <p:nvPr/>
          </p:nvGrpSpPr>
          <p:grpSpPr>
            <a:xfrm>
              <a:off x="5458419" y="1188720"/>
              <a:ext cx="5085945" cy="1489249"/>
              <a:chOff x="3614379" y="1112520"/>
              <a:chExt cx="5085945" cy="1489249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id="{32BA3EA3-3F33-41B4-8BDE-F26B65E69E00}"/>
                  </a:ext>
                </a:extLst>
              </p:cNvPr>
              <p:cNvSpPr/>
              <p:nvPr/>
            </p:nvSpPr>
            <p:spPr>
              <a:xfrm>
                <a:off x="3737083" y="1233373"/>
                <a:ext cx="4963241" cy="64770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109CC2C-841A-A7A8-9377-9F1DB9AE450D}"/>
                  </a:ext>
                </a:extLst>
              </p:cNvPr>
              <p:cNvSpPr/>
              <p:nvPr/>
            </p:nvSpPr>
            <p:spPr>
              <a:xfrm>
                <a:off x="3614379" y="1112520"/>
                <a:ext cx="4963241" cy="64770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400" b="0" i="0" u="none" strike="noStrike" kern="1200" cap="none" spc="60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ogue-ExtraBold" panose="020B0500000000000000" pitchFamily="34" charset="0"/>
                    <a:ea typeface="Vogue-ExtraBold" panose="020B0500000000000000" pitchFamily="34" charset="0"/>
                    <a:cs typeface="Vogue-ExtraBold" panose="020B0500000000000000" pitchFamily="34" charset="0"/>
                  </a:rPr>
                  <a:t>Yêu</a:t>
                </a:r>
                <a:r>
                  <a:rPr kumimoji="0" lang="en-US" altLang="zh-CN" sz="4400" b="0" i="0" u="none" strike="noStrike" kern="1200" cap="none" spc="6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ogue-ExtraBold" panose="020B0500000000000000" pitchFamily="34" charset="0"/>
                    <a:ea typeface="Vogue-ExtraBold" panose="020B0500000000000000" pitchFamily="34" charset="0"/>
                    <a:cs typeface="Vogue-ExtraBold" panose="020B0500000000000000" pitchFamily="34" charset="0"/>
                  </a:rPr>
                  <a:t> </a:t>
                </a:r>
                <a:r>
                  <a:rPr kumimoji="0" lang="en-US" altLang="zh-CN" sz="4400" b="0" i="0" u="none" strike="noStrike" kern="1200" cap="none" spc="60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ogue-ExtraBold" panose="020B0500000000000000" pitchFamily="34" charset="0"/>
                    <a:ea typeface="Vogue-ExtraBold" panose="020B0500000000000000" pitchFamily="34" charset="0"/>
                    <a:cs typeface="Vogue-ExtraBold" panose="020B0500000000000000" pitchFamily="34" charset="0"/>
                  </a:rPr>
                  <a:t>cầu</a:t>
                </a:r>
                <a:r>
                  <a:rPr kumimoji="0" lang="en-US" altLang="zh-CN" sz="4400" b="0" i="0" u="none" strike="noStrike" kern="1200" cap="none" spc="6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ogue-ExtraBold" panose="020B0500000000000000" pitchFamily="34" charset="0"/>
                    <a:ea typeface="Vogue-ExtraBold" panose="020B0500000000000000" pitchFamily="34" charset="0"/>
                    <a:cs typeface="Vogue-ExtraBold" panose="020B0500000000000000" pitchFamily="34" charset="0"/>
                  </a:rPr>
                  <a:t> </a:t>
                </a:r>
                <a:r>
                  <a:rPr kumimoji="0" lang="en-US" altLang="zh-CN" sz="4400" b="0" i="0" u="none" strike="noStrike" kern="1200" cap="none" spc="60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ogue-ExtraBold" panose="020B0500000000000000" pitchFamily="34" charset="0"/>
                    <a:ea typeface="Vogue-ExtraBold" panose="020B0500000000000000" pitchFamily="34" charset="0"/>
                    <a:cs typeface="Vogue-ExtraBold" panose="020B0500000000000000" pitchFamily="34" charset="0"/>
                  </a:rPr>
                  <a:t>cần</a:t>
                </a:r>
                <a:r>
                  <a:rPr kumimoji="0" lang="en-US" altLang="zh-CN" sz="4400" b="0" i="0" u="none" strike="noStrike" kern="1200" cap="none" spc="6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ogue-ExtraBold" panose="020B0500000000000000" pitchFamily="34" charset="0"/>
                    <a:ea typeface="Vogue-ExtraBold" panose="020B0500000000000000" pitchFamily="34" charset="0"/>
                    <a:cs typeface="Vogue-ExtraBold" panose="020B0500000000000000" pitchFamily="34" charset="0"/>
                  </a:rPr>
                  <a:t> </a:t>
                </a:r>
                <a:r>
                  <a:rPr kumimoji="0" lang="en-US" altLang="zh-CN" sz="4400" b="0" i="0" u="none" strike="noStrike" kern="1200" cap="none" spc="60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ogue-ExtraBold" panose="020B0500000000000000" pitchFamily="34" charset="0"/>
                    <a:ea typeface="Vogue-ExtraBold" panose="020B0500000000000000" pitchFamily="34" charset="0"/>
                    <a:cs typeface="Vogue-ExtraBold" panose="020B0500000000000000" pitchFamily="34" charset="0"/>
                  </a:rPr>
                  <a:t>đạt</a:t>
                </a:r>
                <a:endParaRPr kumimoji="0" lang="en-US" altLang="zh-CN" sz="4400" b="0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ogue-ExtraBold" panose="020B0500000000000000" pitchFamily="34" charset="0"/>
                  <a:ea typeface="Vogue-ExtraBold" panose="020B0500000000000000" pitchFamily="34" charset="0"/>
                  <a:cs typeface="Vogue-ExtraBold" panose="020B0500000000000000" pitchFamily="34" charset="0"/>
                </a:endParaRP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FD64F01-7EEF-CC17-DF96-BE05C2520B88}"/>
                  </a:ext>
                </a:extLst>
              </p:cNvPr>
              <p:cNvSpPr/>
              <p:nvPr/>
            </p:nvSpPr>
            <p:spPr>
              <a:xfrm>
                <a:off x="3788387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9AA63381-6A9C-A01D-0FC9-82C4B7052E7F}"/>
                  </a:ext>
                </a:extLst>
              </p:cNvPr>
              <p:cNvSpPr/>
              <p:nvPr/>
            </p:nvSpPr>
            <p:spPr>
              <a:xfrm>
                <a:off x="8190392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934C264E-8124-6778-A1B9-6B4ECBCC6AE6}"/>
                  </a:ext>
                </a:extLst>
              </p:cNvPr>
              <p:cNvCxnSpPr>
                <a:stCxn id="38" idx="0"/>
              </p:cNvCxnSpPr>
              <p:nvPr/>
            </p:nvCxnSpPr>
            <p:spPr>
              <a:xfrm>
                <a:off x="3875556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4A9C92C3-4FCC-46CD-65EA-670148ADEF7D}"/>
                  </a:ext>
                </a:extLst>
              </p:cNvPr>
              <p:cNvCxnSpPr/>
              <p:nvPr/>
            </p:nvCxnSpPr>
            <p:spPr>
              <a:xfrm>
                <a:off x="8277561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13D3C8B-99C8-35E9-1D29-FD39C7BE5596}"/>
                  </a:ext>
                </a:extLst>
              </p:cNvPr>
              <p:cNvSpPr/>
              <p:nvPr/>
            </p:nvSpPr>
            <p:spPr>
              <a:xfrm>
                <a:off x="3788387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C81A2AD-1631-7EF4-3511-ED402A5C7EB5}"/>
                  </a:ext>
                </a:extLst>
              </p:cNvPr>
              <p:cNvSpPr/>
              <p:nvPr/>
            </p:nvSpPr>
            <p:spPr>
              <a:xfrm>
                <a:off x="8190392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9C0A21EE-D9F0-F959-4AD5-1F49952E33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2083" y="2245986"/>
            <a:ext cx="5228590" cy="522859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24D4FD1-7452-98FF-9F92-1FEB41F023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967" y="4860281"/>
            <a:ext cx="2332054" cy="19820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F5FBDA-02CD-D8CC-E6BF-FC45A97385FE}"/>
              </a:ext>
            </a:extLst>
          </p:cNvPr>
          <p:cNvSpPr txBox="1"/>
          <p:nvPr/>
        </p:nvSpPr>
        <p:spPr>
          <a:xfrm>
            <a:off x="3226121" y="2193460"/>
            <a:ext cx="817893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Nhận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biết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được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động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hoạt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động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nói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chung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và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động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hoạt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đông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di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chuyển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nói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riêng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Tìm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được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động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thích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hợp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với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hoạt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động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được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thể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hiện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trong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tranh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Đặt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được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với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động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hoạt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động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479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DF128EA7-A07B-D5F5-A5C9-2F9706B837F6}"/>
              </a:ext>
            </a:extLst>
          </p:cNvPr>
          <p:cNvGrpSpPr/>
          <p:nvPr/>
        </p:nvGrpSpPr>
        <p:grpSpPr>
          <a:xfrm>
            <a:off x="1924329" y="960120"/>
            <a:ext cx="8404300" cy="4922520"/>
            <a:chOff x="1924329" y="960120"/>
            <a:chExt cx="8404300" cy="492252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2A2F109-18B2-3079-6A25-B6C6AF625E81}"/>
                </a:ext>
              </a:extLst>
            </p:cNvPr>
            <p:cNvGrpSpPr/>
            <p:nvPr/>
          </p:nvGrpSpPr>
          <p:grpSpPr>
            <a:xfrm>
              <a:off x="1924329" y="2133600"/>
              <a:ext cx="8404300" cy="3749040"/>
              <a:chOff x="924877" y="2255520"/>
              <a:chExt cx="10211753" cy="3520440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7255D0C-C060-2E54-5603-6DD824900FDB}"/>
                  </a:ext>
                </a:extLst>
              </p:cNvPr>
              <p:cNvSpPr/>
              <p:nvPr/>
            </p:nvSpPr>
            <p:spPr>
              <a:xfrm>
                <a:off x="1055369" y="2484120"/>
                <a:ext cx="10081261" cy="329184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22ADDA8-D98A-2CD9-A41B-07DE2B9460D8}"/>
                  </a:ext>
                </a:extLst>
              </p:cNvPr>
              <p:cNvSpPr/>
              <p:nvPr/>
            </p:nvSpPr>
            <p:spPr>
              <a:xfrm>
                <a:off x="924877" y="2255520"/>
                <a:ext cx="10081261" cy="3291840"/>
              </a:xfrm>
              <a:prstGeom prst="roundRect">
                <a:avLst/>
              </a:prstGeom>
              <a:solidFill>
                <a:srgbClr val="FFFFFF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FF270CC3-E0C5-1053-C853-DD883795E600}"/>
                </a:ext>
              </a:extLst>
            </p:cNvPr>
            <p:cNvGrpSpPr/>
            <p:nvPr/>
          </p:nvGrpSpPr>
          <p:grpSpPr>
            <a:xfrm>
              <a:off x="3522156" y="960120"/>
              <a:ext cx="5085945" cy="1489249"/>
              <a:chOff x="3614379" y="1112520"/>
              <a:chExt cx="5085945" cy="1489249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id="{32BA3EA3-3F33-41B4-8BDE-F26B65E69E00}"/>
                  </a:ext>
                </a:extLst>
              </p:cNvPr>
              <p:cNvSpPr/>
              <p:nvPr/>
            </p:nvSpPr>
            <p:spPr>
              <a:xfrm>
                <a:off x="3737083" y="1233373"/>
                <a:ext cx="4963241" cy="64770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109CC2C-841A-A7A8-9377-9F1DB9AE450D}"/>
                  </a:ext>
                </a:extLst>
              </p:cNvPr>
              <p:cNvSpPr/>
              <p:nvPr/>
            </p:nvSpPr>
            <p:spPr>
              <a:xfrm>
                <a:off x="3614379" y="1112520"/>
                <a:ext cx="4963241" cy="64770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FD64F01-7EEF-CC17-DF96-BE05C2520B88}"/>
                  </a:ext>
                </a:extLst>
              </p:cNvPr>
              <p:cNvSpPr/>
              <p:nvPr/>
            </p:nvSpPr>
            <p:spPr>
              <a:xfrm>
                <a:off x="3788387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9AA63381-6A9C-A01D-0FC9-82C4B7052E7F}"/>
                  </a:ext>
                </a:extLst>
              </p:cNvPr>
              <p:cNvSpPr/>
              <p:nvPr/>
            </p:nvSpPr>
            <p:spPr>
              <a:xfrm>
                <a:off x="8190392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934C264E-8124-6778-A1B9-6B4ECBCC6AE6}"/>
                  </a:ext>
                </a:extLst>
              </p:cNvPr>
              <p:cNvCxnSpPr>
                <a:stCxn id="38" idx="0"/>
              </p:cNvCxnSpPr>
              <p:nvPr/>
            </p:nvCxnSpPr>
            <p:spPr>
              <a:xfrm>
                <a:off x="3875556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4A9C92C3-4FCC-46CD-65EA-670148ADEF7D}"/>
                  </a:ext>
                </a:extLst>
              </p:cNvPr>
              <p:cNvCxnSpPr/>
              <p:nvPr/>
            </p:nvCxnSpPr>
            <p:spPr>
              <a:xfrm>
                <a:off x="8277561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13D3C8B-99C8-35E9-1D29-FD39C7BE5596}"/>
                  </a:ext>
                </a:extLst>
              </p:cNvPr>
              <p:cNvSpPr/>
              <p:nvPr/>
            </p:nvSpPr>
            <p:spPr>
              <a:xfrm>
                <a:off x="3788387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C81A2AD-1631-7EF4-3511-ED402A5C7EB5}"/>
                  </a:ext>
                </a:extLst>
              </p:cNvPr>
              <p:cNvSpPr/>
              <p:nvPr/>
            </p:nvSpPr>
            <p:spPr>
              <a:xfrm>
                <a:off x="8190392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78AC07EB-3ECC-6D49-AFC6-E39B2BEE74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398" y="2839400"/>
            <a:ext cx="5237573" cy="523757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FFC82A8-6C3C-3A46-1407-D6923232FF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572" y="4411212"/>
            <a:ext cx="4139802" cy="25685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8B6AB9-8827-2683-DB35-9DD4A5C80F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395" y="1997851"/>
            <a:ext cx="9900762" cy="44321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1860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2C6920-E4A3-5EA8-BE34-B14A53134CEE}"/>
              </a:ext>
            </a:extLst>
          </p:cNvPr>
          <p:cNvSpPr txBox="1"/>
          <p:nvPr/>
        </p:nvSpPr>
        <p:spPr>
          <a:xfrm>
            <a:off x="2477975" y="332148"/>
            <a:ext cx="81789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Tìm từ ngữ thích hợp để tả độ cao tăng dần của mỗi con vật trong tranh: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781CCF-F489-850F-F895-B6B2EF3CA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751" y="389131"/>
            <a:ext cx="1658256" cy="9632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DF660FE-4114-61ED-810F-BA9967A12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037" y="1881187"/>
            <a:ext cx="8520113" cy="2249900"/>
          </a:xfrm>
          <a:prstGeom prst="rect">
            <a:avLst/>
          </a:prstGeom>
        </p:spPr>
      </p:pic>
      <p:sp>
        <p:nvSpPr>
          <p:cNvPr id="18" name="Double Wave 17">
            <a:extLst>
              <a:ext uri="{FF2B5EF4-FFF2-40B4-BE49-F238E27FC236}">
                <a16:creationId xmlns:a16="http://schemas.microsoft.com/office/drawing/2014/main" id="{5CF5DF4D-45F0-3614-70A3-1D953BE01555}"/>
              </a:ext>
            </a:extLst>
          </p:cNvPr>
          <p:cNvSpPr/>
          <p:nvPr/>
        </p:nvSpPr>
        <p:spPr>
          <a:xfrm>
            <a:off x="2438400" y="4562475"/>
            <a:ext cx="1504950" cy="771525"/>
          </a:xfrm>
          <a:prstGeom prst="doubleWave">
            <a:avLst/>
          </a:prstGeom>
          <a:solidFill>
            <a:srgbClr val="F4C3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rất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endParaRPr lang="en-US" sz="32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3" name="Double Wave 32">
            <a:extLst>
              <a:ext uri="{FF2B5EF4-FFF2-40B4-BE49-F238E27FC236}">
                <a16:creationId xmlns:a16="http://schemas.microsoft.com/office/drawing/2014/main" id="{346D977B-825D-CCC8-7A89-5D58D728FA66}"/>
              </a:ext>
            </a:extLst>
          </p:cNvPr>
          <p:cNvSpPr/>
          <p:nvPr/>
        </p:nvSpPr>
        <p:spPr>
          <a:xfrm>
            <a:off x="4391025" y="4552950"/>
            <a:ext cx="1504950" cy="771525"/>
          </a:xfrm>
          <a:prstGeom prst="doubleWav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endParaRPr lang="en-US" sz="32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4" name="Double Wave 33">
            <a:extLst>
              <a:ext uri="{FF2B5EF4-FFF2-40B4-BE49-F238E27FC236}">
                <a16:creationId xmlns:a16="http://schemas.microsoft.com/office/drawing/2014/main" id="{B26AC362-5CE7-1127-904D-76C0E46B1458}"/>
              </a:ext>
            </a:extLst>
          </p:cNvPr>
          <p:cNvSpPr/>
          <p:nvPr/>
        </p:nvSpPr>
        <p:spPr>
          <a:xfrm>
            <a:off x="6477000" y="4543425"/>
            <a:ext cx="1504950" cy="771525"/>
          </a:xfrm>
          <a:prstGeom prst="doubleWave">
            <a:avLst/>
          </a:prstGeom>
          <a:solidFill>
            <a:srgbClr val="F8C0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hơi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endParaRPr lang="en-US" sz="32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5" name="Double Wave 34">
            <a:extLst>
              <a:ext uri="{FF2B5EF4-FFF2-40B4-BE49-F238E27FC236}">
                <a16:creationId xmlns:a16="http://schemas.microsoft.com/office/drawing/2014/main" id="{ACABC93E-6246-0E8B-75B4-97AD4AC12623}"/>
              </a:ext>
            </a:extLst>
          </p:cNvPr>
          <p:cNvSpPr/>
          <p:nvPr/>
        </p:nvSpPr>
        <p:spPr>
          <a:xfrm>
            <a:off x="8639174" y="4514850"/>
            <a:ext cx="1590675" cy="771525"/>
          </a:xfrm>
          <a:prstGeom prst="doubleWav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khá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endParaRPr lang="en-US" sz="32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19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022E-16 L -0.32891 -0.3812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45" y="-19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33333E-6 L -0.3543 -0.3979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21" y="-1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111E-6 L 0.18438 -0.4423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19" y="-2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22222E-6 L 0.57812 -0.5048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06" y="-2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 animBg="1"/>
      <p:bldP spid="18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5">
            <a:extLst>
              <a:ext uri="{FF2B5EF4-FFF2-40B4-BE49-F238E27FC236}">
                <a16:creationId xmlns:a16="http://schemas.microsoft.com/office/drawing/2014/main" id="{60215D5D-F92C-3DF3-5DE8-B5314088E6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091" y="0"/>
            <a:ext cx="7651109" cy="57746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03AD19-B78D-107B-1CC1-524E82DE985E}"/>
              </a:ext>
            </a:extLst>
          </p:cNvPr>
          <p:cNvSpPr txBox="1"/>
          <p:nvPr/>
        </p:nvSpPr>
        <p:spPr>
          <a:xfrm>
            <a:off x="4529884" y="1534986"/>
            <a:ext cx="646196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</a:rPr>
              <a:t>  </a:t>
            </a:r>
            <a:r>
              <a:rPr lang="vi-VN" sz="4400" b="1" dirty="0">
                <a:solidFill>
                  <a:prstClr val="black"/>
                </a:solidFill>
                <a:latin typeface="Cambria" panose="02040503050406030204" pitchFamily="18" charset="0"/>
              </a:rPr>
              <a:t>Ngoài các từ này, các em còn có thể sử dụng các từ chỉ mức độ như </a:t>
            </a:r>
            <a:r>
              <a:rPr lang="vi-VN" sz="4400" b="1" i="1" dirty="0">
                <a:solidFill>
                  <a:srgbClr val="FF0000"/>
                </a:solidFill>
                <a:latin typeface="Cambria" panose="02040503050406030204" pitchFamily="18" charset="0"/>
              </a:rPr>
              <a:t>lắm, quá</a:t>
            </a:r>
            <a:r>
              <a:rPr lang="vi-VN" sz="4400" b="1" dirty="0">
                <a:solidFill>
                  <a:prstClr val="black"/>
                </a:solidFill>
                <a:latin typeface="Cambria" panose="02040503050406030204" pitchFamily="18" charset="0"/>
              </a:rPr>
              <a:t> (thường sử dụng khi nói).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2" name="Picture 1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31A7A793-11B5-1968-8E98-273755CB4F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1" t="7239" r="36108" b="5142"/>
          <a:stretch/>
        </p:blipFill>
        <p:spPr>
          <a:xfrm>
            <a:off x="1144474" y="1757276"/>
            <a:ext cx="3117670" cy="450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117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C0CB29-849E-4E8F-ED15-F5E889A32AA5}"/>
              </a:ext>
            </a:extLst>
          </p:cNvPr>
          <p:cNvSpPr txBox="1"/>
          <p:nvPr/>
        </p:nvSpPr>
        <p:spPr>
          <a:xfrm>
            <a:off x="1800226" y="519651"/>
            <a:ext cx="97631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Đặt 3 câu có dùng từ </a:t>
            </a:r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hơi, khá, rất, quá, lắm </a:t>
            </a:r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kết hợp với từ </a:t>
            </a:r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chậm</a:t>
            </a:r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hoặc </a:t>
            </a:r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nhanh</a:t>
            </a:r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để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tả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đặc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điểm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của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các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con </a:t>
            </a:r>
            <a:r>
              <a:rPr lang="en-US" sz="28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vật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theo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mẫu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55D269-6723-63B1-DE78-ED1AADDB5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886"/>
            <a:ext cx="1682642" cy="9693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7EC801-AFD0-FCFA-00FD-40652A6A3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587" y="1843087"/>
            <a:ext cx="7214457" cy="19954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C21D06-3B94-6BCC-3248-A35716B09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6012" y="4133849"/>
            <a:ext cx="6923523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664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ntitled (Video) (1)">
            <a:hlinkClick r:id="" action="ppaction://media"/>
            <a:extLst>
              <a:ext uri="{FF2B5EF4-FFF2-40B4-BE49-F238E27FC236}">
                <a16:creationId xmlns:a16="http://schemas.microsoft.com/office/drawing/2014/main" id="{79DE5280-7CBD-24A8-CF64-8008ABCCC0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9E1EFD0B-A328-5AB2-3233-1A1579BAD3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474" y="0"/>
            <a:ext cx="1339702" cy="133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004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calendar&#10;&#10;Description automatically generated">
            <a:extLst>
              <a:ext uri="{FF2B5EF4-FFF2-40B4-BE49-F238E27FC236}">
                <a16:creationId xmlns:a16="http://schemas.microsoft.com/office/drawing/2014/main" id="{611D10C7-9856-7164-5297-5BD275B8D5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73"/>
          <a:stretch/>
        </p:blipFill>
        <p:spPr>
          <a:xfrm>
            <a:off x="-2" y="2"/>
            <a:ext cx="12192002" cy="6886662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5EEEB3F-E11F-9A47-FB5C-9BFCF416DE96}"/>
              </a:ext>
            </a:extLst>
          </p:cNvPr>
          <p:cNvGrpSpPr/>
          <p:nvPr/>
        </p:nvGrpSpPr>
        <p:grpSpPr>
          <a:xfrm>
            <a:off x="4167130" y="62079"/>
            <a:ext cx="7893428" cy="5420503"/>
            <a:chOff x="1047524" y="-365000"/>
            <a:chExt cx="7615645" cy="5512526"/>
          </a:xfrm>
        </p:grpSpPr>
        <p:pic>
          <p:nvPicPr>
            <p:cNvPr id="16" name="Picture 1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66D3B937-A6C1-EDB2-029A-9677FB3003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35" t="1992" r="16215" b="9538"/>
            <a:stretch/>
          </p:blipFill>
          <p:spPr>
            <a:xfrm>
              <a:off x="1047524" y="-365000"/>
              <a:ext cx="7615645" cy="551252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E5909E0-47E7-938C-F466-1DB14CF78037}"/>
                </a:ext>
              </a:extLst>
            </p:cNvPr>
            <p:cNvSpPr txBox="1"/>
            <p:nvPr/>
          </p:nvSpPr>
          <p:spPr>
            <a:xfrm>
              <a:off x="1945674" y="1924811"/>
              <a:ext cx="5955698" cy="1471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Đặt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theo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yêu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cầu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đề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bài</a:t>
              </a:r>
              <a:endPara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4B94BFC-7C66-833F-9973-3B957A88F70E}"/>
              </a:ext>
            </a:extLst>
          </p:cNvPr>
          <p:cNvGrpSpPr/>
          <p:nvPr/>
        </p:nvGrpSpPr>
        <p:grpSpPr>
          <a:xfrm>
            <a:off x="441990" y="5798714"/>
            <a:ext cx="4160208" cy="1533324"/>
            <a:chOff x="713015" y="309923"/>
            <a:chExt cx="4001042" cy="1927275"/>
          </a:xfrm>
        </p:grpSpPr>
        <p:sp>
          <p:nvSpPr>
            <p:cNvPr id="19" name="Rectangle: Rounded Corners 69">
              <a:extLst>
                <a:ext uri="{FF2B5EF4-FFF2-40B4-BE49-F238E27FC236}">
                  <a16:creationId xmlns:a16="http://schemas.microsoft.com/office/drawing/2014/main" id="{ED03F842-A1C1-DA7A-21C5-C1D48C650EA9}"/>
                </a:ext>
              </a:extLst>
            </p:cNvPr>
            <p:cNvSpPr/>
            <p:nvPr/>
          </p:nvSpPr>
          <p:spPr>
            <a:xfrm>
              <a:off x="713015" y="309923"/>
              <a:ext cx="4001042" cy="1022488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E29D8AE-E7D8-40BA-AC8D-EB118EFB2B52}"/>
                </a:ext>
              </a:extLst>
            </p:cNvPr>
            <p:cNvSpPr txBox="1"/>
            <p:nvPr/>
          </p:nvSpPr>
          <p:spPr>
            <a:xfrm>
              <a:off x="713015" y="418992"/>
              <a:ext cx="4001042" cy="1818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Duepuntozero" panose="02040603050506020204" pitchFamily="18" charset="0"/>
                  <a:ea typeface="微软雅黑"/>
                  <a:cs typeface="+mn-cs"/>
                </a:rPr>
                <a:t>Thảo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Duepuntozero" panose="02040603050506020204" pitchFamily="18" charset="0"/>
                  <a:ea typeface="微软雅黑"/>
                  <a:cs typeface="+mn-cs"/>
                </a:rPr>
                <a:t>luận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Duepuntozero" panose="02040603050506020204" pitchFamily="18" charset="0"/>
                  <a:ea typeface="微软雅黑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Duepuntozero" panose="02040603050506020204" pitchFamily="18" charset="0"/>
                  <a:ea typeface="微软雅黑"/>
                  <a:cs typeface="+mn-cs"/>
                </a:rPr>
                <a:t>nhóm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Duepuntozero" panose="02040603050506020204" pitchFamily="18" charset="0"/>
                  <a:ea typeface="微软雅黑"/>
                  <a:cs typeface="+mn-cs"/>
                </a:rPr>
                <a:t> 4</a:t>
              </a:r>
              <a:endPara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Kitten" pitchFamily="50" charset="0"/>
                <a:ea typeface="微软雅黑"/>
                <a:cs typeface="+mn-cs"/>
              </a:endParaRPr>
            </a:p>
          </p:txBody>
        </p:sp>
      </p:grpSp>
      <p:pic>
        <p:nvPicPr>
          <p:cNvPr id="21" name="Picture 20" descr="A picture containing toy&#10;&#10;Description automatically generated">
            <a:extLst>
              <a:ext uri="{FF2B5EF4-FFF2-40B4-BE49-F238E27FC236}">
                <a16:creationId xmlns:a16="http://schemas.microsoft.com/office/drawing/2014/main" id="{48A23C5D-6DEC-CBA1-F337-EC879018BC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6" t="13143" r="50366" b="11809"/>
          <a:stretch/>
        </p:blipFill>
        <p:spPr>
          <a:xfrm>
            <a:off x="335344" y="1723080"/>
            <a:ext cx="4464522" cy="41902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643CC4-EDBA-40BC-8BCE-27E547E4D8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30" y="7675209"/>
            <a:ext cx="1152128" cy="1959214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90770759-9259-48BC-9B3D-4F4F12E5F9D8}"/>
              </a:ext>
            </a:extLst>
          </p:cNvPr>
          <p:cNvSpPr txBox="1"/>
          <p:nvPr/>
        </p:nvSpPr>
        <p:spPr>
          <a:xfrm>
            <a:off x="2865660" y="8710458"/>
            <a:ext cx="62281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>
                    <a:lumMod val="50000"/>
                  </a:srgbClr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Times New Roman" panose="02020603050405020304" pitchFamily="18" charset="0"/>
                <a:sym typeface="Arial"/>
              </a:rPr>
              <a:t>MĂNG NON – TÀI LIỆU TIỂU HỌC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Mời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truy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cập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BF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BF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  <a:hlinkClick r:id="rId7"/>
              </a:rPr>
              <a:t>MĂNG NON- TÀI LIỆU TIỂU HỌC | Facebook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>
                  <a:lumMod val="50000"/>
                </a:srgbClr>
              </a:solidFill>
              <a:effectLst/>
              <a:uLnTx/>
              <a:uFillTx/>
              <a:latin typeface="SVN-Newton" panose="02040603050506020204" pitchFamily="18" charset="0"/>
              <a:ea typeface="微软雅黑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Times New Roman" panose="02020603050405020304" pitchFamily="18" charset="0"/>
                <a:sym typeface="Arial"/>
              </a:rPr>
              <a:t>SĐT ZALO :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0382348780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 -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0984848929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D4370"/>
              </a:solidFill>
              <a:effectLst/>
              <a:uLnTx/>
              <a:uFillTx/>
              <a:latin typeface="SVN-Newton" panose="02040603050506020204" pitchFamily="18" charset="0"/>
              <a:ea typeface="微软雅黑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F4E2F35-BCEE-4D0E-A98B-DCA0F1B48B3D}"/>
              </a:ext>
            </a:extLst>
          </p:cNvPr>
          <p:cNvSpPr txBox="1">
            <a:spLocks/>
          </p:cNvSpPr>
          <p:nvPr/>
        </p:nvSpPr>
        <p:spPr>
          <a:xfrm>
            <a:off x="1429952" y="9310736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6CC8EC"/>
                </a:solidFill>
                <a:effectLst/>
                <a:uLnTx/>
                <a:uFillTx/>
                <a:latin typeface="#9Slide07 HoneyCream" pitchFamily="2" charset="0"/>
                <a:ea typeface="微软雅黑"/>
                <a:cs typeface="+mn-cs"/>
                <a:sym typeface="Arial"/>
              </a:rPr>
              <a:t>Măng Non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CC8EC"/>
              </a:solidFill>
              <a:effectLst/>
              <a:uLnTx/>
              <a:uFillTx/>
              <a:latin typeface="#9Slide07 HoneyCream" pitchFamily="2" charset="0"/>
              <a:ea typeface="微软雅黑"/>
              <a:cs typeface="+mn-cs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F7123EE-C62C-4B81-932E-FD785DD2C8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23172" y="-10077887"/>
            <a:ext cx="1152128" cy="195921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AA41CD8-0B29-4E70-83B7-FFEF21784C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390" y="-9098280"/>
            <a:ext cx="1152128" cy="195921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93A9AFA-2307-4D7D-AC1F-49D1FC6385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23172" y="18278002"/>
            <a:ext cx="1152128" cy="195921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7A391FB-4D97-4193-B59E-DA33960917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8508" y="19257609"/>
            <a:ext cx="1152128" cy="1959214"/>
          </a:xfrm>
          <a:prstGeom prst="rect">
            <a:avLst/>
          </a:prstGeom>
        </p:spPr>
      </p:pic>
      <p:sp>
        <p:nvSpPr>
          <p:cNvPr id="25" name="矩形 17">
            <a:extLst>
              <a:ext uri="{FF2B5EF4-FFF2-40B4-BE49-F238E27FC236}">
                <a16:creationId xmlns:a16="http://schemas.microsoft.com/office/drawing/2014/main" id="{738EAEBA-15D0-4785-BBBF-82632E3A01A6}"/>
              </a:ext>
            </a:extLst>
          </p:cNvPr>
          <p:cNvSpPr/>
          <p:nvPr/>
        </p:nvSpPr>
        <p:spPr>
          <a:xfrm>
            <a:off x="-46563" y="-32552"/>
            <a:ext cx="1309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0" cap="none" spc="0" normalizeH="0" baseline="0" noProof="0" dirty="0" err="1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Măng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 non</a:t>
            </a:r>
          </a:p>
        </p:txBody>
      </p:sp>
      <p:sp>
        <p:nvSpPr>
          <p:cNvPr id="26" name="矩形 17">
            <a:extLst>
              <a:ext uri="{FF2B5EF4-FFF2-40B4-BE49-F238E27FC236}">
                <a16:creationId xmlns:a16="http://schemas.microsoft.com/office/drawing/2014/main" id="{738EAEBA-15D0-4785-BBBF-82632E3A01A6}"/>
              </a:ext>
            </a:extLst>
          </p:cNvPr>
          <p:cNvSpPr/>
          <p:nvPr/>
        </p:nvSpPr>
        <p:spPr>
          <a:xfrm>
            <a:off x="11445240" y="6488668"/>
            <a:ext cx="1309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0" cap="none" spc="0" normalizeH="0" baseline="0" noProof="0" dirty="0" err="1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Măng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 Non</a:t>
            </a:r>
          </a:p>
        </p:txBody>
      </p:sp>
    </p:spTree>
    <p:extLst>
      <p:ext uri="{BB962C8B-B14F-4D97-AF65-F5344CB8AC3E}">
        <p14:creationId xmlns:p14="http://schemas.microsoft.com/office/powerpoint/2010/main" val="142472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5AFB57A-944E-B4C9-15BF-3B18F4B402DE}"/>
              </a:ext>
            </a:extLst>
          </p:cNvPr>
          <p:cNvGrpSpPr/>
          <p:nvPr/>
        </p:nvGrpSpPr>
        <p:grpSpPr>
          <a:xfrm>
            <a:off x="790575" y="454717"/>
            <a:ext cx="2981325" cy="1831283"/>
            <a:chOff x="4669971" y="1083367"/>
            <a:chExt cx="5774633" cy="5774633"/>
          </a:xfrm>
        </p:grpSpPr>
        <p:pic>
          <p:nvPicPr>
            <p:cNvPr id="4" name="图片 5">
              <a:extLst>
                <a:ext uri="{FF2B5EF4-FFF2-40B4-BE49-F238E27FC236}">
                  <a16:creationId xmlns:a16="http://schemas.microsoft.com/office/drawing/2014/main" id="{60215D5D-F92C-3DF3-5DE8-B5314088E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971" y="1083367"/>
              <a:ext cx="5774633" cy="577463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803AD19-B78D-107B-1CC1-524E82DE985E}"/>
                </a:ext>
              </a:extLst>
            </p:cNvPr>
            <p:cNvSpPr txBox="1"/>
            <p:nvPr/>
          </p:nvSpPr>
          <p:spPr>
            <a:xfrm>
              <a:off x="5344764" y="2618353"/>
              <a:ext cx="4229100" cy="2620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Chậm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51D24A0-4A82-4495-24EA-75BD9AE1C070}"/>
              </a:ext>
            </a:extLst>
          </p:cNvPr>
          <p:cNvSpPr txBox="1"/>
          <p:nvPr/>
        </p:nvSpPr>
        <p:spPr>
          <a:xfrm>
            <a:off x="4327452" y="591808"/>
            <a:ext cx="7095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Rùa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bò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khá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chậm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chạp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trên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bãi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biển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951CD4-EA09-CEA3-CC38-4516D460C196}"/>
              </a:ext>
            </a:extLst>
          </p:cNvPr>
          <p:cNvSpPr txBox="1"/>
          <p:nvPr/>
        </p:nvSpPr>
        <p:spPr>
          <a:xfrm>
            <a:off x="4381499" y="1356284"/>
            <a:ext cx="6896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Ốc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sên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 di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chuyển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quá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chậm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A24E93-C5D6-50D2-5D7F-87BE3419E3B8}"/>
              </a:ext>
            </a:extLst>
          </p:cNvPr>
          <p:cNvGrpSpPr/>
          <p:nvPr/>
        </p:nvGrpSpPr>
        <p:grpSpPr>
          <a:xfrm>
            <a:off x="857250" y="3102667"/>
            <a:ext cx="2981325" cy="1831283"/>
            <a:chOff x="4669971" y="1083367"/>
            <a:chExt cx="5774633" cy="5774633"/>
          </a:xfrm>
        </p:grpSpPr>
        <p:pic>
          <p:nvPicPr>
            <p:cNvPr id="14" name="图片 5">
              <a:extLst>
                <a:ext uri="{FF2B5EF4-FFF2-40B4-BE49-F238E27FC236}">
                  <a16:creationId xmlns:a16="http://schemas.microsoft.com/office/drawing/2014/main" id="{CA721D00-CDE5-C54B-04E9-B55C1DC89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971" y="1083367"/>
              <a:ext cx="5774633" cy="57746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7F945D0-9981-C0AD-DD20-1944F98E240E}"/>
                </a:ext>
              </a:extLst>
            </p:cNvPr>
            <p:cNvSpPr txBox="1"/>
            <p:nvPr/>
          </p:nvSpPr>
          <p:spPr>
            <a:xfrm>
              <a:off x="5344764" y="2618353"/>
              <a:ext cx="4229100" cy="2620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800" b="1" dirty="0">
                  <a:solidFill>
                    <a:prstClr val="black"/>
                  </a:solidFill>
                  <a:latin typeface="Cambria" panose="02040503050406030204" pitchFamily="18" charset="0"/>
                </a:rPr>
                <a:t>N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hanh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4852EC4-75AF-42BF-2E02-53AFF1F5A9A5}"/>
              </a:ext>
            </a:extLst>
          </p:cNvPr>
          <p:cNvSpPr txBox="1"/>
          <p:nvPr/>
        </p:nvSpPr>
        <p:spPr>
          <a:xfrm>
            <a:off x="4495799" y="3029765"/>
            <a:ext cx="6896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Con mèo chạy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khá</a:t>
            </a:r>
            <a:r>
              <a:rPr lang="vi-VN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 nhanh.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5FE376-4707-55CD-40B4-22591E347979}"/>
              </a:ext>
            </a:extLst>
          </p:cNvPr>
          <p:cNvSpPr txBox="1"/>
          <p:nvPr/>
        </p:nvSpPr>
        <p:spPr>
          <a:xfrm>
            <a:off x="4448174" y="4004234"/>
            <a:ext cx="6896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Ngựa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đang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 phi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nhanh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quá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!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9F66E1-07A9-19C0-E4F2-19B9CD1BD535}"/>
              </a:ext>
            </a:extLst>
          </p:cNvPr>
          <p:cNvSpPr txBox="1"/>
          <p:nvPr/>
        </p:nvSpPr>
        <p:spPr>
          <a:xfrm>
            <a:off x="4495799" y="4937684"/>
            <a:ext cx="7267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it-IT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Báo đang lao đi rất nhanh.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066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1C256D-E77A-1F0A-7169-FE99E719D03D}"/>
              </a:ext>
            </a:extLst>
          </p:cNvPr>
          <p:cNvSpPr txBox="1"/>
          <p:nvPr/>
        </p:nvSpPr>
        <p:spPr>
          <a:xfrm>
            <a:off x="2233047" y="348476"/>
            <a:ext cx="87887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200" b="1" dirty="0">
                <a:latin typeface="Cambria" panose="02040503050406030204" pitchFamily="18" charset="0"/>
              </a:rPr>
              <a:t>Tìm từ phù hợp thay cho mỗi ô vuông trong bảng dưới đây: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D48195-7FD2-47B7-C1A9-CBEC9E259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871" y="462443"/>
            <a:ext cx="1676545" cy="9632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B8C729-6341-494C-C014-74DD7E304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636" y="1971674"/>
            <a:ext cx="10723793" cy="3171826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9CAC110-CE1E-9570-527D-CF21344C3B5D}"/>
              </a:ext>
            </a:extLst>
          </p:cNvPr>
          <p:cNvSpPr/>
          <p:nvPr/>
        </p:nvSpPr>
        <p:spPr>
          <a:xfrm>
            <a:off x="6858000" y="3114675"/>
            <a:ext cx="4362450" cy="53340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Đỏ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rực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đỏ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ối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đỏ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au, </a:t>
            </a:r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đỏ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chót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đỏ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chói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  <a:endParaRPr lang="en-US" sz="20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1426712-690B-B3B1-96C1-E66BD650A2B0}"/>
              </a:ext>
            </a:extLst>
          </p:cNvPr>
          <p:cNvSpPr/>
          <p:nvPr/>
        </p:nvSpPr>
        <p:spPr>
          <a:xfrm>
            <a:off x="1438275" y="3743325"/>
            <a:ext cx="1781175" cy="53340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Tim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tím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74C24E5-B33F-6DBE-C289-48D9533ADCA0}"/>
              </a:ext>
            </a:extLst>
          </p:cNvPr>
          <p:cNvSpPr/>
          <p:nvPr/>
        </p:nvSpPr>
        <p:spPr>
          <a:xfrm>
            <a:off x="6838950" y="3810000"/>
            <a:ext cx="4362450" cy="53340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Tím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lịm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tím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ngắt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7241B2B-83F6-7B51-A11E-93736D2F851B}"/>
              </a:ext>
            </a:extLst>
          </p:cNvPr>
          <p:cNvSpPr/>
          <p:nvPr/>
        </p:nvSpPr>
        <p:spPr>
          <a:xfrm>
            <a:off x="1485900" y="4371975"/>
            <a:ext cx="1905000" cy="53340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xanh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xanh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FFC38F9-8FE6-546E-4D0F-973DDEA05005}"/>
              </a:ext>
            </a:extLst>
          </p:cNvPr>
          <p:cNvSpPr/>
          <p:nvPr/>
        </p:nvSpPr>
        <p:spPr>
          <a:xfrm>
            <a:off x="7010400" y="4400550"/>
            <a:ext cx="4362450" cy="53340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Xanh rì, xanh biếc, xanh ngắt, xanh lè, xanh lét…</a:t>
            </a:r>
            <a:endParaRPr lang="en-US" sz="20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042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014DED-3AAE-F218-5874-AC5BF519473C}"/>
              </a:ext>
            </a:extLst>
          </p:cNvPr>
          <p:cNvSpPr txBox="1"/>
          <p:nvPr/>
        </p:nvSpPr>
        <p:spPr>
          <a:xfrm>
            <a:off x="1762125" y="323850"/>
            <a:ext cx="9991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Từ ngữ nào có thể thay thế cho từ ngữ in đậm trong đoạn văn dưới đây?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CEDE3D-9E6C-2B2F-FA8B-44EC962D491B}"/>
              </a:ext>
            </a:extLst>
          </p:cNvPr>
          <p:cNvSpPr/>
          <p:nvPr/>
        </p:nvSpPr>
        <p:spPr>
          <a:xfrm>
            <a:off x="466725" y="466725"/>
            <a:ext cx="1400175" cy="5238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91E7F4-4182-3B6D-CFD3-656D22F5E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862" y="1614487"/>
            <a:ext cx="7423036" cy="11001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68556A-364C-0702-5097-D70B83DC65A3}"/>
              </a:ext>
            </a:extLst>
          </p:cNvPr>
          <p:cNvSpPr txBox="1"/>
          <p:nvPr/>
        </p:nvSpPr>
        <p:spPr>
          <a:xfrm>
            <a:off x="717478" y="3085530"/>
            <a:ext cx="1083362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</a:rPr>
              <a:t>Mặt trời vừa hé những tia nắng đầu ngày. Thoáng chốc, nắng đã bừng lên toả khắp nơi, khiến vạn vật đều </a:t>
            </a:r>
            <a:r>
              <a:rPr lang="vi-VN" sz="2800" b="1" dirty="0">
                <a:latin typeface="Cambria" panose="02040503050406030204" pitchFamily="18" charset="0"/>
                <a:ea typeface="Cambria" panose="02040503050406030204" pitchFamily="18" charset="0"/>
              </a:rPr>
              <a:t>rất vàng</a:t>
            </a:r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</a:rPr>
              <a:t> theo màu nắng. Những đám mây trôi </a:t>
            </a:r>
            <a:r>
              <a:rPr lang="vi-VN" sz="2800" b="1" dirty="0">
                <a:latin typeface="Cambria" panose="02040503050406030204" pitchFamily="18" charset="0"/>
                <a:ea typeface="Cambria" panose="02040503050406030204" pitchFamily="18" charset="0"/>
              </a:rPr>
              <a:t>rất chậm</a:t>
            </a:r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</a:rPr>
              <a:t> trên nền trời </a:t>
            </a:r>
            <a:r>
              <a:rPr lang="vi-VN" sz="2800" b="1" dirty="0">
                <a:latin typeface="Cambria" panose="02040503050406030204" pitchFamily="18" charset="0"/>
                <a:ea typeface="Cambria" panose="02040503050406030204" pitchFamily="18" charset="0"/>
              </a:rPr>
              <a:t>hơi xanh</a:t>
            </a:r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</a:rPr>
              <a:t> như dùng dằng chờ gió đến đẩy đi. Chờ mãi gió không tới, mây lại đứng soi mình xuống mặt hồ nước </a:t>
            </a:r>
            <a:r>
              <a:rPr lang="vi-VN" sz="2800" b="1" dirty="0">
                <a:latin typeface="Cambria" panose="02040503050406030204" pitchFamily="18" charset="0"/>
                <a:ea typeface="Cambria" panose="02040503050406030204" pitchFamily="18" charset="0"/>
              </a:rPr>
              <a:t>rất trong</a:t>
            </a:r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</a:rPr>
              <a:t>, phẳng lặng.</a:t>
            </a:r>
            <a:endParaRPr lang="en-US" sz="4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46A0B27-3C88-0E99-EEA8-391D1C4B38B9}"/>
              </a:ext>
            </a:extLst>
          </p:cNvPr>
          <p:cNvSpPr/>
          <p:nvPr/>
        </p:nvSpPr>
        <p:spPr>
          <a:xfrm>
            <a:off x="6353174" y="3552825"/>
            <a:ext cx="1476375" cy="48577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vàng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rực</a:t>
            </a:r>
            <a:endParaRPr lang="en-US" sz="24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4C528AF-11B9-AB1A-D6A8-ABD08EE2D52E}"/>
              </a:ext>
            </a:extLst>
          </p:cNvPr>
          <p:cNvSpPr/>
          <p:nvPr/>
        </p:nvSpPr>
        <p:spPr>
          <a:xfrm>
            <a:off x="2876549" y="3962400"/>
            <a:ext cx="1476375" cy="48577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chậm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rãi</a:t>
            </a:r>
            <a:endParaRPr lang="en-US" sz="24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32A81D5-6938-013B-0439-8D3A504464A8}"/>
              </a:ext>
            </a:extLst>
          </p:cNvPr>
          <p:cNvSpPr/>
          <p:nvPr/>
        </p:nvSpPr>
        <p:spPr>
          <a:xfrm>
            <a:off x="6343649" y="3971925"/>
            <a:ext cx="1609725" cy="48577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xanh</a:t>
            </a:r>
            <a:r>
              <a:rPr lang="en-US" sz="23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xanh</a:t>
            </a:r>
            <a:endParaRPr lang="en-US" sz="23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BF8E6F6-CC2C-DD63-085A-25D14B9FBC31}"/>
              </a:ext>
            </a:extLst>
          </p:cNvPr>
          <p:cNvSpPr/>
          <p:nvPr/>
        </p:nvSpPr>
        <p:spPr>
          <a:xfrm>
            <a:off x="2143125" y="4810125"/>
            <a:ext cx="1562100" cy="48577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veo</a:t>
            </a:r>
            <a:endParaRPr lang="en-US" sz="20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002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8" grpId="0"/>
      <p:bldP spid="30" grpId="0" animBg="1"/>
      <p:bldP spid="31" grpId="0" animBg="1"/>
      <p:bldP spid="32" grpId="0" animBg="1"/>
      <p:bldP spid="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ntitled (Video)">
            <a:hlinkClick r:id="" action="ppaction://media"/>
            <a:extLst>
              <a:ext uri="{FF2B5EF4-FFF2-40B4-BE49-F238E27FC236}">
                <a16:creationId xmlns:a16="http://schemas.microsoft.com/office/drawing/2014/main" id="{029BE0A2-1E17-6B09-0811-C3B988AE37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06385F40-AD78-6923-2E61-64E2629DB6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58" y="0"/>
            <a:ext cx="1193650" cy="119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1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5">
            <a:extLst>
              <a:ext uri="{FF2B5EF4-FFF2-40B4-BE49-F238E27FC236}">
                <a16:creationId xmlns:a16="http://schemas.microsoft.com/office/drawing/2014/main" id="{60215D5D-F92C-3DF3-5DE8-B5314088E6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091" y="0"/>
            <a:ext cx="7651109" cy="57746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03AD19-B78D-107B-1CC1-524E82DE985E}"/>
              </a:ext>
            </a:extLst>
          </p:cNvPr>
          <p:cNvSpPr txBox="1"/>
          <p:nvPr/>
        </p:nvSpPr>
        <p:spPr>
          <a:xfrm>
            <a:off x="4529884" y="1534986"/>
            <a:ext cx="646196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4400" b="1" dirty="0">
                <a:solidFill>
                  <a:prstClr val="black"/>
                </a:solidFill>
                <a:latin typeface="Cambria" panose="02040503050406030204" pitchFamily="18" charset="0"/>
              </a:rPr>
              <a:t>Các từ ngữ được in đậm và các từ ngữ thay thế để thể hiện mức độ của đặc điểm.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cs typeface="+mn-cs"/>
            </a:endParaRPr>
          </a:p>
        </p:txBody>
      </p:sp>
      <p:pic>
        <p:nvPicPr>
          <p:cNvPr id="2" name="Picture 1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31A7A793-11B5-1968-8E98-273755CB4F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1" t="7239" r="36108" b="5142"/>
          <a:stretch/>
        </p:blipFill>
        <p:spPr>
          <a:xfrm>
            <a:off x="1144474" y="1757276"/>
            <a:ext cx="3117670" cy="450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808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2AC064-59EE-89A9-7879-493D90D2AC13}"/>
              </a:ext>
            </a:extLst>
          </p:cNvPr>
          <p:cNvSpPr/>
          <p:nvPr/>
        </p:nvSpPr>
        <p:spPr>
          <a:xfrm>
            <a:off x="2324100" y="400050"/>
            <a:ext cx="7315200" cy="7143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hiện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mức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độ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endParaRPr lang="en-US" sz="36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96C8F8E-3ADC-2AAF-B2F1-F9A890041F41}"/>
              </a:ext>
            </a:extLst>
          </p:cNvPr>
          <p:cNvCxnSpPr>
            <a:stCxn id="2" idx="2"/>
          </p:cNvCxnSpPr>
          <p:nvPr/>
        </p:nvCxnSpPr>
        <p:spPr>
          <a:xfrm flipH="1">
            <a:off x="2743200" y="1114425"/>
            <a:ext cx="3238500" cy="75247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7E45006-3299-52AB-7797-45718C32082F}"/>
              </a:ext>
            </a:extLst>
          </p:cNvPr>
          <p:cNvSpPr/>
          <p:nvPr/>
        </p:nvSpPr>
        <p:spPr>
          <a:xfrm>
            <a:off x="657225" y="1876425"/>
            <a:ext cx="4029075" cy="20764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</a:t>
            </a:r>
            <a:r>
              <a:rPr lang="vi-VN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ết hợp tính từ với </a:t>
            </a:r>
            <a:r>
              <a:rPr lang="vi-VN" sz="40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hơi, khá, rất, quá,</a:t>
            </a:r>
            <a:r>
              <a:rPr lang="en-US" sz="40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lắm</a:t>
            </a:r>
            <a:endParaRPr lang="en-US" sz="40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868982D-63FE-2DFA-91ED-EA474CBDF4FC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5981700" y="1114425"/>
            <a:ext cx="3409950" cy="7810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407471E-541C-A944-C994-46549100B5DD}"/>
              </a:ext>
            </a:extLst>
          </p:cNvPr>
          <p:cNvSpPr/>
          <p:nvPr/>
        </p:nvSpPr>
        <p:spPr>
          <a:xfrm>
            <a:off x="5838825" y="1905000"/>
            <a:ext cx="5495925" cy="29241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</a:t>
            </a:r>
            <a:r>
              <a:rPr lang="vi-VN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ùng các tính từ thể hiện mức độ (như </a:t>
            </a:r>
            <a:r>
              <a:rPr lang="vi-VN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 veo, trắng tinh, vàng rực, xanh xanh</a:t>
            </a:r>
            <a:r>
              <a:rPr lang="vi-VN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), các kết hợp từ tạo ra dựa trên một từ chỉ mức độ tiêu chuẩn (</a:t>
            </a:r>
            <a:r>
              <a:rPr lang="vi-VN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đỏ thẫm, đỏ đậm, đỏ nhạt</a:t>
            </a:r>
            <a:r>
              <a:rPr lang="vi-VN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US" sz="28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602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2AC064-59EE-89A9-7879-493D90D2AC13}"/>
              </a:ext>
            </a:extLst>
          </p:cNvPr>
          <p:cNvSpPr/>
          <p:nvPr/>
        </p:nvSpPr>
        <p:spPr>
          <a:xfrm>
            <a:off x="1657350" y="314326"/>
            <a:ext cx="8705850" cy="14097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Ngoài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hai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cách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đã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nêu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học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chúng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ta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còn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tạo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ra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phép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so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sánh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C3E554-64E8-6CBF-083D-D451FB5AC1B7}"/>
              </a:ext>
            </a:extLst>
          </p:cNvPr>
          <p:cNvSpPr txBox="1"/>
          <p:nvPr/>
        </p:nvSpPr>
        <p:spPr>
          <a:xfrm>
            <a:off x="2095500" y="2333625"/>
            <a:ext cx="8934450" cy="2240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40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VD:</a:t>
            </a:r>
            <a:endParaRPr lang="en-US" sz="4000" b="1" dirty="0">
              <a:solidFill>
                <a:srgbClr val="00206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40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Tờ giấy này trắng hơn.</a:t>
            </a:r>
            <a:endParaRPr lang="en-US" sz="4000" b="1" dirty="0">
              <a:solidFill>
                <a:srgbClr val="00206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40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Tờ giấy này trắng nhất.</a:t>
            </a:r>
            <a:endParaRPr lang="en-US" sz="4000" b="1" dirty="0">
              <a:solidFill>
                <a:srgbClr val="00206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265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DF128EA7-A07B-D5F5-A5C9-2F9706B837F6}"/>
              </a:ext>
            </a:extLst>
          </p:cNvPr>
          <p:cNvGrpSpPr/>
          <p:nvPr/>
        </p:nvGrpSpPr>
        <p:grpSpPr>
          <a:xfrm>
            <a:off x="1924329" y="960120"/>
            <a:ext cx="8404300" cy="4922520"/>
            <a:chOff x="1924329" y="960120"/>
            <a:chExt cx="8404300" cy="492252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2A2F109-18B2-3079-6A25-B6C6AF625E81}"/>
                </a:ext>
              </a:extLst>
            </p:cNvPr>
            <p:cNvGrpSpPr/>
            <p:nvPr/>
          </p:nvGrpSpPr>
          <p:grpSpPr>
            <a:xfrm>
              <a:off x="1924329" y="2133600"/>
              <a:ext cx="8404300" cy="3749040"/>
              <a:chOff x="924877" y="2255520"/>
              <a:chExt cx="10211753" cy="3520440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7255D0C-C060-2E54-5603-6DD824900FDB}"/>
                  </a:ext>
                </a:extLst>
              </p:cNvPr>
              <p:cNvSpPr/>
              <p:nvPr/>
            </p:nvSpPr>
            <p:spPr>
              <a:xfrm>
                <a:off x="1055369" y="2484120"/>
                <a:ext cx="10081261" cy="329184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22ADDA8-D98A-2CD9-A41B-07DE2B9460D8}"/>
                  </a:ext>
                </a:extLst>
              </p:cNvPr>
              <p:cNvSpPr/>
              <p:nvPr/>
            </p:nvSpPr>
            <p:spPr>
              <a:xfrm>
                <a:off x="924877" y="2255520"/>
                <a:ext cx="10081261" cy="3291840"/>
              </a:xfrm>
              <a:prstGeom prst="roundRect">
                <a:avLst/>
              </a:prstGeom>
              <a:solidFill>
                <a:srgbClr val="FFFFFF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FF270CC3-E0C5-1053-C853-DD883795E600}"/>
                </a:ext>
              </a:extLst>
            </p:cNvPr>
            <p:cNvGrpSpPr/>
            <p:nvPr/>
          </p:nvGrpSpPr>
          <p:grpSpPr>
            <a:xfrm>
              <a:off x="3522156" y="960120"/>
              <a:ext cx="5085945" cy="1489249"/>
              <a:chOff x="3614379" y="1112520"/>
              <a:chExt cx="5085945" cy="1489249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id="{32BA3EA3-3F33-41B4-8BDE-F26B65E69E00}"/>
                  </a:ext>
                </a:extLst>
              </p:cNvPr>
              <p:cNvSpPr/>
              <p:nvPr/>
            </p:nvSpPr>
            <p:spPr>
              <a:xfrm>
                <a:off x="3737083" y="1233373"/>
                <a:ext cx="4963241" cy="64770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109CC2C-841A-A7A8-9377-9F1DB9AE450D}"/>
                  </a:ext>
                </a:extLst>
              </p:cNvPr>
              <p:cNvSpPr/>
              <p:nvPr/>
            </p:nvSpPr>
            <p:spPr>
              <a:xfrm>
                <a:off x="3614379" y="1112520"/>
                <a:ext cx="4963241" cy="64770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FD64F01-7EEF-CC17-DF96-BE05C2520B88}"/>
                  </a:ext>
                </a:extLst>
              </p:cNvPr>
              <p:cNvSpPr/>
              <p:nvPr/>
            </p:nvSpPr>
            <p:spPr>
              <a:xfrm>
                <a:off x="3788387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9AA63381-6A9C-A01D-0FC9-82C4B7052E7F}"/>
                  </a:ext>
                </a:extLst>
              </p:cNvPr>
              <p:cNvSpPr/>
              <p:nvPr/>
            </p:nvSpPr>
            <p:spPr>
              <a:xfrm>
                <a:off x="8190392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934C264E-8124-6778-A1B9-6B4ECBCC6AE6}"/>
                  </a:ext>
                </a:extLst>
              </p:cNvPr>
              <p:cNvCxnSpPr>
                <a:stCxn id="38" idx="0"/>
              </p:cNvCxnSpPr>
              <p:nvPr/>
            </p:nvCxnSpPr>
            <p:spPr>
              <a:xfrm>
                <a:off x="3875556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4A9C92C3-4FCC-46CD-65EA-670148ADEF7D}"/>
                  </a:ext>
                </a:extLst>
              </p:cNvPr>
              <p:cNvCxnSpPr/>
              <p:nvPr/>
            </p:nvCxnSpPr>
            <p:spPr>
              <a:xfrm>
                <a:off x="8277561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13D3C8B-99C8-35E9-1D29-FD39C7BE5596}"/>
                  </a:ext>
                </a:extLst>
              </p:cNvPr>
              <p:cNvSpPr/>
              <p:nvPr/>
            </p:nvSpPr>
            <p:spPr>
              <a:xfrm>
                <a:off x="3788387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C81A2AD-1631-7EF4-3511-ED402A5C7EB5}"/>
                  </a:ext>
                </a:extLst>
              </p:cNvPr>
              <p:cNvSpPr/>
              <p:nvPr/>
            </p:nvSpPr>
            <p:spPr>
              <a:xfrm>
                <a:off x="8190392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78AC07EB-3ECC-6D49-AFC6-E39B2BEE74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398" y="2839400"/>
            <a:ext cx="5237573" cy="523757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FFC82A8-6C3C-3A46-1407-D6923232FF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572" y="4411212"/>
            <a:ext cx="4139802" cy="25685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933AC6-3C36-A3FE-DAD9-656555182E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0125" y="1963946"/>
            <a:ext cx="9480102" cy="44321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3892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ext, indoor, room&#10;&#10;Description automatically generated">
            <a:extLst>
              <a:ext uri="{FF2B5EF4-FFF2-40B4-BE49-F238E27FC236}">
                <a16:creationId xmlns:a16="http://schemas.microsoft.com/office/drawing/2014/main" id="{BDF7A61C-9CDA-D92B-C1F9-F6020E9506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023"/>
            <a:ext cx="12192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5E915BD-DE06-C4DE-DC8C-F3C1AEBC2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/>
              <a:cs typeface="+mn-cs"/>
            </a:endParaRPr>
          </a:p>
        </p:txBody>
      </p:sp>
      <p:pic>
        <p:nvPicPr>
          <p:cNvPr id="12" name="Picture 11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7A11A057-03B6-A30B-99F5-50F932D3E1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64" t="4381"/>
          <a:stretch/>
        </p:blipFill>
        <p:spPr>
          <a:xfrm flipH="1">
            <a:off x="6907820" y="2342518"/>
            <a:ext cx="3117670" cy="5075903"/>
          </a:xfrm>
          <a:prstGeom prst="rect">
            <a:avLst/>
          </a:prstGeom>
        </p:spPr>
      </p:pic>
      <p:pic>
        <p:nvPicPr>
          <p:cNvPr id="13" name="Picture 12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838F2225-867A-36A9-5B30-D9B1A930DE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1" t="7239" r="36108" b="5142"/>
          <a:stretch/>
        </p:blipFill>
        <p:spPr>
          <a:xfrm>
            <a:off x="1896949" y="2595476"/>
            <a:ext cx="3117670" cy="450983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3E9A109-B92F-5D5A-FF95-6CA86C1764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0711" y1="30260" x2="21548" y2="53428"/>
                        <a14:foregroundMark x1="21548" y1="53428" x2="28452" y2="76596"/>
                        <a14:foregroundMark x1="28452" y1="76596" x2="44351" y2="81324"/>
                        <a14:foregroundMark x1="44351" y1="81324" x2="61715" y2="76359"/>
                        <a14:foregroundMark x1="61715" y1="76359" x2="67364" y2="47518"/>
                        <a14:foregroundMark x1="67364" y1="47518" x2="54603" y2="23877"/>
                        <a14:foregroundMark x1="54603" y1="23877" x2="39121" y2="23641"/>
                        <a14:foregroundMark x1="39121" y1="23641" x2="24268" y2="36879"/>
                        <a14:foregroundMark x1="24268" y1="36879" x2="20084" y2="49882"/>
                        <a14:foregroundMark x1="52301" y1="17730" x2="69456" y2="32151"/>
                        <a14:foregroundMark x1="69456" y1="32151" x2="75314" y2="51300"/>
                        <a14:foregroundMark x1="77406" y1="59102" x2="73431" y2="75650"/>
                        <a14:foregroundMark x1="73431" y1="75650" x2="73013" y2="75650"/>
                        <a14:foregroundMark x1="54393" y1="81087" x2="43096" y2="66903"/>
                        <a14:foregroundMark x1="43096" y1="66903" x2="44142" y2="45390"/>
                        <a14:foregroundMark x1="44142" y1="45390" x2="48326" y2="40426"/>
                        <a14:foregroundMark x1="57322" y1="32388" x2="44142" y2="47518"/>
                        <a14:foregroundMark x1="44142" y1="47518" x2="33264" y2="70686"/>
                        <a14:foregroundMark x1="33264" y1="70686" x2="36820" y2="82979"/>
                        <a14:foregroundMark x1="42259" y1="85343" x2="68410" y2="73759"/>
                        <a14:foregroundMark x1="68410" y1="73759" x2="69874" y2="69976"/>
                        <a14:foregroundMark x1="51255" y1="56974" x2="66318" y2="52246"/>
                        <a14:foregroundMark x1="69874" y1="26005" x2="66527" y2="19858"/>
                        <a14:foregroundMark x1="59414" y1="49409" x2="56276" y2="72813"/>
                        <a14:foregroundMark x1="72385" y1="31915" x2="70293" y2="262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4942" y="1267682"/>
            <a:ext cx="933674" cy="8262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643CC4-EDBA-40BC-8BCE-27E547E4D86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30" y="7675209"/>
            <a:ext cx="1152128" cy="1959214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90770759-9259-48BC-9B3D-4F4F12E5F9D8}"/>
              </a:ext>
            </a:extLst>
          </p:cNvPr>
          <p:cNvSpPr txBox="1"/>
          <p:nvPr/>
        </p:nvSpPr>
        <p:spPr>
          <a:xfrm>
            <a:off x="2865660" y="8710458"/>
            <a:ext cx="62281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>
                    <a:lumMod val="50000"/>
                  </a:srgbClr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Times New Roman" panose="02020603050405020304" pitchFamily="18" charset="0"/>
                <a:sym typeface="Arial"/>
              </a:rPr>
              <a:t>MĂNG NON – TÀI LIỆU TIỂU HỌC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Mời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truy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cập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BF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BF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  <a:hlinkClick r:id="rId8"/>
              </a:rPr>
              <a:t>MĂNG NON- TÀI LIỆU TIỂU HỌC | Facebook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>
                  <a:lumMod val="50000"/>
                </a:srgbClr>
              </a:solidFill>
              <a:effectLst/>
              <a:uLnTx/>
              <a:uFillTx/>
              <a:latin typeface="SVN-Newton" panose="02040603050506020204" pitchFamily="18" charset="0"/>
              <a:ea typeface="微软雅黑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Times New Roman" panose="02020603050405020304" pitchFamily="18" charset="0"/>
                <a:sym typeface="Arial"/>
              </a:rPr>
              <a:t>SĐT ZALO :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0382348780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 -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0984848929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D4370"/>
              </a:solidFill>
              <a:effectLst/>
              <a:uLnTx/>
              <a:uFillTx/>
              <a:latin typeface="SVN-Newton" panose="02040603050506020204" pitchFamily="18" charset="0"/>
              <a:ea typeface="微软雅黑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F4E2F35-BCEE-4D0E-A98B-DCA0F1B48B3D}"/>
              </a:ext>
            </a:extLst>
          </p:cNvPr>
          <p:cNvSpPr txBox="1">
            <a:spLocks/>
          </p:cNvSpPr>
          <p:nvPr/>
        </p:nvSpPr>
        <p:spPr>
          <a:xfrm>
            <a:off x="1429952" y="9310736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6CC8EC"/>
                </a:solidFill>
                <a:effectLst/>
                <a:uLnTx/>
                <a:uFillTx/>
                <a:latin typeface="#9Slide07 HoneyCream" pitchFamily="2" charset="0"/>
                <a:ea typeface="微软雅黑"/>
                <a:cs typeface="+mn-cs"/>
                <a:sym typeface="Arial"/>
              </a:rPr>
              <a:t>Măng Non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CC8EC"/>
              </a:solidFill>
              <a:effectLst/>
              <a:uLnTx/>
              <a:uFillTx/>
              <a:latin typeface="#9Slide07 HoneyCream" pitchFamily="2" charset="0"/>
              <a:ea typeface="微软雅黑"/>
              <a:cs typeface="+mn-cs"/>
              <a:sym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7123EE-C62C-4B81-932E-FD785DD2C8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23172" y="-10077887"/>
            <a:ext cx="1152128" cy="195921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A41CD8-0B29-4E70-83B7-FFEF21784C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390" y="-9098280"/>
            <a:ext cx="1152128" cy="19592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3A9AFA-2307-4D7D-AC1F-49D1FC63855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23172" y="18278002"/>
            <a:ext cx="1152128" cy="195921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A391FB-4D97-4193-B59E-DA33960917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8508" y="19257609"/>
            <a:ext cx="1152128" cy="1959214"/>
          </a:xfrm>
          <a:prstGeom prst="rect">
            <a:avLst/>
          </a:prstGeom>
        </p:spPr>
      </p:pic>
      <p:sp>
        <p:nvSpPr>
          <p:cNvPr id="19" name="矩形 17">
            <a:extLst>
              <a:ext uri="{FF2B5EF4-FFF2-40B4-BE49-F238E27FC236}">
                <a16:creationId xmlns:a16="http://schemas.microsoft.com/office/drawing/2014/main" id="{738EAEBA-15D0-4785-BBBF-82632E3A01A6}"/>
              </a:ext>
            </a:extLst>
          </p:cNvPr>
          <p:cNvSpPr/>
          <p:nvPr/>
        </p:nvSpPr>
        <p:spPr>
          <a:xfrm>
            <a:off x="-46563" y="-32552"/>
            <a:ext cx="1309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0" cap="none" spc="0" normalizeH="0" baseline="0" noProof="0" dirty="0" err="1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Măng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 non</a:t>
            </a:r>
          </a:p>
        </p:txBody>
      </p:sp>
      <p:sp>
        <p:nvSpPr>
          <p:cNvPr id="20" name="矩形 17">
            <a:extLst>
              <a:ext uri="{FF2B5EF4-FFF2-40B4-BE49-F238E27FC236}">
                <a16:creationId xmlns:a16="http://schemas.microsoft.com/office/drawing/2014/main" id="{738EAEBA-15D0-4785-BBBF-82632E3A01A6}"/>
              </a:ext>
            </a:extLst>
          </p:cNvPr>
          <p:cNvSpPr/>
          <p:nvPr/>
        </p:nvSpPr>
        <p:spPr>
          <a:xfrm>
            <a:off x="11445240" y="6488668"/>
            <a:ext cx="1309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0" cap="none" spc="0" normalizeH="0" baseline="0" noProof="0" dirty="0" err="1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Măng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 Non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2A08D2-8855-5590-D76D-219C7B59A1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1555" y="1195645"/>
            <a:ext cx="5828281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740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10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11111E-6 L 0.55911 -0.0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C19E77-72D7-F70C-DF74-76B38EE72F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80" r="70346" b="10722"/>
          <a:stretch/>
        </p:blipFill>
        <p:spPr>
          <a:xfrm>
            <a:off x="1169186" y="2029786"/>
            <a:ext cx="3788933" cy="48282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697D91-33DE-12BB-585F-1700B44519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01" b="8694"/>
          <a:stretch/>
        </p:blipFill>
        <p:spPr>
          <a:xfrm>
            <a:off x="4256238" y="1850065"/>
            <a:ext cx="6950766" cy="493791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B345F0-6E2E-6830-D263-E86CBDD9CEB2}"/>
              </a:ext>
            </a:extLst>
          </p:cNvPr>
          <p:cNvSpPr/>
          <p:nvPr/>
        </p:nvSpPr>
        <p:spPr>
          <a:xfrm>
            <a:off x="1819275" y="428626"/>
            <a:ext cx="8705850" cy="14097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Thi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chỉ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mức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độ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di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chuyển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dùng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nhanh</a:t>
            </a:r>
            <a:r>
              <a:rPr lang="en-US" sz="36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6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chậm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17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02A2F109-18B2-3079-6A25-B6C6AF625E81}"/>
              </a:ext>
            </a:extLst>
          </p:cNvPr>
          <p:cNvGrpSpPr/>
          <p:nvPr/>
        </p:nvGrpSpPr>
        <p:grpSpPr>
          <a:xfrm>
            <a:off x="1777372" y="691724"/>
            <a:ext cx="9701614" cy="4502938"/>
            <a:chOff x="924877" y="2255520"/>
            <a:chExt cx="10211753" cy="3520440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C7255D0C-C060-2E54-5603-6DD824900FDB}"/>
                </a:ext>
              </a:extLst>
            </p:cNvPr>
            <p:cNvSpPr/>
            <p:nvPr/>
          </p:nvSpPr>
          <p:spPr>
            <a:xfrm>
              <a:off x="1055369" y="2484120"/>
              <a:ext cx="10081261" cy="3291840"/>
            </a:xfrm>
            <a:prstGeom prst="roundRect">
              <a:avLst/>
            </a:prstGeom>
            <a:solidFill>
              <a:srgbClr val="FD9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/>
                <a:cs typeface="+mn-cs"/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622ADDA8-D98A-2CD9-A41B-07DE2B9460D8}"/>
                </a:ext>
              </a:extLst>
            </p:cNvPr>
            <p:cNvSpPr/>
            <p:nvPr/>
          </p:nvSpPr>
          <p:spPr>
            <a:xfrm>
              <a:off x="924877" y="2255520"/>
              <a:ext cx="10081261" cy="3291840"/>
            </a:xfrm>
            <a:prstGeom prst="roundRect">
              <a:avLst/>
            </a:prstGeom>
            <a:solidFill>
              <a:srgbClr val="FFFFFF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/>
                <a:cs typeface="+mn-cs"/>
              </a:endParaRP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1FFC82A8-6C3C-3A46-1407-D6923232FF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159" y="3485046"/>
            <a:ext cx="6065013" cy="37629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D01B1E-1678-1D9B-BC34-004D1D4043A8}"/>
              </a:ext>
            </a:extLst>
          </p:cNvPr>
          <p:cNvSpPr txBox="1"/>
          <p:nvPr/>
        </p:nvSpPr>
        <p:spPr>
          <a:xfrm>
            <a:off x="2417344" y="1797969"/>
            <a:ext cx="8788739" cy="1998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Chia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sẻ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học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với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người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thân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Chuẩn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bị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mới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2219B9-C35F-EEB1-F6E0-A803719E4C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6288" y="582796"/>
            <a:ext cx="4986960" cy="23532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900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96AAD07A-F75B-6B59-18BD-13DC7547EC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262" y="-933595"/>
            <a:ext cx="4513611" cy="451361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64839120-64DA-3CB7-7266-B7DD45CAA8BC}"/>
              </a:ext>
            </a:extLst>
          </p:cNvPr>
          <p:cNvGrpSpPr/>
          <p:nvPr/>
        </p:nvGrpSpPr>
        <p:grpSpPr>
          <a:xfrm>
            <a:off x="1823463" y="705455"/>
            <a:ext cx="9652351" cy="4702766"/>
            <a:chOff x="1055370" y="960120"/>
            <a:chExt cx="10211753" cy="469392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2A2F109-18B2-3079-6A25-B6C6AF625E81}"/>
                </a:ext>
              </a:extLst>
            </p:cNvPr>
            <p:cNvGrpSpPr/>
            <p:nvPr/>
          </p:nvGrpSpPr>
          <p:grpSpPr>
            <a:xfrm>
              <a:off x="1055370" y="2133600"/>
              <a:ext cx="10211753" cy="3520440"/>
              <a:chOff x="924877" y="2255520"/>
              <a:chExt cx="10211753" cy="3520440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7255D0C-C060-2E54-5603-6DD824900FDB}"/>
                  </a:ext>
                </a:extLst>
              </p:cNvPr>
              <p:cNvSpPr/>
              <p:nvPr/>
            </p:nvSpPr>
            <p:spPr>
              <a:xfrm>
                <a:off x="1055369" y="2484120"/>
                <a:ext cx="10081261" cy="329184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22ADDA8-D98A-2CD9-A41B-07DE2B9460D8}"/>
                  </a:ext>
                </a:extLst>
              </p:cNvPr>
              <p:cNvSpPr/>
              <p:nvPr/>
            </p:nvSpPr>
            <p:spPr>
              <a:xfrm>
                <a:off x="924877" y="2255520"/>
                <a:ext cx="10081261" cy="3291840"/>
              </a:xfrm>
              <a:prstGeom prst="roundRect">
                <a:avLst/>
              </a:prstGeom>
              <a:solidFill>
                <a:srgbClr val="FFFFFF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FF270CC3-E0C5-1053-C853-DD883795E600}"/>
                </a:ext>
              </a:extLst>
            </p:cNvPr>
            <p:cNvGrpSpPr/>
            <p:nvPr/>
          </p:nvGrpSpPr>
          <p:grpSpPr>
            <a:xfrm>
              <a:off x="3614379" y="960120"/>
              <a:ext cx="5085945" cy="1489249"/>
              <a:chOff x="3614379" y="1112520"/>
              <a:chExt cx="5085945" cy="1489249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id="{32BA3EA3-3F33-41B4-8BDE-F26B65E69E00}"/>
                  </a:ext>
                </a:extLst>
              </p:cNvPr>
              <p:cNvSpPr/>
              <p:nvPr/>
            </p:nvSpPr>
            <p:spPr>
              <a:xfrm>
                <a:off x="3737083" y="1233373"/>
                <a:ext cx="4963241" cy="64770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109CC2C-841A-A7A8-9377-9F1DB9AE450D}"/>
                  </a:ext>
                </a:extLst>
              </p:cNvPr>
              <p:cNvSpPr/>
              <p:nvPr/>
            </p:nvSpPr>
            <p:spPr>
              <a:xfrm>
                <a:off x="3614379" y="1112520"/>
                <a:ext cx="4963241" cy="64770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ogue-ExtraBold" panose="020B0500000000000000" pitchFamily="34" charset="0"/>
                    <a:ea typeface="Vogue-ExtraBold" panose="020B0500000000000000" pitchFamily="34" charset="0"/>
                    <a:cs typeface="Vogue-ExtraBold" panose="020B0500000000000000" pitchFamily="34" charset="0"/>
                  </a:rPr>
                  <a:t>TIẾNG VIỆT</a:t>
                </a: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FD64F01-7EEF-CC17-DF96-BE05C2520B88}"/>
                  </a:ext>
                </a:extLst>
              </p:cNvPr>
              <p:cNvSpPr/>
              <p:nvPr/>
            </p:nvSpPr>
            <p:spPr>
              <a:xfrm>
                <a:off x="3788387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9AA63381-6A9C-A01D-0FC9-82C4B7052E7F}"/>
                  </a:ext>
                </a:extLst>
              </p:cNvPr>
              <p:cNvSpPr/>
              <p:nvPr/>
            </p:nvSpPr>
            <p:spPr>
              <a:xfrm>
                <a:off x="8190392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934C264E-8124-6778-A1B9-6B4ECBCC6AE6}"/>
                  </a:ext>
                </a:extLst>
              </p:cNvPr>
              <p:cNvCxnSpPr>
                <a:stCxn id="38" idx="0"/>
              </p:cNvCxnSpPr>
              <p:nvPr/>
            </p:nvCxnSpPr>
            <p:spPr>
              <a:xfrm>
                <a:off x="3875556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4A9C92C3-4FCC-46CD-65EA-670148ADEF7D}"/>
                  </a:ext>
                </a:extLst>
              </p:cNvPr>
              <p:cNvCxnSpPr/>
              <p:nvPr/>
            </p:nvCxnSpPr>
            <p:spPr>
              <a:xfrm>
                <a:off x="8277561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13D3C8B-99C8-35E9-1D29-FD39C7BE5596}"/>
                  </a:ext>
                </a:extLst>
              </p:cNvPr>
              <p:cNvSpPr/>
              <p:nvPr/>
            </p:nvSpPr>
            <p:spPr>
              <a:xfrm>
                <a:off x="3788387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C81A2AD-1631-7EF4-3511-ED402A5C7EB5}"/>
                  </a:ext>
                </a:extLst>
              </p:cNvPr>
              <p:cNvSpPr/>
              <p:nvPr/>
            </p:nvSpPr>
            <p:spPr>
              <a:xfrm>
                <a:off x="8190392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</p:grpSp>
      <p:pic>
        <p:nvPicPr>
          <p:cNvPr id="55" name="图片 54">
            <a:extLst>
              <a:ext uri="{FF2B5EF4-FFF2-40B4-BE49-F238E27FC236}">
                <a16:creationId xmlns:a16="http://schemas.microsoft.com/office/drawing/2014/main" id="{FDFF2CD9-6DD3-9D9E-93F6-CA3BEC6671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994" y="3350235"/>
            <a:ext cx="3799305" cy="379930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572264A0-9DBF-10FA-C1FB-01238ECAFB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260" y="4236428"/>
            <a:ext cx="2996613" cy="25469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C41AB2-3366-D44A-1C81-26A1D920F4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228" y="-280656"/>
            <a:ext cx="1406027" cy="14060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FD92F5-CFA4-2B7A-B875-B57B3EDEBD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7470" y="2399715"/>
            <a:ext cx="9912955" cy="25666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0710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82383"/>
          </a:xfrm>
          <a:prstGeom prst="rect">
            <a:avLst/>
          </a:prstGeom>
        </p:spPr>
      </p:pic>
      <p:sp>
        <p:nvSpPr>
          <p:cNvPr id="5" name="文本框 28">
            <a:extLst>
              <a:ext uri="{FF2B5EF4-FFF2-40B4-BE49-F238E27FC236}">
                <a16:creationId xmlns:a16="http://schemas.microsoft.com/office/drawing/2014/main" id="{85B0815E-45B3-4AED-BCFF-744A73809326}"/>
              </a:ext>
            </a:extLst>
          </p:cNvPr>
          <p:cNvSpPr txBox="1"/>
          <p:nvPr/>
        </p:nvSpPr>
        <p:spPr>
          <a:xfrm>
            <a:off x="1663764" y="1678904"/>
            <a:ext cx="9471123" cy="3598533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Chân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thành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cảm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Quý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Thầy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đã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yêu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thích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, tin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tưởng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và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ủng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hộ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Hương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Thảo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–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Zalo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0972115126!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Mong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rằng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tài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liệu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này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sẽ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giúp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Quý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Thầy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gặt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hái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được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nhiều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thành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trong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sự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nghiệp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trồng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người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Để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biết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thêm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nhiều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tài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nguyên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hay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các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bạn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hãy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truy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cập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Facebook: 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5C8D89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hlinkClick r:id="rId3"/>
              </a:rPr>
              <a:t>https://www.facebook.com/huongthaoGADT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rgbClr val="5C8D89"/>
              </a:solidFill>
              <a:effectLst/>
              <a:uLnTx/>
              <a:uFillTx/>
              <a:latin typeface="Times New Roman" panose="02020603050405020304" pitchFamily="18" charset="0"/>
              <a:ea typeface="inpin heiti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FC5116-B461-8DA9-CB85-B3CDDF13B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39" y="341306"/>
            <a:ext cx="3913971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67440"/>
      </p:ext>
    </p:extLst>
  </p:cSld>
  <p:clrMapOvr>
    <a:masterClrMapping/>
  </p:clrMapOvr>
  <p:transition spd="slow">
    <p:pull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阿里巴巴普惠">
      <a:majorFont>
        <a:latin typeface="阿里巴巴普惠体"/>
        <a:ea typeface="阿里巴巴普惠体"/>
        <a:cs typeface=""/>
      </a:majorFont>
      <a:minorFont>
        <a:latin typeface="阿里巴巴普惠体"/>
        <a:ea typeface="阿里巴巴普惠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0886C"/>
      </a:accent1>
      <a:accent2>
        <a:srgbClr val="E7481D"/>
      </a:accent2>
      <a:accent3>
        <a:srgbClr val="B5853D"/>
      </a:accent3>
      <a:accent4>
        <a:srgbClr val="F0886C"/>
      </a:accent4>
      <a:accent5>
        <a:srgbClr val="BF570E"/>
      </a:accent5>
      <a:accent6>
        <a:srgbClr val="B5853D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752</Words>
  <Application>Microsoft Office PowerPoint</Application>
  <PresentationFormat>Widescreen</PresentationFormat>
  <Paragraphs>84</Paragraphs>
  <Slides>27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45" baseType="lpstr">
      <vt:lpstr>等线</vt:lpstr>
      <vt:lpstr>Vogue-ExtraBold</vt:lpstr>
      <vt:lpstr>阿里妈妈刀隶体</vt:lpstr>
      <vt:lpstr>阿里巴巴普惠体</vt:lpstr>
      <vt:lpstr>#9Slide04 SFU Fenice</vt:lpstr>
      <vt:lpstr>#9Slide07 HoneyCream</vt:lpstr>
      <vt:lpstr>Arial</vt:lpstr>
      <vt:lpstr>Calibri</vt:lpstr>
      <vt:lpstr>Cambria</vt:lpstr>
      <vt:lpstr>SVN-Kitten</vt:lpstr>
      <vt:lpstr>SVN-Newton</vt:lpstr>
      <vt:lpstr>Times New Roman</vt:lpstr>
      <vt:lpstr>UTM Candombe</vt:lpstr>
      <vt:lpstr>UTM Duepuntozero</vt:lpstr>
      <vt:lpstr>Office 主题</vt:lpstr>
      <vt:lpstr>Office 主题​​</vt:lpstr>
      <vt:lpstr>1_Office 主题​​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44</cp:revision>
  <dcterms:created xsi:type="dcterms:W3CDTF">2023-10-09T07:09:50Z</dcterms:created>
  <dcterms:modified xsi:type="dcterms:W3CDTF">2025-11-11T08:54:53Z</dcterms:modified>
</cp:coreProperties>
</file>