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 id="2147483672" r:id="rId3"/>
    <p:sldMasterId id="2147483684" r:id="rId4"/>
  </p:sldMasterIdLst>
  <p:notesMasterIdLst>
    <p:notesMasterId r:id="rId28"/>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x="12192000" cy="6858000"/>
  <p:notesSz cx="6858000" cy="9144000"/>
  <p:embeddedFontLst>
    <p:embeddedFont>
      <p:font typeface="Pangolin" panose="020B0604020202020204" charset="0"/>
      <p:regular r:id="rId29"/>
    </p:embeddedFont>
    <p:embeddedFont>
      <p:font typeface="Calibri" panose="020F0502020204030204" pitchFamily="34" charset="0"/>
      <p:regular r:id="rId30"/>
      <p:bold r:id="rId31"/>
      <p:italic r:id="rId32"/>
      <p:boldItalic r:id="rId33"/>
    </p:embeddedFont>
    <p:embeddedFont>
      <p:font typeface="Roboto Black" panose="020B0604020202020204" charset="0"/>
      <p:bold r:id="rId34"/>
      <p:boldItalic r:id="rId35"/>
    </p:embeddedFont>
    <p:embeddedFont>
      <p:font typeface="Roboto" panose="020B0604020202020204"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0" roundtripDataSignature="AMtx7mihX6NrT890v7IL28exVvC7BEdBO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35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1.fntdata"/><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font" Target="fonts/font6.fntdata"/><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5.fntdata"/><Relationship Id="rId38" Type="http://schemas.openxmlformats.org/officeDocument/2006/relationships/font" Target="fonts/font10.fntdata"/><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1.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4.fntdata"/><Relationship Id="rId37" Type="http://schemas.openxmlformats.org/officeDocument/2006/relationships/font" Target="fonts/font9.fntdata"/><Relationship Id="rId40" Type="http://customschemas.google.com/relationships/presentationmetadata" Target="meta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3.fntdata"/><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58763" units="1/cm"/>
          <inkml:channelProperty channel="T" name="resolution" value="1" units="1/dev"/>
        </inkml:channelProperties>
      </inkml:inkSource>
      <inkml:timestamp xml:id="ts0" timeString="2024-02-27T07:30:56.900"/>
    </inkml:context>
    <inkml:brush xml:id="br0">
      <inkml:brushProperty name="width" value="0.05292" units="cm"/>
      <inkml:brushProperty name="height" value="0.05292" units="cm"/>
      <inkml:brushProperty name="color" value="#FF0000"/>
    </inkml:brush>
  </inkml:definitions>
  <inkml:trace contextRef="#ctx0" brushRef="#br0">3373 12129 0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1" name="Google Shape;31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3" name="Google Shape;32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GV cho HS thảo luận, phát biểu ý kiến các bạn khác bổ sung thêm. GV bấm vào ô số để hiện tên hình</a:t>
            </a:r>
            <a:endParaRPr/>
          </a:p>
        </p:txBody>
      </p:sp>
      <p:sp>
        <p:nvSpPr>
          <p:cNvPr id="324" name="Google Shape;32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2</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6" name="Google Shape;3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GV cho HS thảo luận, phát biểu ý kiến các bạn khác bổ sung thêm</a:t>
            </a:r>
            <a:endParaRPr/>
          </a:p>
        </p:txBody>
      </p:sp>
      <p:sp>
        <p:nvSpPr>
          <p:cNvPr id="347" name="Google Shape;3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3</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3" name="Google Shape;36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GV cho học sinh xem video</a:t>
            </a:r>
            <a:endParaRPr/>
          </a:p>
        </p:txBody>
      </p:sp>
      <p:sp>
        <p:nvSpPr>
          <p:cNvPr id="364" name="Google Shape;36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4</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GV cho HS thảo luận, phát biểu ý kiến các bạn khác bổ sung thêm</a:t>
            </a:r>
            <a:endParaRPr/>
          </a:p>
          <a:p>
            <a:pPr marL="0" lvl="0" indent="0" algn="just" rtl="0">
              <a:lnSpc>
                <a:spcPct val="120000"/>
              </a:lnSpc>
              <a:spcBef>
                <a:spcPts val="0"/>
              </a:spcBef>
              <a:spcAft>
                <a:spcPts val="0"/>
              </a:spcAft>
              <a:buNone/>
            </a:pPr>
            <a:r>
              <a:rPr lang="en-US" sz="1800">
                <a:latin typeface="Times New Roman"/>
                <a:ea typeface="Times New Roman"/>
                <a:cs typeface="Times New Roman"/>
                <a:sym typeface="Times New Roman"/>
              </a:rPr>
              <a:t>– GV dẫn dắt: Như vậy các em thấy: các hình khối mà chúng ta đã học xuất hiện rất nhiều trong thực tế, từ những đồ vật thật, đến những tác phẩm nghệ thuật, và còn cả trong các trò chơi xếp hình của các bạn nhỏ,... Trong bài học ngày hôm nay, chúng mình cùng tạo một sản phẩm từ những hình khối đã học giống các bạn nhé. </a:t>
            </a:r>
            <a:endParaRPr sz="1800">
              <a:latin typeface="Times New Roman"/>
              <a:ea typeface="Times New Roman"/>
              <a:cs typeface="Times New Roman"/>
              <a:sym typeface="Times New Roman"/>
            </a:endParaRPr>
          </a:p>
        </p:txBody>
      </p:sp>
      <p:sp>
        <p:nvSpPr>
          <p:cNvPr id="378" name="Google Shape;37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5</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7" name="Google Shape;39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GV cho HS trả lời, bấm vào hình để di chuyển tên về hình</a:t>
            </a:r>
            <a:endParaRPr/>
          </a:p>
        </p:txBody>
      </p:sp>
      <p:sp>
        <p:nvSpPr>
          <p:cNvPr id="398" name="Google Shape;39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6</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6" name="Google Shape;416;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Times New Roman"/>
              <a:buNone/>
            </a:pPr>
            <a:r>
              <a:rPr lang="en-US">
                <a:latin typeface="Times New Roman"/>
                <a:ea typeface="Times New Roman"/>
                <a:cs typeface="Times New Roman"/>
                <a:sym typeface="Times New Roman"/>
              </a:rPr>
              <a:t>GV hướng dẫn HS hoàn thiện phiếu học tập số 2, cho HS các nhóm lên trình bày phiếu học tập</a:t>
            </a:r>
            <a:endParaRPr>
              <a:latin typeface="Times New Roman"/>
              <a:ea typeface="Times New Roman"/>
              <a:cs typeface="Times New Roman"/>
              <a:sym typeface="Times New Roman"/>
            </a:endParaRPr>
          </a:p>
        </p:txBody>
      </p:sp>
      <p:sp>
        <p:nvSpPr>
          <p:cNvPr id="417" name="Google Shape;417;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7</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8" name="Google Shape;438;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Giao bài tập về nhà cho học sinh, yêu cầu học phân công chuẩn bị dụng cụ và vật liệu cho buổi học sau</a:t>
            </a:r>
            <a:endParaRPr/>
          </a:p>
        </p:txBody>
      </p:sp>
      <p:sp>
        <p:nvSpPr>
          <p:cNvPr id="439" name="Google Shape;439;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8</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3" name="Google Shape;45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Trong quá trình dạy học, GV thường xuyên khuyến khích HS bằng các câu khen khi HS trả lời đúng</a:t>
            </a:r>
            <a:endParaRPr/>
          </a:p>
        </p:txBody>
      </p:sp>
      <p:sp>
        <p:nvSpPr>
          <p:cNvPr id="454" name="Google Shape;454;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9</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0" name="Google Shape;460;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Giới thiệu bài học: thực hành làm mô hình thành phố hình học</a:t>
            </a:r>
            <a:endParaRPr/>
          </a:p>
        </p:txBody>
      </p:sp>
      <p:sp>
        <p:nvSpPr>
          <p:cNvPr id="461" name="Google Shape;461;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10</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1" name="Google Shape;47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GV cho HS quan sát các hình trên đưa ra ý tưởng của nhóm. GV chiếu tiêu chí sản phẩm và yêu cầu nội dung thảo luận của học sinh bám sát với các tiêu chí đó.</a:t>
            </a:r>
            <a:endParaRPr/>
          </a:p>
          <a:p>
            <a:pPr marL="0" lvl="0" indent="0" algn="l" rtl="0">
              <a:spcBef>
                <a:spcPts val="0"/>
              </a:spcBef>
              <a:spcAft>
                <a:spcPts val="0"/>
              </a:spcAft>
              <a:buNone/>
            </a:pPr>
            <a:r>
              <a:rPr lang="en-US">
                <a:latin typeface="Times New Roman"/>
                <a:ea typeface="Times New Roman"/>
                <a:cs typeface="Times New Roman"/>
                <a:sym typeface="Times New Roman"/>
              </a:rPr>
              <a:t>- Nhóm sẽ xếp những hình gì? Cần sử dụng hình khối gì? Bao nhiêu khối hình mỗi loại</a:t>
            </a:r>
            <a:endParaRPr>
              <a:latin typeface="Times New Roman"/>
              <a:ea typeface="Times New Roman"/>
              <a:cs typeface="Times New Roman"/>
              <a:sym typeface="Times New Roman"/>
            </a:endParaRPr>
          </a:p>
        </p:txBody>
      </p:sp>
      <p:sp>
        <p:nvSpPr>
          <p:cNvPr id="472" name="Google Shape;47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11</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4" name="Google Shape;48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GV cho HS quan sát các hình trên và lựa chọn ý tưởng để thực hiện</a:t>
            </a:r>
            <a:endParaRPr>
              <a:latin typeface="Times New Roman"/>
              <a:ea typeface="Times New Roman"/>
              <a:cs typeface="Times New Roman"/>
              <a:sym typeface="Times New Roman"/>
            </a:endParaRPr>
          </a:p>
        </p:txBody>
      </p:sp>
      <p:sp>
        <p:nvSpPr>
          <p:cNvPr id="485" name="Google Shape;485;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12</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4" name="Google Shape;49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GV hướng dẫn HS hoàn thiện phiếu số 3</a:t>
            </a:r>
            <a:endParaRPr/>
          </a:p>
        </p:txBody>
      </p:sp>
      <p:sp>
        <p:nvSpPr>
          <p:cNvPr id="495" name="Google Shape;49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13</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4" name="Google Shape;504;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GV yêu cầu nhóm HS kiểm tra lại các nguyên, vật liệu của nhóm theo phiếu học tập, nếu có khác thì bổ sung vào phiếu</a:t>
            </a:r>
            <a:endParaRPr/>
          </a:p>
        </p:txBody>
      </p:sp>
      <p:sp>
        <p:nvSpPr>
          <p:cNvPr id="505" name="Google Shape;505;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14</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9" name="Google Shape;519;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GV cho HS quan sát một số mẫu trên, cho HS trình bày mẫu của nhóm mình. Các nhóm khác đặt câu hỏi nếu có thắc mắc hoặc góp ý</a:t>
            </a:r>
            <a:endParaRPr/>
          </a:p>
        </p:txBody>
      </p:sp>
      <p:sp>
        <p:nvSpPr>
          <p:cNvPr id="520" name="Google Shape;520;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15</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0" name="Google Shape;530;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GV hướng dẫn HS thực hiện</a:t>
            </a:r>
            <a:endParaRPr>
              <a:latin typeface="Times New Roman"/>
              <a:ea typeface="Times New Roman"/>
              <a:cs typeface="Times New Roman"/>
              <a:sym typeface="Times New Roman"/>
            </a:endParaRPr>
          </a:p>
        </p:txBody>
      </p:sp>
      <p:sp>
        <p:nvSpPr>
          <p:cNvPr id="531" name="Google Shape;531;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16</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4" name="Google Shape;544;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GV hướng dẫn HS thực hiện</a:t>
            </a:r>
            <a:endParaRPr>
              <a:latin typeface="Times New Roman"/>
              <a:ea typeface="Times New Roman"/>
              <a:cs typeface="Times New Roman"/>
              <a:sym typeface="Times New Roman"/>
            </a:endParaRPr>
          </a:p>
        </p:txBody>
      </p:sp>
      <p:sp>
        <p:nvSpPr>
          <p:cNvPr id="545" name="Google Shape;545;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17</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7" name="Google Shape;557;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GV hướng dẫn HS thực hiện</a:t>
            </a:r>
            <a:endParaRPr>
              <a:latin typeface="Times New Roman"/>
              <a:ea typeface="Times New Roman"/>
              <a:cs typeface="Times New Roman"/>
              <a:sym typeface="Times New Roman"/>
            </a:endParaRPr>
          </a:p>
        </p:txBody>
      </p:sp>
      <p:sp>
        <p:nvSpPr>
          <p:cNvPr id="558" name="Google Shape;558;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18</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9" name="Google Shape;569;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Kiểm tra tiêu chí từ sản phẩm vừa làm được. Khuyến khích HS sáng tạo để tạo ra sản phẩm độc đáo trưng bày trong lớp</a:t>
            </a:r>
            <a:endParaRPr>
              <a:latin typeface="Times New Roman"/>
              <a:ea typeface="Times New Roman"/>
              <a:cs typeface="Times New Roman"/>
              <a:sym typeface="Times New Roman"/>
            </a:endParaRPr>
          </a:p>
        </p:txBody>
      </p:sp>
      <p:sp>
        <p:nvSpPr>
          <p:cNvPr id="570" name="Google Shape;570;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19</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8" name="Google Shape;588;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HS trình bày, thuyết minh sản phẩm</a:t>
            </a:r>
            <a:endParaRPr>
              <a:latin typeface="Times New Roman"/>
              <a:ea typeface="Times New Roman"/>
              <a:cs typeface="Times New Roman"/>
              <a:sym typeface="Times New Roman"/>
            </a:endParaRPr>
          </a:p>
        </p:txBody>
      </p:sp>
      <p:sp>
        <p:nvSpPr>
          <p:cNvPr id="589" name="Google Shape;589;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20</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7" name="Google Shape;597;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GV hướng dẫn HS giới thiệu sản phẩm theo gợi ý</a:t>
            </a:r>
            <a:endParaRPr>
              <a:latin typeface="Times New Roman"/>
              <a:ea typeface="Times New Roman"/>
              <a:cs typeface="Times New Roman"/>
              <a:sym typeface="Times New Roman"/>
            </a:endParaRPr>
          </a:p>
        </p:txBody>
      </p:sp>
      <p:sp>
        <p:nvSpPr>
          <p:cNvPr id="598" name="Google Shape;598;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21</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9" name="Google Shape;609;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GV cho HS đi vòng quanh xem các sản phẩm của các bạn sau đó hướng dẫn HS đánh giá theo từng tiêu chí bằng hình dán. Có thể tặng thêm hình dán cho điểm sáng tạo, làm nhanh hoặc nhiều hơn</a:t>
            </a:r>
            <a:endParaRPr/>
          </a:p>
        </p:txBody>
      </p:sp>
      <p:sp>
        <p:nvSpPr>
          <p:cNvPr id="610" name="Google Shape;610;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22</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2" name="Google Shape;622;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3" name="Google Shape;623;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23</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6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6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6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6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6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6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6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6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6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6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6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6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6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6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6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6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6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6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6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6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6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6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6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6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6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6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69"/>
          <p:cNvSpPr>
            <a:spLocks noGrp="1"/>
          </p:cNvSpPr>
          <p:nvPr>
            <p:ph type="pic" idx="2"/>
          </p:nvPr>
        </p:nvSpPr>
        <p:spPr>
          <a:xfrm>
            <a:off x="5183188" y="987425"/>
            <a:ext cx="6172200" cy="4873625"/>
          </a:xfrm>
          <a:prstGeom prst="rect">
            <a:avLst/>
          </a:prstGeom>
          <a:noFill/>
          <a:ln>
            <a:noFill/>
          </a:ln>
        </p:spPr>
      </p:sp>
      <p:sp>
        <p:nvSpPr>
          <p:cNvPr id="68" name="Google Shape;68;p6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6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6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6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7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7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7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7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7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7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7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7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7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7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0"/>
        <p:cNvGrpSpPr/>
        <p:nvPr/>
      </p:nvGrpSpPr>
      <p:grpSpPr>
        <a:xfrm>
          <a:off x="0" y="0"/>
          <a:ext cx="0" cy="0"/>
          <a:chOff x="0" y="0"/>
          <a:chExt cx="0" cy="0"/>
        </a:xfrm>
      </p:grpSpPr>
      <p:sp>
        <p:nvSpPr>
          <p:cNvPr id="91" name="Google Shape;91;p2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2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3" name="Google Shape;93;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6"/>
        <p:cNvGrpSpPr/>
        <p:nvPr/>
      </p:nvGrpSpPr>
      <p:grpSpPr>
        <a:xfrm>
          <a:off x="0" y="0"/>
          <a:ext cx="0" cy="0"/>
          <a:chOff x="0" y="0"/>
          <a:chExt cx="0" cy="0"/>
        </a:xfrm>
      </p:grpSpPr>
      <p:sp>
        <p:nvSpPr>
          <p:cNvPr id="97" name="Google Shape;97;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5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2"/>
        <p:cNvGrpSpPr/>
        <p:nvPr/>
      </p:nvGrpSpPr>
      <p:grpSpPr>
        <a:xfrm>
          <a:off x="0" y="0"/>
          <a:ext cx="0" cy="0"/>
          <a:chOff x="0" y="0"/>
          <a:chExt cx="0" cy="0"/>
        </a:xfrm>
      </p:grpSpPr>
      <p:sp>
        <p:nvSpPr>
          <p:cNvPr id="103" name="Google Shape;103;p5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5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5" name="Google Shape;105;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8"/>
        <p:cNvGrpSpPr/>
        <p:nvPr/>
      </p:nvGrpSpPr>
      <p:grpSpPr>
        <a:xfrm>
          <a:off x="0" y="0"/>
          <a:ext cx="0" cy="0"/>
          <a:chOff x="0" y="0"/>
          <a:chExt cx="0" cy="0"/>
        </a:xfrm>
      </p:grpSpPr>
      <p:sp>
        <p:nvSpPr>
          <p:cNvPr id="109" name="Google Shape;109;p5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5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5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5"/>
        <p:cNvGrpSpPr/>
        <p:nvPr/>
      </p:nvGrpSpPr>
      <p:grpSpPr>
        <a:xfrm>
          <a:off x="0" y="0"/>
          <a:ext cx="0" cy="0"/>
          <a:chOff x="0" y="0"/>
          <a:chExt cx="0" cy="0"/>
        </a:xfrm>
      </p:grpSpPr>
      <p:sp>
        <p:nvSpPr>
          <p:cNvPr id="116" name="Google Shape;116;p5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5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5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5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5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p5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
        <p:cNvGrpSpPr/>
        <p:nvPr/>
      </p:nvGrpSpPr>
      <p:grpSpPr>
        <a:xfrm>
          <a:off x="0" y="0"/>
          <a:ext cx="0" cy="0"/>
          <a:chOff x="0" y="0"/>
          <a:chExt cx="0" cy="0"/>
        </a:xfrm>
      </p:grpSpPr>
      <p:sp>
        <p:nvSpPr>
          <p:cNvPr id="134" name="Google Shape;134;p5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5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6" name="Google Shape;136;p5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0"/>
        <p:cNvGrpSpPr/>
        <p:nvPr/>
      </p:nvGrpSpPr>
      <p:grpSpPr>
        <a:xfrm>
          <a:off x="0" y="0"/>
          <a:ext cx="0" cy="0"/>
          <a:chOff x="0" y="0"/>
          <a:chExt cx="0" cy="0"/>
        </a:xfrm>
      </p:grpSpPr>
      <p:sp>
        <p:nvSpPr>
          <p:cNvPr id="141" name="Google Shape;141;p5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59"/>
          <p:cNvSpPr>
            <a:spLocks noGrp="1"/>
          </p:cNvSpPr>
          <p:nvPr>
            <p:ph type="pic" idx="2"/>
          </p:nvPr>
        </p:nvSpPr>
        <p:spPr>
          <a:xfrm>
            <a:off x="5183188" y="987425"/>
            <a:ext cx="6172200" cy="4873625"/>
          </a:xfrm>
          <a:prstGeom prst="rect">
            <a:avLst/>
          </a:prstGeom>
          <a:noFill/>
          <a:ln>
            <a:noFill/>
          </a:ln>
        </p:spPr>
      </p:sp>
      <p:sp>
        <p:nvSpPr>
          <p:cNvPr id="143" name="Google Shape;143;p5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p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5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7"/>
        <p:cNvGrpSpPr/>
        <p:nvPr/>
      </p:nvGrpSpPr>
      <p:grpSpPr>
        <a:xfrm>
          <a:off x="0" y="0"/>
          <a:ext cx="0" cy="0"/>
          <a:chOff x="0" y="0"/>
          <a:chExt cx="0" cy="0"/>
        </a:xfrm>
      </p:grpSpPr>
      <p:sp>
        <p:nvSpPr>
          <p:cNvPr id="148" name="Google Shape;148;p6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6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p6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6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6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6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6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5"/>
        <p:cNvGrpSpPr/>
        <p:nvPr/>
      </p:nvGrpSpPr>
      <p:grpSpPr>
        <a:xfrm>
          <a:off x="0" y="0"/>
          <a:ext cx="0" cy="0"/>
          <a:chOff x="0" y="0"/>
          <a:chExt cx="0" cy="0"/>
        </a:xfrm>
      </p:grpSpPr>
      <p:sp>
        <p:nvSpPr>
          <p:cNvPr id="166" name="Google Shape;166;p2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7" name="Google Shape;167;p2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8" name="Google Shape;16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9" name="Google Shape;16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0" name="Google Shape;17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1"/>
        <p:cNvGrpSpPr/>
        <p:nvPr/>
      </p:nvGrpSpPr>
      <p:grpSpPr>
        <a:xfrm>
          <a:off x="0" y="0"/>
          <a:ext cx="0" cy="0"/>
          <a:chOff x="0" y="0"/>
          <a:chExt cx="0" cy="0"/>
        </a:xfrm>
      </p:grpSpPr>
      <p:sp>
        <p:nvSpPr>
          <p:cNvPr id="172" name="Google Shape;172;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4" name="Google Shape;174;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5" name="Google Shape;175;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6" name="Google Shape;176;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7"/>
        <p:cNvGrpSpPr/>
        <p:nvPr/>
      </p:nvGrpSpPr>
      <p:grpSpPr>
        <a:xfrm>
          <a:off x="0" y="0"/>
          <a:ext cx="0" cy="0"/>
          <a:chOff x="0" y="0"/>
          <a:chExt cx="0" cy="0"/>
        </a:xfrm>
      </p:grpSpPr>
      <p:sp>
        <p:nvSpPr>
          <p:cNvPr id="178" name="Google Shape;178;p3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9" name="Google Shape;179;p3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80" name="Google Shape;180;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1" name="Google Shape;181;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2" name="Google Shape;182;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83"/>
        <p:cNvGrpSpPr/>
        <p:nvPr/>
      </p:nvGrpSpPr>
      <p:grpSpPr>
        <a:xfrm>
          <a:off x="0" y="0"/>
          <a:ext cx="0" cy="0"/>
          <a:chOff x="0" y="0"/>
          <a:chExt cx="0" cy="0"/>
        </a:xfrm>
      </p:grpSpPr>
      <p:sp>
        <p:nvSpPr>
          <p:cNvPr id="184" name="Google Shape;184;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5" name="Google Shape;185;p3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6" name="Google Shape;186;p3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7" name="Google Shape;187;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8" name="Google Shape;188;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9" name="Google Shape;189;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90"/>
        <p:cNvGrpSpPr/>
        <p:nvPr/>
      </p:nvGrpSpPr>
      <p:grpSpPr>
        <a:xfrm>
          <a:off x="0" y="0"/>
          <a:ext cx="0" cy="0"/>
          <a:chOff x="0" y="0"/>
          <a:chExt cx="0" cy="0"/>
        </a:xfrm>
      </p:grpSpPr>
      <p:sp>
        <p:nvSpPr>
          <p:cNvPr id="191" name="Google Shape;191;p3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2" name="Google Shape;192;p3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93" name="Google Shape;193;p3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4" name="Google Shape;194;p3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95" name="Google Shape;195;p3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6" name="Google Shape;196;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7" name="Google Shape;197;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8" name="Google Shape;198;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99"/>
        <p:cNvGrpSpPr/>
        <p:nvPr/>
      </p:nvGrpSpPr>
      <p:grpSpPr>
        <a:xfrm>
          <a:off x="0" y="0"/>
          <a:ext cx="0" cy="0"/>
          <a:chOff x="0" y="0"/>
          <a:chExt cx="0" cy="0"/>
        </a:xfrm>
      </p:grpSpPr>
      <p:sp>
        <p:nvSpPr>
          <p:cNvPr id="200" name="Google Shape;200;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1" name="Google Shape;201;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2" name="Google Shape;202;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3" name="Google Shape;203;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4"/>
        <p:cNvGrpSpPr/>
        <p:nvPr/>
      </p:nvGrpSpPr>
      <p:grpSpPr>
        <a:xfrm>
          <a:off x="0" y="0"/>
          <a:ext cx="0" cy="0"/>
          <a:chOff x="0" y="0"/>
          <a:chExt cx="0" cy="0"/>
        </a:xfrm>
      </p:grpSpPr>
      <p:sp>
        <p:nvSpPr>
          <p:cNvPr id="205" name="Google Shape;205;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6" name="Google Shape;206;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7" name="Google Shape;207;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08"/>
        <p:cNvGrpSpPr/>
        <p:nvPr/>
      </p:nvGrpSpPr>
      <p:grpSpPr>
        <a:xfrm>
          <a:off x="0" y="0"/>
          <a:ext cx="0" cy="0"/>
          <a:chOff x="0" y="0"/>
          <a:chExt cx="0" cy="0"/>
        </a:xfrm>
      </p:grpSpPr>
      <p:sp>
        <p:nvSpPr>
          <p:cNvPr id="209" name="Google Shape;209;p3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0" name="Google Shape;210;p3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11" name="Google Shape;211;p3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12" name="Google Shape;212;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3" name="Google Shape;213;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4" name="Google Shape;214;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15"/>
        <p:cNvGrpSpPr/>
        <p:nvPr/>
      </p:nvGrpSpPr>
      <p:grpSpPr>
        <a:xfrm>
          <a:off x="0" y="0"/>
          <a:ext cx="0" cy="0"/>
          <a:chOff x="0" y="0"/>
          <a:chExt cx="0" cy="0"/>
        </a:xfrm>
      </p:grpSpPr>
      <p:sp>
        <p:nvSpPr>
          <p:cNvPr id="216" name="Google Shape;216;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7" name="Google Shape;217;p39"/>
          <p:cNvSpPr>
            <a:spLocks noGrp="1"/>
          </p:cNvSpPr>
          <p:nvPr>
            <p:ph type="pic" idx="2"/>
          </p:nvPr>
        </p:nvSpPr>
        <p:spPr>
          <a:xfrm>
            <a:off x="5183188" y="987425"/>
            <a:ext cx="6172200" cy="4873625"/>
          </a:xfrm>
          <a:prstGeom prst="rect">
            <a:avLst/>
          </a:prstGeom>
          <a:noFill/>
          <a:ln>
            <a:noFill/>
          </a:ln>
        </p:spPr>
      </p:sp>
      <p:sp>
        <p:nvSpPr>
          <p:cNvPr id="218" name="Google Shape;218;p3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19" name="Google Shape;219;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0" name="Google Shape;220;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1" name="Google Shape;221;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22"/>
        <p:cNvGrpSpPr/>
        <p:nvPr/>
      </p:nvGrpSpPr>
      <p:grpSpPr>
        <a:xfrm>
          <a:off x="0" y="0"/>
          <a:ext cx="0" cy="0"/>
          <a:chOff x="0" y="0"/>
          <a:chExt cx="0" cy="0"/>
        </a:xfrm>
      </p:grpSpPr>
      <p:sp>
        <p:nvSpPr>
          <p:cNvPr id="223" name="Google Shape;223;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4" name="Google Shape;224;p4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5" name="Google Shape;225;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6" name="Google Shape;226;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7" name="Google Shape;227;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28"/>
        <p:cNvGrpSpPr/>
        <p:nvPr/>
      </p:nvGrpSpPr>
      <p:grpSpPr>
        <a:xfrm>
          <a:off x="0" y="0"/>
          <a:ext cx="0" cy="0"/>
          <a:chOff x="0" y="0"/>
          <a:chExt cx="0" cy="0"/>
        </a:xfrm>
      </p:grpSpPr>
      <p:sp>
        <p:nvSpPr>
          <p:cNvPr id="229" name="Google Shape;229;p4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0" name="Google Shape;230;p4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1" name="Google Shape;231;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2" name="Google Shape;232;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3" name="Google Shape;233;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40"/>
        <p:cNvGrpSpPr/>
        <p:nvPr/>
      </p:nvGrpSpPr>
      <p:grpSpPr>
        <a:xfrm>
          <a:off x="0" y="0"/>
          <a:ext cx="0" cy="0"/>
          <a:chOff x="0" y="0"/>
          <a:chExt cx="0" cy="0"/>
        </a:xfrm>
      </p:grpSpPr>
      <p:sp>
        <p:nvSpPr>
          <p:cNvPr id="241" name="Google Shape;241;p3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2" name="Google Shape;242;p3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3" name="Google Shape;243;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4" name="Google Shape;244;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5" name="Google Shape;245;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46"/>
        <p:cNvGrpSpPr/>
        <p:nvPr/>
      </p:nvGrpSpPr>
      <p:grpSpPr>
        <a:xfrm>
          <a:off x="0" y="0"/>
          <a:ext cx="0" cy="0"/>
          <a:chOff x="0" y="0"/>
          <a:chExt cx="0" cy="0"/>
        </a:xfrm>
      </p:grpSpPr>
      <p:sp>
        <p:nvSpPr>
          <p:cNvPr id="247" name="Google Shape;247;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8" name="Google Shape;248;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9" name="Google Shape;249;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0" name="Google Shape;250;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1" name="Google Shape;251;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52"/>
        <p:cNvGrpSpPr/>
        <p:nvPr/>
      </p:nvGrpSpPr>
      <p:grpSpPr>
        <a:xfrm>
          <a:off x="0" y="0"/>
          <a:ext cx="0" cy="0"/>
          <a:chOff x="0" y="0"/>
          <a:chExt cx="0" cy="0"/>
        </a:xfrm>
      </p:grpSpPr>
      <p:sp>
        <p:nvSpPr>
          <p:cNvPr id="253" name="Google Shape;253;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4" name="Google Shape;254;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55" name="Google Shape;255;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6" name="Google Shape;256;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7" name="Google Shape;257;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58"/>
        <p:cNvGrpSpPr/>
        <p:nvPr/>
      </p:nvGrpSpPr>
      <p:grpSpPr>
        <a:xfrm>
          <a:off x="0" y="0"/>
          <a:ext cx="0" cy="0"/>
          <a:chOff x="0" y="0"/>
          <a:chExt cx="0" cy="0"/>
        </a:xfrm>
      </p:grpSpPr>
      <p:sp>
        <p:nvSpPr>
          <p:cNvPr id="259" name="Google Shape;259;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0" name="Google Shape;260;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1" name="Google Shape;261;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2" name="Google Shape;262;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3" name="Google Shape;263;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4" name="Google Shape;264;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65"/>
        <p:cNvGrpSpPr/>
        <p:nvPr/>
      </p:nvGrpSpPr>
      <p:grpSpPr>
        <a:xfrm>
          <a:off x="0" y="0"/>
          <a:ext cx="0" cy="0"/>
          <a:chOff x="0" y="0"/>
          <a:chExt cx="0" cy="0"/>
        </a:xfrm>
      </p:grpSpPr>
      <p:sp>
        <p:nvSpPr>
          <p:cNvPr id="266" name="Google Shape;266;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7" name="Google Shape;267;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68" name="Google Shape;268;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9" name="Google Shape;269;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70" name="Google Shape;270;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1" name="Google Shape;271;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2" name="Google Shape;272;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3" name="Google Shape;273;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4"/>
        <p:cNvGrpSpPr/>
        <p:nvPr/>
      </p:nvGrpSpPr>
      <p:grpSpPr>
        <a:xfrm>
          <a:off x="0" y="0"/>
          <a:ext cx="0" cy="0"/>
          <a:chOff x="0" y="0"/>
          <a:chExt cx="0" cy="0"/>
        </a:xfrm>
      </p:grpSpPr>
      <p:sp>
        <p:nvSpPr>
          <p:cNvPr id="275" name="Google Shape;275;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6" name="Google Shape;276;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7" name="Google Shape;277;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8" name="Google Shape;278;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9"/>
        <p:cNvGrpSpPr/>
        <p:nvPr/>
      </p:nvGrpSpPr>
      <p:grpSpPr>
        <a:xfrm>
          <a:off x="0" y="0"/>
          <a:ext cx="0" cy="0"/>
          <a:chOff x="0" y="0"/>
          <a:chExt cx="0" cy="0"/>
        </a:xfrm>
      </p:grpSpPr>
      <p:sp>
        <p:nvSpPr>
          <p:cNvPr id="280" name="Google Shape;280;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1" name="Google Shape;281;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2" name="Google Shape;282;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83"/>
        <p:cNvGrpSpPr/>
        <p:nvPr/>
      </p:nvGrpSpPr>
      <p:grpSpPr>
        <a:xfrm>
          <a:off x="0" y="0"/>
          <a:ext cx="0" cy="0"/>
          <a:chOff x="0" y="0"/>
          <a:chExt cx="0" cy="0"/>
        </a:xfrm>
      </p:grpSpPr>
      <p:sp>
        <p:nvSpPr>
          <p:cNvPr id="284" name="Google Shape;284;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5" name="Google Shape;285;p4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86" name="Google Shape;286;p4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87" name="Google Shape;287;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8" name="Google Shape;288;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9" name="Google Shape;289;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90"/>
        <p:cNvGrpSpPr/>
        <p:nvPr/>
      </p:nvGrpSpPr>
      <p:grpSpPr>
        <a:xfrm>
          <a:off x="0" y="0"/>
          <a:ext cx="0" cy="0"/>
          <a:chOff x="0" y="0"/>
          <a:chExt cx="0" cy="0"/>
        </a:xfrm>
      </p:grpSpPr>
      <p:sp>
        <p:nvSpPr>
          <p:cNvPr id="291" name="Google Shape;291;p4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2" name="Google Shape;292;p49"/>
          <p:cNvSpPr>
            <a:spLocks noGrp="1"/>
          </p:cNvSpPr>
          <p:nvPr>
            <p:ph type="pic" idx="2"/>
          </p:nvPr>
        </p:nvSpPr>
        <p:spPr>
          <a:xfrm>
            <a:off x="5183188" y="987425"/>
            <a:ext cx="6172200" cy="4873625"/>
          </a:xfrm>
          <a:prstGeom prst="rect">
            <a:avLst/>
          </a:prstGeom>
          <a:noFill/>
          <a:ln>
            <a:noFill/>
          </a:ln>
        </p:spPr>
      </p:sp>
      <p:sp>
        <p:nvSpPr>
          <p:cNvPr id="293" name="Google Shape;293;p4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94" name="Google Shape;294;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5" name="Google Shape;295;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6" name="Google Shape;296;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97"/>
        <p:cNvGrpSpPr/>
        <p:nvPr/>
      </p:nvGrpSpPr>
      <p:grpSpPr>
        <a:xfrm>
          <a:off x="0" y="0"/>
          <a:ext cx="0" cy="0"/>
          <a:chOff x="0" y="0"/>
          <a:chExt cx="0" cy="0"/>
        </a:xfrm>
      </p:grpSpPr>
      <p:sp>
        <p:nvSpPr>
          <p:cNvPr id="298" name="Google Shape;298;p5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9" name="Google Shape;299;p5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0" name="Google Shape;300;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1" name="Google Shape;301;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2" name="Google Shape;302;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03"/>
        <p:cNvGrpSpPr/>
        <p:nvPr/>
      </p:nvGrpSpPr>
      <p:grpSpPr>
        <a:xfrm>
          <a:off x="0" y="0"/>
          <a:ext cx="0" cy="0"/>
          <a:chOff x="0" y="0"/>
          <a:chExt cx="0" cy="0"/>
        </a:xfrm>
      </p:grpSpPr>
      <p:sp>
        <p:nvSpPr>
          <p:cNvPr id="304" name="Google Shape;304;p5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5" name="Google Shape;305;p5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6" name="Google Shape;306;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7" name="Google Shape;307;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8" name="Google Shape;308;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84"/>
        <p:cNvGrpSpPr/>
        <p:nvPr/>
      </p:nvGrpSpPr>
      <p:grpSpPr>
        <a:xfrm>
          <a:off x="0" y="0"/>
          <a:ext cx="0" cy="0"/>
          <a:chOff x="0" y="0"/>
          <a:chExt cx="0" cy="0"/>
        </a:xfrm>
      </p:grpSpPr>
      <p:sp>
        <p:nvSpPr>
          <p:cNvPr id="85" name="Google Shape;85;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2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159"/>
        <p:cNvGrpSpPr/>
        <p:nvPr/>
      </p:nvGrpSpPr>
      <p:grpSpPr>
        <a:xfrm>
          <a:off x="0" y="0"/>
          <a:ext cx="0" cy="0"/>
          <a:chOff x="0" y="0"/>
          <a:chExt cx="0" cy="0"/>
        </a:xfrm>
      </p:grpSpPr>
      <p:sp>
        <p:nvSpPr>
          <p:cNvPr id="160" name="Google Shape;160;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61" name="Google Shape;161;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2" name="Google Shape;162;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3" name="Google Shape;163;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4" name="Google Shape;164;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234"/>
        <p:cNvGrpSpPr/>
        <p:nvPr/>
      </p:nvGrpSpPr>
      <p:grpSpPr>
        <a:xfrm>
          <a:off x="0" y="0"/>
          <a:ext cx="0" cy="0"/>
          <a:chOff x="0" y="0"/>
          <a:chExt cx="0" cy="0"/>
        </a:xfrm>
      </p:grpSpPr>
      <p:sp>
        <p:nvSpPr>
          <p:cNvPr id="235" name="Google Shape;235;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36" name="Google Shape;236;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7" name="Google Shape;23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38" name="Google Shape;23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39" name="Google Shape;23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9.emf"/><Relationship Id="rId4" Type="http://schemas.openxmlformats.org/officeDocument/2006/relationships/customXml" Target="../ink/ink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23.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34.xml"/><Relationship Id="rId4" Type="http://schemas.openxmlformats.org/officeDocument/2006/relationships/image" Target="../media/image18.jp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3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34.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2.jpg"/><Relationship Id="rId7"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3.xml"/><Relationship Id="rId6" Type="http://schemas.openxmlformats.org/officeDocument/2006/relationships/image" Target="../media/image4.png"/><Relationship Id="rId5" Type="http://schemas.openxmlformats.org/officeDocument/2006/relationships/image" Target="../media/image23.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3.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3.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3.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3.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3.xml"/><Relationship Id="rId5" Type="http://schemas.openxmlformats.org/officeDocument/2006/relationships/image" Target="../media/image33.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23.xml"/><Relationship Id="rId5" Type="http://schemas.openxmlformats.org/officeDocument/2006/relationships/image" Target="../media/image25.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23.xml"/><Relationship Id="rId6" Type="http://schemas.openxmlformats.org/officeDocument/2006/relationships/image" Target="../media/image4.png"/><Relationship Id="rId5" Type="http://schemas.openxmlformats.org/officeDocument/2006/relationships/image" Target="../media/image37.png"/><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3.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2"/>
        <p:cNvGrpSpPr/>
        <p:nvPr/>
      </p:nvGrpSpPr>
      <p:grpSpPr>
        <a:xfrm>
          <a:off x="0" y="0"/>
          <a:ext cx="0" cy="0"/>
          <a:chOff x="0" y="0"/>
          <a:chExt cx="0" cy="0"/>
        </a:xfrm>
      </p:grpSpPr>
      <p:grpSp>
        <p:nvGrpSpPr>
          <p:cNvPr id="313" name="Google Shape;313;p1"/>
          <p:cNvGrpSpPr/>
          <p:nvPr/>
        </p:nvGrpSpPr>
        <p:grpSpPr>
          <a:xfrm>
            <a:off x="0" y="-70494"/>
            <a:ext cx="2179893" cy="1594314"/>
            <a:chOff x="223610" y="-30871"/>
            <a:chExt cx="2179893" cy="1594314"/>
          </a:xfrm>
        </p:grpSpPr>
        <p:sp>
          <p:nvSpPr>
            <p:cNvPr id="314" name="Google Shape;314;p1"/>
            <p:cNvSpPr/>
            <p:nvPr/>
          </p:nvSpPr>
          <p:spPr>
            <a:xfrm>
              <a:off x="426720" y="152426"/>
              <a:ext cx="1859280" cy="1254675"/>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315" name="Google Shape;315;p1"/>
            <p:cNvPicPr preferRelativeResize="0"/>
            <p:nvPr/>
          </p:nvPicPr>
          <p:blipFill rotWithShape="1">
            <a:blip r:embed="rId4">
              <a:alphaModFix/>
            </a:blip>
            <a:srcRect/>
            <a:stretch/>
          </p:blipFill>
          <p:spPr>
            <a:xfrm>
              <a:off x="223610" y="-30871"/>
              <a:ext cx="2179893" cy="1594314"/>
            </a:xfrm>
            <a:prstGeom prst="rect">
              <a:avLst/>
            </a:prstGeom>
            <a:noFill/>
            <a:ln>
              <a:noFill/>
            </a:ln>
          </p:spPr>
        </p:pic>
      </p:grpSp>
      <p:sp>
        <p:nvSpPr>
          <p:cNvPr id="316" name="Google Shape;316;p1"/>
          <p:cNvSpPr txBox="1"/>
          <p:nvPr/>
        </p:nvSpPr>
        <p:spPr>
          <a:xfrm>
            <a:off x="3289163" y="966338"/>
            <a:ext cx="1281320"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7030A0"/>
              </a:buClr>
              <a:buSzPts val="3200"/>
              <a:buFont typeface="Roboto Black"/>
              <a:buNone/>
            </a:pPr>
            <a:r>
              <a:rPr lang="en-US" sz="3200" b="1" i="0" u="none" strike="noStrike" cap="none">
                <a:solidFill>
                  <a:srgbClr val="7030A0"/>
                </a:solidFill>
                <a:latin typeface="Roboto Black"/>
                <a:ea typeface="Roboto Black"/>
                <a:cs typeface="Roboto Black"/>
                <a:sym typeface="Roboto Black"/>
              </a:rPr>
              <a:t>BÀI 9</a:t>
            </a:r>
            <a:endParaRPr/>
          </a:p>
        </p:txBody>
      </p:sp>
      <p:grpSp>
        <p:nvGrpSpPr>
          <p:cNvPr id="317" name="Google Shape;317;p1"/>
          <p:cNvGrpSpPr/>
          <p:nvPr/>
        </p:nvGrpSpPr>
        <p:grpSpPr>
          <a:xfrm>
            <a:off x="6184490" y="5909187"/>
            <a:ext cx="1199536" cy="707923"/>
            <a:chOff x="6184490" y="5909187"/>
            <a:chExt cx="1199536" cy="707923"/>
          </a:xfrm>
        </p:grpSpPr>
        <p:sp>
          <p:nvSpPr>
            <p:cNvPr id="318" name="Google Shape;318;p1"/>
            <p:cNvSpPr/>
            <p:nvPr/>
          </p:nvSpPr>
          <p:spPr>
            <a:xfrm>
              <a:off x="6184490" y="5909187"/>
              <a:ext cx="1199536" cy="707923"/>
            </a:xfrm>
            <a:prstGeom prst="roundRect">
              <a:avLst>
                <a:gd name="adj" fmla="val 16667"/>
              </a:avLst>
            </a:prstGeom>
            <a:solidFill>
              <a:srgbClr val="D2400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9" name="Google Shape;319;p1"/>
            <p:cNvSpPr txBox="1"/>
            <p:nvPr/>
          </p:nvSpPr>
          <p:spPr>
            <a:xfrm>
              <a:off x="6325936" y="6032315"/>
              <a:ext cx="1058090"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400"/>
                <a:buFont typeface="Roboto Black"/>
                <a:buNone/>
              </a:pPr>
              <a:r>
                <a:rPr lang="en-US" sz="2400" b="0" i="0" u="none" strike="noStrike" cap="none">
                  <a:solidFill>
                    <a:schemeClr val="lt1"/>
                  </a:solidFill>
                  <a:latin typeface="Roboto Black"/>
                  <a:ea typeface="Roboto Black"/>
                  <a:cs typeface="Roboto Black"/>
                  <a:sym typeface="Roboto Black"/>
                </a:rPr>
                <a:t>Tiết 1</a:t>
              </a:r>
              <a:endParaRPr/>
            </a:p>
          </p:txBody>
        </p:sp>
      </p:grpSp>
      <p:sp>
        <p:nvSpPr>
          <p:cNvPr id="320" name="Google Shape;320;p1"/>
          <p:cNvSpPr txBox="1"/>
          <p:nvPr/>
        </p:nvSpPr>
        <p:spPr>
          <a:xfrm>
            <a:off x="153873" y="2464584"/>
            <a:ext cx="6106710" cy="286232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6000" b="1" i="0" u="none" strike="noStrike" cap="none">
                <a:solidFill>
                  <a:srgbClr val="002060"/>
                </a:solidFill>
                <a:latin typeface="Roboto Black"/>
                <a:ea typeface="Roboto Black"/>
                <a:cs typeface="Roboto Black"/>
                <a:sym typeface="Roboto Black"/>
              </a:rPr>
              <a:t>TRẢI NGHIỆM THÀNH PHỐ</a:t>
            </a:r>
            <a:endParaRPr/>
          </a:p>
          <a:p>
            <a:pPr marL="0" marR="0" lvl="0" indent="0" algn="ctr" rtl="0">
              <a:spcBef>
                <a:spcPts val="0"/>
              </a:spcBef>
              <a:spcAft>
                <a:spcPts val="0"/>
              </a:spcAft>
              <a:buNone/>
            </a:pPr>
            <a:r>
              <a:rPr lang="en-US" sz="6000" b="1" i="0" u="none" strike="noStrike" cap="none">
                <a:solidFill>
                  <a:srgbClr val="002060"/>
                </a:solidFill>
                <a:latin typeface="Roboto Black"/>
                <a:ea typeface="Roboto Black"/>
                <a:cs typeface="Roboto Black"/>
                <a:sym typeface="Roboto Black"/>
              </a:rPr>
              <a:t>HÌNH HỌC</a:t>
            </a:r>
            <a:endParaRPr sz="9600" b="1" i="0" u="none" strike="noStrike" cap="none">
              <a:solidFill>
                <a:srgbClr val="00B050"/>
              </a:solidFill>
              <a:latin typeface="Roboto Black"/>
              <a:ea typeface="Roboto Black"/>
              <a:cs typeface="Roboto Black"/>
              <a:sym typeface="Roboto Black"/>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16"/>
                                        </p:tgtEl>
                                        <p:attrNameLst>
                                          <p:attrName>style.visibility</p:attrName>
                                        </p:attrNameLst>
                                      </p:cBhvr>
                                      <p:to>
                                        <p:strVal val="visible"/>
                                      </p:to>
                                    </p:set>
                                    <p:anim calcmode="lin" valueType="num">
                                      <p:cBhvr additive="base">
                                        <p:cTn id="7" dur="500"/>
                                        <p:tgtEl>
                                          <p:spTgt spid="316"/>
                                        </p:tgtEl>
                                        <p:attrNameLst>
                                          <p:attrName>ppt_x</p:attrName>
                                        </p:attrNameLst>
                                      </p:cBhvr>
                                      <p:tavLst>
                                        <p:tav tm="0">
                                          <p:val>
                                            <p:strVal val="#ppt_x-1"/>
                                          </p:val>
                                        </p:tav>
                                        <p:tav tm="100000">
                                          <p:val>
                                            <p:strVal val="#ppt_x"/>
                                          </p:val>
                                        </p:tav>
                                      </p:tavLst>
                                    </p:anim>
                                  </p:childTnLst>
                                </p:cTn>
                              </p:par>
                              <p:par>
                                <p:cTn id="8" presetID="10" presetClass="entr" presetSubtype="0" fill="hold" nodeType="withEffect">
                                  <p:stCondLst>
                                    <p:cond delay="0"/>
                                  </p:stCondLst>
                                  <p:childTnLst>
                                    <p:set>
                                      <p:cBhvr>
                                        <p:cTn id="9" dur="1" fill="hold">
                                          <p:stCondLst>
                                            <p:cond delay="0"/>
                                          </p:stCondLst>
                                        </p:cTn>
                                        <p:tgtEl>
                                          <p:spTgt spid="320"/>
                                        </p:tgtEl>
                                        <p:attrNameLst>
                                          <p:attrName>style.visibility</p:attrName>
                                        </p:attrNameLst>
                                      </p:cBhvr>
                                      <p:to>
                                        <p:strVal val="visible"/>
                                      </p:to>
                                    </p:set>
                                    <p:animEffect transition="in" filter="fade">
                                      <p:cBhvr>
                                        <p:cTn id="10" dur="500"/>
                                        <p:tgtEl>
                                          <p:spTgt spid="3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2"/>
          <p:cNvSpPr txBox="1"/>
          <p:nvPr/>
        </p:nvSpPr>
        <p:spPr>
          <a:xfrm>
            <a:off x="4237095" y="212518"/>
            <a:ext cx="3921073"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2060"/>
              </a:buClr>
              <a:buSzPts val="3200"/>
              <a:buFont typeface="Roboto Black"/>
              <a:buNone/>
            </a:pPr>
            <a:r>
              <a:rPr lang="en-US" sz="3200" b="1" i="0" u="none" strike="noStrike" cap="none">
                <a:solidFill>
                  <a:srgbClr val="002060"/>
                </a:solidFill>
                <a:latin typeface="Roboto Black"/>
                <a:ea typeface="Roboto Black"/>
                <a:cs typeface="Roboto Black"/>
                <a:sym typeface="Roboto Black"/>
              </a:rPr>
              <a:t>ĐỐ BẠN</a:t>
            </a:r>
            <a:endParaRPr sz="3200" b="1" i="0" u="none" strike="noStrike" cap="none">
              <a:solidFill>
                <a:srgbClr val="002060"/>
              </a:solidFill>
              <a:latin typeface="Roboto Black"/>
              <a:ea typeface="Roboto Black"/>
              <a:cs typeface="Roboto Black"/>
              <a:sym typeface="Roboto Black"/>
            </a:endParaRPr>
          </a:p>
        </p:txBody>
      </p:sp>
      <p:grpSp>
        <p:nvGrpSpPr>
          <p:cNvPr id="327" name="Google Shape;327;p2"/>
          <p:cNvGrpSpPr/>
          <p:nvPr/>
        </p:nvGrpSpPr>
        <p:grpSpPr>
          <a:xfrm>
            <a:off x="0" y="0"/>
            <a:ext cx="2029820" cy="1484555"/>
            <a:chOff x="442597" y="615596"/>
            <a:chExt cx="2029820" cy="1484555"/>
          </a:xfrm>
        </p:grpSpPr>
        <p:sp>
          <p:nvSpPr>
            <p:cNvPr id="328" name="Google Shape;328;p2"/>
            <p:cNvSpPr/>
            <p:nvPr/>
          </p:nvSpPr>
          <p:spPr>
            <a:xfrm>
              <a:off x="700765" y="802476"/>
              <a:ext cx="1642322" cy="1155633"/>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329" name="Google Shape;329;p2"/>
            <p:cNvPicPr preferRelativeResize="0"/>
            <p:nvPr/>
          </p:nvPicPr>
          <p:blipFill rotWithShape="1">
            <a:blip r:embed="rId3">
              <a:alphaModFix/>
            </a:blip>
            <a:srcRect/>
            <a:stretch/>
          </p:blipFill>
          <p:spPr>
            <a:xfrm>
              <a:off x="442597" y="615596"/>
              <a:ext cx="2029820" cy="1484555"/>
            </a:xfrm>
            <a:prstGeom prst="rect">
              <a:avLst/>
            </a:prstGeom>
            <a:noFill/>
            <a:ln>
              <a:noFill/>
            </a:ln>
          </p:spPr>
        </p:pic>
      </p:grpSp>
      <p:pic>
        <p:nvPicPr>
          <p:cNvPr id="330" name="Google Shape;330;p2"/>
          <p:cNvPicPr preferRelativeResize="0"/>
          <p:nvPr/>
        </p:nvPicPr>
        <p:blipFill rotWithShape="1">
          <a:blip r:embed="rId4">
            <a:alphaModFix/>
          </a:blip>
          <a:srcRect/>
          <a:stretch/>
        </p:blipFill>
        <p:spPr>
          <a:xfrm>
            <a:off x="3314070" y="1339389"/>
            <a:ext cx="5829929" cy="5006028"/>
          </a:xfrm>
          <a:prstGeom prst="rect">
            <a:avLst/>
          </a:prstGeom>
          <a:noFill/>
          <a:ln>
            <a:noFill/>
          </a:ln>
        </p:spPr>
      </p:pic>
      <p:sp>
        <p:nvSpPr>
          <p:cNvPr id="331" name="Google Shape;331;p2"/>
          <p:cNvSpPr txBox="1"/>
          <p:nvPr/>
        </p:nvSpPr>
        <p:spPr>
          <a:xfrm>
            <a:off x="3474924" y="877724"/>
            <a:ext cx="5235939" cy="46166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400" b="0" i="0" u="none" strike="noStrike" cap="none">
                <a:solidFill>
                  <a:schemeClr val="lt1"/>
                </a:solidFill>
                <a:latin typeface="Roboto"/>
                <a:ea typeface="Roboto"/>
                <a:cs typeface="Roboto"/>
                <a:sym typeface="Roboto"/>
              </a:rPr>
              <a:t>Các vật trong tranh có dạng hình gì?</a:t>
            </a:r>
            <a:endParaRPr sz="2400" b="0" i="0" u="none" strike="noStrike" cap="none">
              <a:solidFill>
                <a:schemeClr val="lt1"/>
              </a:solidFill>
              <a:latin typeface="Roboto"/>
              <a:ea typeface="Roboto"/>
              <a:cs typeface="Roboto"/>
              <a:sym typeface="Roboto"/>
            </a:endParaRPr>
          </a:p>
        </p:txBody>
      </p:sp>
      <p:sp>
        <p:nvSpPr>
          <p:cNvPr id="332" name="Google Shape;332;p2"/>
          <p:cNvSpPr txBox="1"/>
          <p:nvPr/>
        </p:nvSpPr>
        <p:spPr>
          <a:xfrm>
            <a:off x="9655771" y="2196302"/>
            <a:ext cx="1474355" cy="46166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400" b="0" i="0" u="none" strike="noStrike" cap="none">
                <a:solidFill>
                  <a:schemeClr val="lt1"/>
                </a:solidFill>
                <a:latin typeface="Roboto"/>
                <a:ea typeface="Roboto"/>
                <a:cs typeface="Roboto"/>
                <a:sym typeface="Roboto"/>
              </a:rPr>
              <a:t>Khối trụ</a:t>
            </a:r>
            <a:endParaRPr/>
          </a:p>
        </p:txBody>
      </p:sp>
      <p:sp>
        <p:nvSpPr>
          <p:cNvPr id="333" name="Google Shape;333;p2"/>
          <p:cNvSpPr txBox="1"/>
          <p:nvPr/>
        </p:nvSpPr>
        <p:spPr>
          <a:xfrm>
            <a:off x="1216903" y="4768290"/>
            <a:ext cx="1625833" cy="46166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400" b="0" i="0" u="none" strike="noStrike" cap="none" dirty="0" err="1">
                <a:solidFill>
                  <a:schemeClr val="lt1"/>
                </a:solidFill>
                <a:latin typeface="Roboto"/>
                <a:ea typeface="Roboto"/>
                <a:cs typeface="Roboto"/>
                <a:sym typeface="Roboto"/>
              </a:rPr>
              <a:t>Khối</a:t>
            </a:r>
            <a:r>
              <a:rPr lang="en-US" sz="2400" b="0" i="0" u="none" strike="noStrike" cap="none" dirty="0">
                <a:solidFill>
                  <a:schemeClr val="lt1"/>
                </a:solidFill>
                <a:latin typeface="Roboto"/>
                <a:ea typeface="Roboto"/>
                <a:cs typeface="Roboto"/>
                <a:sym typeface="Roboto"/>
              </a:rPr>
              <a:t> </a:t>
            </a:r>
            <a:r>
              <a:rPr lang="en-US" sz="2400" b="0" i="0" u="none" strike="noStrike" cap="none" dirty="0" err="1">
                <a:solidFill>
                  <a:schemeClr val="lt1"/>
                </a:solidFill>
                <a:latin typeface="Roboto"/>
                <a:ea typeface="Roboto"/>
                <a:cs typeface="Roboto"/>
                <a:sym typeface="Roboto"/>
              </a:rPr>
              <a:t>cầu</a:t>
            </a:r>
            <a:r>
              <a:rPr lang="en-US" sz="2400" b="0" i="0" u="none" strike="noStrike" cap="none" dirty="0">
                <a:solidFill>
                  <a:schemeClr val="lt1"/>
                </a:solidFill>
                <a:latin typeface="Roboto"/>
                <a:ea typeface="Roboto"/>
                <a:cs typeface="Roboto"/>
                <a:sym typeface="Roboto"/>
              </a:rPr>
              <a:t> </a:t>
            </a:r>
            <a:endParaRPr sz="2400" b="0" i="0" u="none" strike="noStrike" cap="none" dirty="0">
              <a:solidFill>
                <a:schemeClr val="lt1"/>
              </a:solidFill>
              <a:latin typeface="Roboto"/>
              <a:ea typeface="Roboto"/>
              <a:cs typeface="Roboto"/>
              <a:sym typeface="Roboto"/>
            </a:endParaRPr>
          </a:p>
        </p:txBody>
      </p:sp>
      <p:sp>
        <p:nvSpPr>
          <p:cNvPr id="334" name="Google Shape;334;p2"/>
          <p:cNvSpPr txBox="1"/>
          <p:nvPr/>
        </p:nvSpPr>
        <p:spPr>
          <a:xfrm>
            <a:off x="9448544" y="4623885"/>
            <a:ext cx="2430572" cy="46166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400" b="0" i="0" u="none" strike="noStrike" cap="none">
                <a:solidFill>
                  <a:schemeClr val="lt1"/>
                </a:solidFill>
                <a:latin typeface="Roboto"/>
                <a:ea typeface="Roboto"/>
                <a:cs typeface="Roboto"/>
                <a:sym typeface="Roboto"/>
              </a:rPr>
              <a:t>Khối lập phương</a:t>
            </a:r>
            <a:endParaRPr sz="2400" b="0" i="0" u="none" strike="noStrike" cap="none">
              <a:solidFill>
                <a:schemeClr val="lt1"/>
              </a:solidFill>
              <a:latin typeface="Roboto"/>
              <a:ea typeface="Roboto"/>
              <a:cs typeface="Roboto"/>
              <a:sym typeface="Roboto"/>
            </a:endParaRPr>
          </a:p>
        </p:txBody>
      </p:sp>
      <p:sp>
        <p:nvSpPr>
          <p:cNvPr id="335" name="Google Shape;335;p2"/>
          <p:cNvSpPr txBox="1"/>
          <p:nvPr/>
        </p:nvSpPr>
        <p:spPr>
          <a:xfrm>
            <a:off x="250196" y="2198407"/>
            <a:ext cx="2718449" cy="46166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400" b="0" i="0" u="none" strike="noStrike" cap="none">
                <a:solidFill>
                  <a:schemeClr val="lt1"/>
                </a:solidFill>
                <a:latin typeface="Roboto"/>
                <a:ea typeface="Roboto"/>
                <a:cs typeface="Roboto"/>
                <a:sym typeface="Roboto"/>
              </a:rPr>
              <a:t>Khối hộp chữ nhật</a:t>
            </a:r>
            <a:endParaRPr sz="2400" b="0" i="0" u="none" strike="noStrike" cap="none">
              <a:solidFill>
                <a:schemeClr val="lt1"/>
              </a:solidFill>
              <a:latin typeface="Roboto"/>
              <a:ea typeface="Roboto"/>
              <a:cs typeface="Roboto"/>
              <a:sym typeface="Roboto"/>
            </a:endParaRPr>
          </a:p>
        </p:txBody>
      </p:sp>
      <p:cxnSp>
        <p:nvCxnSpPr>
          <p:cNvPr id="336" name="Google Shape;336;p2"/>
          <p:cNvCxnSpPr>
            <a:stCxn id="335" idx="3"/>
          </p:cNvCxnSpPr>
          <p:nvPr/>
        </p:nvCxnSpPr>
        <p:spPr>
          <a:xfrm>
            <a:off x="2968645" y="2429240"/>
            <a:ext cx="1730700" cy="626400"/>
          </a:xfrm>
          <a:prstGeom prst="straightConnector1">
            <a:avLst/>
          </a:prstGeom>
          <a:noFill/>
          <a:ln w="38100" cap="flat" cmpd="sng">
            <a:solidFill>
              <a:srgbClr val="FF0000"/>
            </a:solidFill>
            <a:prstDash val="solid"/>
            <a:miter lim="800000"/>
            <a:headEnd type="none" w="sm" len="sm"/>
            <a:tailEnd type="triangle" w="med" len="med"/>
          </a:ln>
        </p:spPr>
      </p:cxnSp>
      <p:cxnSp>
        <p:nvCxnSpPr>
          <p:cNvPr id="337" name="Google Shape;337;p2"/>
          <p:cNvCxnSpPr/>
          <p:nvPr/>
        </p:nvCxnSpPr>
        <p:spPr>
          <a:xfrm rot="10800000" flipH="1">
            <a:off x="2820958" y="3909272"/>
            <a:ext cx="3056100" cy="1104600"/>
          </a:xfrm>
          <a:prstGeom prst="straightConnector1">
            <a:avLst/>
          </a:prstGeom>
          <a:noFill/>
          <a:ln w="38100" cap="flat" cmpd="sng">
            <a:solidFill>
              <a:srgbClr val="FF0000"/>
            </a:solidFill>
            <a:prstDash val="solid"/>
            <a:miter lim="800000"/>
            <a:headEnd type="none" w="sm" len="sm"/>
            <a:tailEnd type="triangle" w="med" len="med"/>
          </a:ln>
        </p:spPr>
      </p:cxnSp>
      <p:cxnSp>
        <p:nvCxnSpPr>
          <p:cNvPr id="338" name="Google Shape;338;p2"/>
          <p:cNvCxnSpPr>
            <a:stCxn id="332" idx="1"/>
          </p:cNvCxnSpPr>
          <p:nvPr/>
        </p:nvCxnSpPr>
        <p:spPr>
          <a:xfrm flipH="1">
            <a:off x="7511971" y="2427135"/>
            <a:ext cx="2143800" cy="628500"/>
          </a:xfrm>
          <a:prstGeom prst="straightConnector1">
            <a:avLst/>
          </a:prstGeom>
          <a:noFill/>
          <a:ln w="38100" cap="flat" cmpd="sng">
            <a:solidFill>
              <a:srgbClr val="FF0000"/>
            </a:solidFill>
            <a:prstDash val="solid"/>
            <a:miter lim="800000"/>
            <a:headEnd type="none" w="sm" len="sm"/>
            <a:tailEnd type="triangle" w="med" len="med"/>
          </a:ln>
        </p:spPr>
      </p:cxnSp>
      <p:cxnSp>
        <p:nvCxnSpPr>
          <p:cNvPr id="339" name="Google Shape;339;p2"/>
          <p:cNvCxnSpPr>
            <a:stCxn id="334" idx="1"/>
          </p:cNvCxnSpPr>
          <p:nvPr/>
        </p:nvCxnSpPr>
        <p:spPr>
          <a:xfrm rot="10800000">
            <a:off x="6867644" y="4302418"/>
            <a:ext cx="2580900" cy="552300"/>
          </a:xfrm>
          <a:prstGeom prst="straightConnector1">
            <a:avLst/>
          </a:prstGeom>
          <a:noFill/>
          <a:ln w="38100" cap="flat" cmpd="sng">
            <a:solidFill>
              <a:srgbClr val="FF0000"/>
            </a:solidFill>
            <a:prstDash val="solid"/>
            <a:miter lim="800000"/>
            <a:headEnd type="none" w="sm" len="sm"/>
            <a:tailEnd type="triangle" w="med" len="med"/>
          </a:ln>
        </p:spPr>
      </p:cxnSp>
      <p:sp>
        <p:nvSpPr>
          <p:cNvPr id="340" name="Google Shape;340;p2"/>
          <p:cNvSpPr/>
          <p:nvPr/>
        </p:nvSpPr>
        <p:spPr>
          <a:xfrm>
            <a:off x="5006333" y="2282370"/>
            <a:ext cx="457200" cy="457200"/>
          </a:xfrm>
          <a:prstGeom prst="ellipse">
            <a:avLst/>
          </a:prstGeom>
          <a:solidFill>
            <a:srgbClr val="95624C"/>
          </a:solidFill>
          <a:ln>
            <a:noFill/>
          </a:ln>
          <a:effectLst>
            <a:outerShdw blurRad="190500" dist="228600" dir="2700000" algn="ctr">
              <a:srgbClr val="000000">
                <a:alpha val="2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0" i="0" u="none" strike="noStrike" cap="none">
                <a:solidFill>
                  <a:schemeClr val="lt1"/>
                </a:solidFill>
                <a:latin typeface="Roboto Black"/>
                <a:ea typeface="Roboto Black"/>
                <a:cs typeface="Roboto Black"/>
                <a:sym typeface="Roboto Black"/>
              </a:rPr>
              <a:t>1</a:t>
            </a:r>
            <a:endParaRPr/>
          </a:p>
        </p:txBody>
      </p:sp>
      <p:sp>
        <p:nvSpPr>
          <p:cNvPr id="341" name="Google Shape;341;p2"/>
          <p:cNvSpPr/>
          <p:nvPr/>
        </p:nvSpPr>
        <p:spPr>
          <a:xfrm>
            <a:off x="5877058" y="2614507"/>
            <a:ext cx="457200" cy="457200"/>
          </a:xfrm>
          <a:prstGeom prst="ellipse">
            <a:avLst/>
          </a:prstGeom>
          <a:solidFill>
            <a:srgbClr val="95624C"/>
          </a:solidFill>
          <a:ln>
            <a:noFill/>
          </a:ln>
          <a:effectLst>
            <a:outerShdw blurRad="190500" dist="228600" dir="2700000" algn="ctr">
              <a:srgbClr val="000000">
                <a:alpha val="2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0" i="0" u="none" strike="noStrike" cap="none">
                <a:solidFill>
                  <a:schemeClr val="lt1"/>
                </a:solidFill>
                <a:latin typeface="Roboto Black"/>
                <a:ea typeface="Roboto Black"/>
                <a:cs typeface="Roboto Black"/>
                <a:sym typeface="Roboto Black"/>
              </a:rPr>
              <a:t>2</a:t>
            </a:r>
            <a:endParaRPr/>
          </a:p>
        </p:txBody>
      </p:sp>
      <p:sp>
        <p:nvSpPr>
          <p:cNvPr id="342" name="Google Shape;342;p2"/>
          <p:cNvSpPr/>
          <p:nvPr/>
        </p:nvSpPr>
        <p:spPr>
          <a:xfrm>
            <a:off x="7155796" y="2282370"/>
            <a:ext cx="457200" cy="457200"/>
          </a:xfrm>
          <a:prstGeom prst="ellipse">
            <a:avLst/>
          </a:prstGeom>
          <a:solidFill>
            <a:srgbClr val="95624C"/>
          </a:solidFill>
          <a:ln>
            <a:noFill/>
          </a:ln>
          <a:effectLst>
            <a:outerShdw blurRad="190500" dist="228600" dir="2700000" algn="ctr">
              <a:srgbClr val="000000">
                <a:alpha val="2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0" i="0" u="none" strike="noStrike" cap="none" dirty="0">
                <a:solidFill>
                  <a:schemeClr val="lt1"/>
                </a:solidFill>
                <a:latin typeface="Roboto Black"/>
                <a:ea typeface="Roboto Black"/>
                <a:cs typeface="Roboto Black"/>
                <a:sym typeface="Roboto Black"/>
              </a:rPr>
              <a:t>3</a:t>
            </a:r>
            <a:endParaRPr dirty="0"/>
          </a:p>
        </p:txBody>
      </p:sp>
      <p:sp>
        <p:nvSpPr>
          <p:cNvPr id="343" name="Google Shape;343;p2"/>
          <p:cNvSpPr/>
          <p:nvPr/>
        </p:nvSpPr>
        <p:spPr>
          <a:xfrm>
            <a:off x="6334258" y="4341977"/>
            <a:ext cx="457200" cy="457200"/>
          </a:xfrm>
          <a:prstGeom prst="ellipse">
            <a:avLst/>
          </a:prstGeom>
          <a:solidFill>
            <a:srgbClr val="95624C"/>
          </a:solidFill>
          <a:ln>
            <a:noFill/>
          </a:ln>
          <a:effectLst>
            <a:outerShdw blurRad="190500" dist="228600" dir="2700000" algn="ctr">
              <a:srgbClr val="000000">
                <a:alpha val="2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0" i="0" u="none" strike="noStrike" cap="none">
                <a:solidFill>
                  <a:schemeClr val="lt1"/>
                </a:solidFill>
                <a:latin typeface="Roboto Black"/>
                <a:ea typeface="Roboto Black"/>
                <a:cs typeface="Roboto Black"/>
                <a:sym typeface="Roboto Black"/>
              </a:rPr>
              <a:t>4</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6"/>
                                        </p:tgtEl>
                                        <p:attrNameLst>
                                          <p:attrName>style.visibility</p:attrName>
                                        </p:attrNameLst>
                                      </p:cBhvr>
                                      <p:to>
                                        <p:strVal val="visible"/>
                                      </p:to>
                                    </p:set>
                                    <p:animEffect transition="in" filter="fade">
                                      <p:cBhvr>
                                        <p:cTn id="7" dur="500"/>
                                        <p:tgtEl>
                                          <p:spTgt spid="326"/>
                                        </p:tgtEl>
                                      </p:cBhvr>
                                    </p:animEffect>
                                  </p:childTnLst>
                                </p:cTn>
                              </p:par>
                              <p:par>
                                <p:cTn id="8" presetID="10" presetClass="entr" presetSubtype="0" fill="hold" nodeType="withEffect">
                                  <p:stCondLst>
                                    <p:cond delay="0"/>
                                  </p:stCondLst>
                                  <p:childTnLst>
                                    <p:set>
                                      <p:cBhvr>
                                        <p:cTn id="9" dur="1" fill="hold">
                                          <p:stCondLst>
                                            <p:cond delay="0"/>
                                          </p:stCondLst>
                                        </p:cTn>
                                        <p:tgtEl>
                                          <p:spTgt spid="331"/>
                                        </p:tgtEl>
                                        <p:attrNameLst>
                                          <p:attrName>style.visibility</p:attrName>
                                        </p:attrNameLst>
                                      </p:cBhvr>
                                      <p:to>
                                        <p:strVal val="visible"/>
                                      </p:to>
                                    </p:set>
                                    <p:animEffect transition="in" filter="fade">
                                      <p:cBhvr>
                                        <p:cTn id="10" dur="500"/>
                                        <p:tgtEl>
                                          <p:spTgt spid="331"/>
                                        </p:tgtEl>
                                      </p:cBhvr>
                                    </p:animEffect>
                                  </p:childTnLst>
                                </p:cTn>
                              </p:par>
                              <p:par>
                                <p:cTn id="11" presetID="10" presetClass="entr" presetSubtype="0" fill="hold" nodeType="withEffect">
                                  <p:stCondLst>
                                    <p:cond delay="0"/>
                                  </p:stCondLst>
                                  <p:childTnLst>
                                    <p:set>
                                      <p:cBhvr>
                                        <p:cTn id="12" dur="1" fill="hold">
                                          <p:stCondLst>
                                            <p:cond delay="0"/>
                                          </p:stCondLst>
                                        </p:cTn>
                                        <p:tgtEl>
                                          <p:spTgt spid="340"/>
                                        </p:tgtEl>
                                        <p:attrNameLst>
                                          <p:attrName>style.visibility</p:attrName>
                                        </p:attrNameLst>
                                      </p:cBhvr>
                                      <p:to>
                                        <p:strVal val="visible"/>
                                      </p:to>
                                    </p:set>
                                    <p:animEffect transition="in" filter="fade">
                                      <p:cBhvr>
                                        <p:cTn id="13" dur="500"/>
                                        <p:tgtEl>
                                          <p:spTgt spid="340"/>
                                        </p:tgtEl>
                                      </p:cBhvr>
                                    </p:animEffect>
                                  </p:childTnLst>
                                </p:cTn>
                              </p:par>
                              <p:par>
                                <p:cTn id="14" presetID="10" presetClass="entr" presetSubtype="0" fill="hold" nodeType="withEffect">
                                  <p:stCondLst>
                                    <p:cond delay="0"/>
                                  </p:stCondLst>
                                  <p:childTnLst>
                                    <p:set>
                                      <p:cBhvr>
                                        <p:cTn id="15" dur="1" fill="hold">
                                          <p:stCondLst>
                                            <p:cond delay="0"/>
                                          </p:stCondLst>
                                        </p:cTn>
                                        <p:tgtEl>
                                          <p:spTgt spid="341"/>
                                        </p:tgtEl>
                                        <p:attrNameLst>
                                          <p:attrName>style.visibility</p:attrName>
                                        </p:attrNameLst>
                                      </p:cBhvr>
                                      <p:to>
                                        <p:strVal val="visible"/>
                                      </p:to>
                                    </p:set>
                                    <p:animEffect transition="in" filter="fade">
                                      <p:cBhvr>
                                        <p:cTn id="16" dur="500"/>
                                        <p:tgtEl>
                                          <p:spTgt spid="341"/>
                                        </p:tgtEl>
                                      </p:cBhvr>
                                    </p:animEffect>
                                  </p:childTnLst>
                                </p:cTn>
                              </p:par>
                              <p:par>
                                <p:cTn id="17" presetID="10" presetClass="entr" presetSubtype="0" fill="hold" nodeType="withEffect">
                                  <p:stCondLst>
                                    <p:cond delay="0"/>
                                  </p:stCondLst>
                                  <p:childTnLst>
                                    <p:set>
                                      <p:cBhvr>
                                        <p:cTn id="18" dur="1" fill="hold">
                                          <p:stCondLst>
                                            <p:cond delay="0"/>
                                          </p:stCondLst>
                                        </p:cTn>
                                        <p:tgtEl>
                                          <p:spTgt spid="342"/>
                                        </p:tgtEl>
                                        <p:attrNameLst>
                                          <p:attrName>style.visibility</p:attrName>
                                        </p:attrNameLst>
                                      </p:cBhvr>
                                      <p:to>
                                        <p:strVal val="visible"/>
                                      </p:to>
                                    </p:set>
                                    <p:animEffect transition="in" filter="fade">
                                      <p:cBhvr>
                                        <p:cTn id="19" dur="500"/>
                                        <p:tgtEl>
                                          <p:spTgt spid="342"/>
                                        </p:tgtEl>
                                      </p:cBhvr>
                                    </p:animEffect>
                                  </p:childTnLst>
                                </p:cTn>
                              </p:par>
                              <p:par>
                                <p:cTn id="20" presetID="10" presetClass="entr" presetSubtype="0" fill="hold" nodeType="withEffect">
                                  <p:stCondLst>
                                    <p:cond delay="0"/>
                                  </p:stCondLst>
                                  <p:childTnLst>
                                    <p:set>
                                      <p:cBhvr>
                                        <p:cTn id="21" dur="1" fill="hold">
                                          <p:stCondLst>
                                            <p:cond delay="0"/>
                                          </p:stCondLst>
                                        </p:cTn>
                                        <p:tgtEl>
                                          <p:spTgt spid="343"/>
                                        </p:tgtEl>
                                        <p:attrNameLst>
                                          <p:attrName>style.visibility</p:attrName>
                                        </p:attrNameLst>
                                      </p:cBhvr>
                                      <p:to>
                                        <p:strVal val="visible"/>
                                      </p:to>
                                    </p:set>
                                    <p:animEffect transition="in" filter="fade">
                                      <p:cBhvr>
                                        <p:cTn id="22" dur="500"/>
                                        <p:tgtEl>
                                          <p:spTgt spid="34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35"/>
                                        </p:tgtEl>
                                        <p:attrNameLst>
                                          <p:attrName>style.visibility</p:attrName>
                                        </p:attrNameLst>
                                      </p:cBhvr>
                                      <p:to>
                                        <p:strVal val="visible"/>
                                      </p:to>
                                    </p:set>
                                    <p:animEffect transition="in" filter="fade">
                                      <p:cBhvr>
                                        <p:cTn id="27" dur="500"/>
                                        <p:tgtEl>
                                          <p:spTgt spid="335"/>
                                        </p:tgtEl>
                                      </p:cBhvr>
                                    </p:animEffect>
                                  </p:childTnLst>
                                </p:cTn>
                              </p:par>
                              <p:par>
                                <p:cTn id="28" presetID="10" presetClass="entr" presetSubtype="0" fill="hold" nodeType="withEffect">
                                  <p:stCondLst>
                                    <p:cond delay="0"/>
                                  </p:stCondLst>
                                  <p:childTnLst>
                                    <p:set>
                                      <p:cBhvr>
                                        <p:cTn id="29" dur="1" fill="hold">
                                          <p:stCondLst>
                                            <p:cond delay="0"/>
                                          </p:stCondLst>
                                        </p:cTn>
                                        <p:tgtEl>
                                          <p:spTgt spid="336"/>
                                        </p:tgtEl>
                                        <p:attrNameLst>
                                          <p:attrName>style.visibility</p:attrName>
                                        </p:attrNameLst>
                                      </p:cBhvr>
                                      <p:to>
                                        <p:strVal val="visible"/>
                                      </p:to>
                                    </p:set>
                                    <p:animEffect transition="in" filter="fade">
                                      <p:cBhvr>
                                        <p:cTn id="30" dur="500"/>
                                        <p:tgtEl>
                                          <p:spTgt spid="33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33"/>
                                        </p:tgtEl>
                                        <p:attrNameLst>
                                          <p:attrName>style.visibility</p:attrName>
                                        </p:attrNameLst>
                                      </p:cBhvr>
                                      <p:to>
                                        <p:strVal val="visible"/>
                                      </p:to>
                                    </p:set>
                                    <p:animEffect transition="in" filter="fade">
                                      <p:cBhvr>
                                        <p:cTn id="35" dur="500"/>
                                        <p:tgtEl>
                                          <p:spTgt spid="333"/>
                                        </p:tgtEl>
                                      </p:cBhvr>
                                    </p:animEffect>
                                  </p:childTnLst>
                                </p:cTn>
                              </p:par>
                              <p:par>
                                <p:cTn id="36" presetID="10" presetClass="entr" presetSubtype="0" fill="hold" nodeType="withEffect">
                                  <p:stCondLst>
                                    <p:cond delay="0"/>
                                  </p:stCondLst>
                                  <p:childTnLst>
                                    <p:set>
                                      <p:cBhvr>
                                        <p:cTn id="37" dur="1" fill="hold">
                                          <p:stCondLst>
                                            <p:cond delay="0"/>
                                          </p:stCondLst>
                                        </p:cTn>
                                        <p:tgtEl>
                                          <p:spTgt spid="337"/>
                                        </p:tgtEl>
                                        <p:attrNameLst>
                                          <p:attrName>style.visibility</p:attrName>
                                        </p:attrNameLst>
                                      </p:cBhvr>
                                      <p:to>
                                        <p:strVal val="visible"/>
                                      </p:to>
                                    </p:set>
                                    <p:animEffect transition="in" filter="fade">
                                      <p:cBhvr>
                                        <p:cTn id="38" dur="500"/>
                                        <p:tgtEl>
                                          <p:spTgt spid="33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32"/>
                                        </p:tgtEl>
                                        <p:attrNameLst>
                                          <p:attrName>style.visibility</p:attrName>
                                        </p:attrNameLst>
                                      </p:cBhvr>
                                      <p:to>
                                        <p:strVal val="visible"/>
                                      </p:to>
                                    </p:set>
                                    <p:animEffect transition="in" filter="fade">
                                      <p:cBhvr>
                                        <p:cTn id="43" dur="500"/>
                                        <p:tgtEl>
                                          <p:spTgt spid="332"/>
                                        </p:tgtEl>
                                      </p:cBhvr>
                                    </p:animEffect>
                                  </p:childTnLst>
                                </p:cTn>
                              </p:par>
                              <p:par>
                                <p:cTn id="44" presetID="10" presetClass="entr" presetSubtype="0" fill="hold" nodeType="withEffect">
                                  <p:stCondLst>
                                    <p:cond delay="0"/>
                                  </p:stCondLst>
                                  <p:childTnLst>
                                    <p:set>
                                      <p:cBhvr>
                                        <p:cTn id="45" dur="1" fill="hold">
                                          <p:stCondLst>
                                            <p:cond delay="0"/>
                                          </p:stCondLst>
                                        </p:cTn>
                                        <p:tgtEl>
                                          <p:spTgt spid="338"/>
                                        </p:tgtEl>
                                        <p:attrNameLst>
                                          <p:attrName>style.visibility</p:attrName>
                                        </p:attrNameLst>
                                      </p:cBhvr>
                                      <p:to>
                                        <p:strVal val="visible"/>
                                      </p:to>
                                    </p:set>
                                    <p:animEffect transition="in" filter="fade">
                                      <p:cBhvr>
                                        <p:cTn id="46" dur="500"/>
                                        <p:tgtEl>
                                          <p:spTgt spid="338"/>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334"/>
                                        </p:tgtEl>
                                        <p:attrNameLst>
                                          <p:attrName>style.visibility</p:attrName>
                                        </p:attrNameLst>
                                      </p:cBhvr>
                                      <p:to>
                                        <p:strVal val="visible"/>
                                      </p:to>
                                    </p:set>
                                    <p:animEffect transition="in" filter="fade">
                                      <p:cBhvr>
                                        <p:cTn id="51" dur="500"/>
                                        <p:tgtEl>
                                          <p:spTgt spid="334"/>
                                        </p:tgtEl>
                                      </p:cBhvr>
                                    </p:animEffect>
                                  </p:childTnLst>
                                </p:cTn>
                              </p:par>
                              <p:par>
                                <p:cTn id="52" presetID="10" presetClass="entr" presetSubtype="0" fill="hold" nodeType="withEffect">
                                  <p:stCondLst>
                                    <p:cond delay="0"/>
                                  </p:stCondLst>
                                  <p:childTnLst>
                                    <p:set>
                                      <p:cBhvr>
                                        <p:cTn id="53" dur="1" fill="hold">
                                          <p:stCondLst>
                                            <p:cond delay="0"/>
                                          </p:stCondLst>
                                        </p:cTn>
                                        <p:tgtEl>
                                          <p:spTgt spid="339"/>
                                        </p:tgtEl>
                                        <p:attrNameLst>
                                          <p:attrName>style.visibility</p:attrName>
                                        </p:attrNameLst>
                                      </p:cBhvr>
                                      <p:to>
                                        <p:strVal val="visible"/>
                                      </p:to>
                                    </p:set>
                                    <p:animEffect transition="in" filter="fade">
                                      <p:cBhvr>
                                        <p:cTn id="54" dur="500"/>
                                        <p:tgtEl>
                                          <p:spTgt spid="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grpSp>
        <p:nvGrpSpPr>
          <p:cNvPr id="349" name="Google Shape;349;p3"/>
          <p:cNvGrpSpPr/>
          <p:nvPr/>
        </p:nvGrpSpPr>
        <p:grpSpPr>
          <a:xfrm>
            <a:off x="0" y="0"/>
            <a:ext cx="2029820" cy="1484555"/>
            <a:chOff x="442597" y="615596"/>
            <a:chExt cx="2029820" cy="1484555"/>
          </a:xfrm>
        </p:grpSpPr>
        <p:sp>
          <p:nvSpPr>
            <p:cNvPr id="350" name="Google Shape;350;p3"/>
            <p:cNvSpPr/>
            <p:nvPr/>
          </p:nvSpPr>
          <p:spPr>
            <a:xfrm>
              <a:off x="700765" y="802476"/>
              <a:ext cx="1642322" cy="1155633"/>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351" name="Google Shape;351;p3"/>
            <p:cNvPicPr preferRelativeResize="0"/>
            <p:nvPr/>
          </p:nvPicPr>
          <p:blipFill rotWithShape="1">
            <a:blip r:embed="rId3">
              <a:alphaModFix/>
            </a:blip>
            <a:srcRect/>
            <a:stretch/>
          </p:blipFill>
          <p:spPr>
            <a:xfrm>
              <a:off x="442597" y="615596"/>
              <a:ext cx="2029820" cy="1484555"/>
            </a:xfrm>
            <a:prstGeom prst="rect">
              <a:avLst/>
            </a:prstGeom>
            <a:noFill/>
            <a:ln>
              <a:noFill/>
            </a:ln>
          </p:spPr>
        </p:pic>
      </p:grpSp>
      <p:pic>
        <p:nvPicPr>
          <p:cNvPr id="352" name="Google Shape;352;p3"/>
          <p:cNvPicPr preferRelativeResize="0"/>
          <p:nvPr/>
        </p:nvPicPr>
        <p:blipFill rotWithShape="1">
          <a:blip r:embed="rId4">
            <a:alphaModFix/>
          </a:blip>
          <a:srcRect/>
          <a:stretch/>
        </p:blipFill>
        <p:spPr>
          <a:xfrm>
            <a:off x="3608061" y="1425422"/>
            <a:ext cx="5563858" cy="4793080"/>
          </a:xfrm>
          <a:prstGeom prst="rect">
            <a:avLst/>
          </a:prstGeom>
          <a:noFill/>
          <a:ln>
            <a:noFill/>
          </a:ln>
        </p:spPr>
      </p:pic>
      <p:grpSp>
        <p:nvGrpSpPr>
          <p:cNvPr id="353" name="Google Shape;353;p3"/>
          <p:cNvGrpSpPr/>
          <p:nvPr/>
        </p:nvGrpSpPr>
        <p:grpSpPr>
          <a:xfrm>
            <a:off x="393518" y="2333109"/>
            <a:ext cx="3530279" cy="2206077"/>
            <a:chOff x="1006997" y="1671435"/>
            <a:chExt cx="3530279" cy="2206077"/>
          </a:xfrm>
        </p:grpSpPr>
        <p:sp>
          <p:nvSpPr>
            <p:cNvPr id="354" name="Google Shape;354;p3"/>
            <p:cNvSpPr/>
            <p:nvPr/>
          </p:nvSpPr>
          <p:spPr>
            <a:xfrm>
              <a:off x="1006997" y="1671435"/>
              <a:ext cx="3530279" cy="2206077"/>
            </a:xfrm>
            <a:custGeom>
              <a:avLst/>
              <a:gdLst/>
              <a:ahLst/>
              <a:cxnLst/>
              <a:rect l="l" t="t" r="r" b="b"/>
              <a:pathLst>
                <a:path w="2812648" h="2095011" extrusionOk="0">
                  <a:moveTo>
                    <a:pt x="0" y="0"/>
                  </a:moveTo>
                  <a:lnTo>
                    <a:pt x="1640711" y="0"/>
                  </a:lnTo>
                  <a:lnTo>
                    <a:pt x="1640711" y="0"/>
                  </a:lnTo>
                  <a:lnTo>
                    <a:pt x="2343873" y="0"/>
                  </a:lnTo>
                  <a:lnTo>
                    <a:pt x="2812648" y="0"/>
                  </a:lnTo>
                  <a:lnTo>
                    <a:pt x="2812648" y="972274"/>
                  </a:lnTo>
                  <a:lnTo>
                    <a:pt x="2812648" y="972274"/>
                  </a:lnTo>
                  <a:lnTo>
                    <a:pt x="2812648" y="1388963"/>
                  </a:lnTo>
                  <a:lnTo>
                    <a:pt x="2812648" y="1666755"/>
                  </a:lnTo>
                  <a:lnTo>
                    <a:pt x="2343873" y="1666755"/>
                  </a:lnTo>
                  <a:cubicBezTo>
                    <a:pt x="2175835" y="1844231"/>
                    <a:pt x="2447635" y="1952259"/>
                    <a:pt x="2499516" y="2095011"/>
                  </a:cubicBezTo>
                  <a:cubicBezTo>
                    <a:pt x="2213248" y="1952259"/>
                    <a:pt x="1973278" y="2017851"/>
                    <a:pt x="1640711" y="1666755"/>
                  </a:cubicBezTo>
                  <a:lnTo>
                    <a:pt x="0" y="1666755"/>
                  </a:lnTo>
                  <a:lnTo>
                    <a:pt x="0" y="1388963"/>
                  </a:lnTo>
                  <a:lnTo>
                    <a:pt x="0" y="972274"/>
                  </a:lnTo>
                  <a:lnTo>
                    <a:pt x="0" y="972274"/>
                  </a:lnTo>
                  <a:lnTo>
                    <a:pt x="0" y="0"/>
                  </a:lnTo>
                  <a:close/>
                </a:path>
              </a:pathLst>
            </a:custGeom>
            <a:solidFill>
              <a:srgbClr val="FFD966"/>
            </a:solidFill>
            <a:ln>
              <a:noFill/>
            </a:ln>
            <a:effectLst>
              <a:outerShdw blurRad="190500" dist="228600" dir="2700000" algn="ctr">
                <a:srgbClr val="000000">
                  <a:alpha val="2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55" name="Google Shape;355;p3"/>
            <p:cNvSpPr txBox="1"/>
            <p:nvPr/>
          </p:nvSpPr>
          <p:spPr>
            <a:xfrm>
              <a:off x="1045677" y="1791635"/>
              <a:ext cx="3452918" cy="156966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400" b="0" i="0" u="none" strike="noStrike" cap="none">
                  <a:solidFill>
                    <a:srgbClr val="002060"/>
                  </a:solidFill>
                  <a:latin typeface="Roboto"/>
                  <a:ea typeface="Roboto"/>
                  <a:cs typeface="Roboto"/>
                  <a:sym typeface="Roboto"/>
                </a:rPr>
                <a:t>Các hình này không chỉ có trong các đồ vật thực tế mà còn có trong tác phẩm nghệ thuật</a:t>
              </a:r>
              <a:endParaRPr sz="2400" b="0" i="0" u="none" strike="noStrike" cap="none">
                <a:solidFill>
                  <a:srgbClr val="002060"/>
                </a:solidFill>
                <a:latin typeface="Roboto"/>
                <a:ea typeface="Roboto"/>
                <a:cs typeface="Roboto"/>
                <a:sym typeface="Roboto"/>
              </a:endParaRPr>
            </a:p>
          </p:txBody>
        </p:sp>
      </p:grpSp>
      <p:grpSp>
        <p:nvGrpSpPr>
          <p:cNvPr id="356" name="Google Shape;356;p3"/>
          <p:cNvGrpSpPr/>
          <p:nvPr/>
        </p:nvGrpSpPr>
        <p:grpSpPr>
          <a:xfrm>
            <a:off x="8542118" y="2086648"/>
            <a:ext cx="3379808" cy="2206077"/>
            <a:chOff x="1006997" y="1671435"/>
            <a:chExt cx="3530279" cy="2206077"/>
          </a:xfrm>
        </p:grpSpPr>
        <p:sp>
          <p:nvSpPr>
            <p:cNvPr id="357" name="Google Shape;357;p3"/>
            <p:cNvSpPr/>
            <p:nvPr/>
          </p:nvSpPr>
          <p:spPr>
            <a:xfrm flipH="1">
              <a:off x="1006997" y="1671435"/>
              <a:ext cx="3530279" cy="2206077"/>
            </a:xfrm>
            <a:custGeom>
              <a:avLst/>
              <a:gdLst/>
              <a:ahLst/>
              <a:cxnLst/>
              <a:rect l="l" t="t" r="r" b="b"/>
              <a:pathLst>
                <a:path w="2812648" h="2095011" extrusionOk="0">
                  <a:moveTo>
                    <a:pt x="0" y="0"/>
                  </a:moveTo>
                  <a:lnTo>
                    <a:pt x="1640711" y="0"/>
                  </a:lnTo>
                  <a:lnTo>
                    <a:pt x="1640711" y="0"/>
                  </a:lnTo>
                  <a:lnTo>
                    <a:pt x="2343873" y="0"/>
                  </a:lnTo>
                  <a:lnTo>
                    <a:pt x="2812648" y="0"/>
                  </a:lnTo>
                  <a:lnTo>
                    <a:pt x="2812648" y="972274"/>
                  </a:lnTo>
                  <a:lnTo>
                    <a:pt x="2812648" y="972274"/>
                  </a:lnTo>
                  <a:lnTo>
                    <a:pt x="2812648" y="1388963"/>
                  </a:lnTo>
                  <a:lnTo>
                    <a:pt x="2812648" y="1666755"/>
                  </a:lnTo>
                  <a:lnTo>
                    <a:pt x="2343873" y="1666755"/>
                  </a:lnTo>
                  <a:cubicBezTo>
                    <a:pt x="2175835" y="1844231"/>
                    <a:pt x="2447635" y="1952259"/>
                    <a:pt x="2499516" y="2095011"/>
                  </a:cubicBezTo>
                  <a:cubicBezTo>
                    <a:pt x="2213248" y="1952259"/>
                    <a:pt x="1973278" y="2017851"/>
                    <a:pt x="1640711" y="1666755"/>
                  </a:cubicBezTo>
                  <a:lnTo>
                    <a:pt x="0" y="1666755"/>
                  </a:lnTo>
                  <a:lnTo>
                    <a:pt x="0" y="1388963"/>
                  </a:lnTo>
                  <a:lnTo>
                    <a:pt x="0" y="972274"/>
                  </a:lnTo>
                  <a:lnTo>
                    <a:pt x="0" y="972274"/>
                  </a:lnTo>
                  <a:lnTo>
                    <a:pt x="0" y="0"/>
                  </a:lnTo>
                  <a:close/>
                </a:path>
              </a:pathLst>
            </a:custGeom>
            <a:solidFill>
              <a:srgbClr val="F7CB9E"/>
            </a:solidFill>
            <a:ln>
              <a:noFill/>
            </a:ln>
            <a:effectLst>
              <a:outerShdw blurRad="190500" dist="228600" dir="2700000" algn="ctr">
                <a:srgbClr val="000000">
                  <a:alpha val="2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58" name="Google Shape;358;p3"/>
            <p:cNvSpPr txBox="1"/>
            <p:nvPr/>
          </p:nvSpPr>
          <p:spPr>
            <a:xfrm>
              <a:off x="1171020" y="1830485"/>
              <a:ext cx="3202232" cy="156966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400" b="0" i="0" u="none" strike="noStrike" cap="none">
                  <a:solidFill>
                    <a:srgbClr val="002060"/>
                  </a:solidFill>
                  <a:latin typeface="Roboto"/>
                  <a:ea typeface="Roboto"/>
                  <a:cs typeface="Roboto"/>
                  <a:sym typeface="Roboto"/>
                </a:rPr>
                <a:t>Chúng mình cùng sáng tạo một sản phẩm từ những hình khối đã học nhé!</a:t>
              </a:r>
              <a:endParaRPr sz="2400" b="0" i="0" u="none" strike="noStrike" cap="none">
                <a:solidFill>
                  <a:srgbClr val="002060"/>
                </a:solidFill>
                <a:latin typeface="Roboto"/>
                <a:ea typeface="Roboto"/>
                <a:cs typeface="Roboto"/>
                <a:sym typeface="Roboto"/>
              </a:endParaRPr>
            </a:p>
          </p:txBody>
        </p:sp>
      </p:grpSp>
      <p:sp>
        <p:nvSpPr>
          <p:cNvPr id="359" name="Google Shape;359;p3"/>
          <p:cNvSpPr txBox="1"/>
          <p:nvPr/>
        </p:nvSpPr>
        <p:spPr>
          <a:xfrm>
            <a:off x="4295006" y="819395"/>
            <a:ext cx="4450689" cy="46166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400" b="0" i="0" u="none" strike="noStrike" cap="none">
                <a:solidFill>
                  <a:schemeClr val="dk1"/>
                </a:solidFill>
                <a:latin typeface="Roboto"/>
                <a:ea typeface="Roboto"/>
                <a:cs typeface="Roboto"/>
                <a:sym typeface="Roboto"/>
              </a:rPr>
              <a:t>Hai bạn đang trao đổi điều gì? </a:t>
            </a:r>
            <a:endParaRPr sz="2400" b="0" i="0" u="none" strike="noStrike" cap="none">
              <a:solidFill>
                <a:schemeClr val="dk1"/>
              </a:solidFill>
              <a:latin typeface="Roboto"/>
              <a:ea typeface="Roboto"/>
              <a:cs typeface="Roboto"/>
              <a:sym typeface="Roboto"/>
            </a:endParaRPr>
          </a:p>
        </p:txBody>
      </p:sp>
      <p:sp>
        <p:nvSpPr>
          <p:cNvPr id="360" name="Google Shape;360;p3"/>
          <p:cNvSpPr txBox="1"/>
          <p:nvPr/>
        </p:nvSpPr>
        <p:spPr>
          <a:xfrm>
            <a:off x="4237095" y="212518"/>
            <a:ext cx="3921073"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2060"/>
              </a:buClr>
              <a:buSzPts val="3200"/>
              <a:buFont typeface="Roboto Black"/>
              <a:buNone/>
            </a:pPr>
            <a:r>
              <a:rPr lang="en-US" sz="3200" b="1" i="0" u="none" strike="noStrike" cap="none">
                <a:solidFill>
                  <a:srgbClr val="002060"/>
                </a:solidFill>
                <a:latin typeface="Roboto Black"/>
                <a:ea typeface="Roboto Black"/>
                <a:cs typeface="Roboto Black"/>
                <a:sym typeface="Roboto Black"/>
              </a:rPr>
              <a:t>ĐỐ BẠN</a:t>
            </a:r>
            <a:endParaRPr sz="3200" b="1" i="0" u="none" strike="noStrike" cap="none">
              <a:solidFill>
                <a:srgbClr val="002060"/>
              </a:solidFill>
              <a:latin typeface="Roboto Black"/>
              <a:ea typeface="Roboto Black"/>
              <a:cs typeface="Roboto Black"/>
              <a:sym typeface="Roboto Black"/>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59"/>
                                        </p:tgtEl>
                                        <p:attrNameLst>
                                          <p:attrName>style.visibility</p:attrName>
                                        </p:attrNameLst>
                                      </p:cBhvr>
                                      <p:to>
                                        <p:strVal val="visible"/>
                                      </p:to>
                                    </p:set>
                                    <p:animEffect transition="in" filter="fade">
                                      <p:cBhvr>
                                        <p:cTn id="7" dur="500"/>
                                        <p:tgtEl>
                                          <p:spTgt spid="35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3"/>
                                        </p:tgtEl>
                                        <p:attrNameLst>
                                          <p:attrName>style.visibility</p:attrName>
                                        </p:attrNameLst>
                                      </p:cBhvr>
                                      <p:to>
                                        <p:strVal val="visible"/>
                                      </p:to>
                                    </p:set>
                                    <p:animEffect transition="in" filter="fade">
                                      <p:cBhvr>
                                        <p:cTn id="12" dur="1000"/>
                                        <p:tgtEl>
                                          <p:spTgt spid="3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6"/>
                                        </p:tgtEl>
                                        <p:attrNameLst>
                                          <p:attrName>style.visibility</p:attrName>
                                        </p:attrNameLst>
                                      </p:cBhvr>
                                      <p:to>
                                        <p:strVal val="visible"/>
                                      </p:to>
                                    </p:set>
                                    <p:animEffect transition="in" filter="fade">
                                      <p:cBhvr>
                                        <p:cTn id="17" dur="1000"/>
                                        <p:tgtEl>
                                          <p:spTgt spid="356"/>
                                        </p:tgtEl>
                                      </p:cBhvr>
                                    </p:animEffect>
                                  </p:childTnLst>
                                </p:cTn>
                              </p:par>
                              <p:par>
                                <p:cTn id="18" presetID="10" presetClass="entr" presetSubtype="0" fill="hold" nodeType="withEffect">
                                  <p:stCondLst>
                                    <p:cond delay="0"/>
                                  </p:stCondLst>
                                  <p:childTnLst>
                                    <p:set>
                                      <p:cBhvr>
                                        <p:cTn id="19" dur="1" fill="hold">
                                          <p:stCondLst>
                                            <p:cond delay="0"/>
                                          </p:stCondLst>
                                        </p:cTn>
                                        <p:tgtEl>
                                          <p:spTgt spid="360"/>
                                        </p:tgtEl>
                                        <p:attrNameLst>
                                          <p:attrName>style.visibility</p:attrName>
                                        </p:attrNameLst>
                                      </p:cBhvr>
                                      <p:to>
                                        <p:strVal val="visible"/>
                                      </p:to>
                                    </p:set>
                                    <p:animEffect transition="in" filter="fade">
                                      <p:cBhvr>
                                        <p:cTn id="20" dur="500"/>
                                        <p:tgtEl>
                                          <p:spTgt spid="3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4"/>
          <p:cNvSpPr txBox="1"/>
          <p:nvPr/>
        </p:nvSpPr>
        <p:spPr>
          <a:xfrm>
            <a:off x="2861330" y="472308"/>
            <a:ext cx="6465550"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2060"/>
              </a:buClr>
              <a:buSzPts val="3200"/>
              <a:buFont typeface="Roboto Black"/>
              <a:buNone/>
            </a:pPr>
            <a:r>
              <a:rPr lang="en-US" sz="3200" b="1" i="0" u="none" strike="noStrike" cap="none">
                <a:solidFill>
                  <a:srgbClr val="002060"/>
                </a:solidFill>
                <a:latin typeface="Roboto Black"/>
                <a:ea typeface="Roboto Black"/>
                <a:cs typeface="Roboto Black"/>
                <a:sym typeface="Roboto Black"/>
              </a:rPr>
              <a:t>MỜI CÁC BẠN XEM VIDEO NHÉ</a:t>
            </a:r>
            <a:endParaRPr sz="3200" b="1" i="0" u="none" strike="noStrike" cap="none">
              <a:solidFill>
                <a:srgbClr val="002060"/>
              </a:solidFill>
              <a:latin typeface="Roboto Black"/>
              <a:ea typeface="Roboto Black"/>
              <a:cs typeface="Roboto Black"/>
              <a:sym typeface="Roboto Black"/>
            </a:endParaRPr>
          </a:p>
        </p:txBody>
      </p:sp>
      <p:grpSp>
        <p:nvGrpSpPr>
          <p:cNvPr id="367" name="Google Shape;367;p4"/>
          <p:cNvGrpSpPr/>
          <p:nvPr/>
        </p:nvGrpSpPr>
        <p:grpSpPr>
          <a:xfrm>
            <a:off x="0" y="0"/>
            <a:ext cx="2029820" cy="1484555"/>
            <a:chOff x="442597" y="615596"/>
            <a:chExt cx="2029820" cy="1484555"/>
          </a:xfrm>
        </p:grpSpPr>
        <p:sp>
          <p:nvSpPr>
            <p:cNvPr id="368" name="Google Shape;368;p4"/>
            <p:cNvSpPr/>
            <p:nvPr/>
          </p:nvSpPr>
          <p:spPr>
            <a:xfrm>
              <a:off x="700765" y="802476"/>
              <a:ext cx="1642322" cy="1155633"/>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369" name="Google Shape;369;p4"/>
            <p:cNvPicPr preferRelativeResize="0"/>
            <p:nvPr/>
          </p:nvPicPr>
          <p:blipFill rotWithShape="1">
            <a:blip r:embed="rId3">
              <a:alphaModFix/>
            </a:blip>
            <a:srcRect/>
            <a:stretch/>
          </p:blipFill>
          <p:spPr>
            <a:xfrm>
              <a:off x="442597" y="615596"/>
              <a:ext cx="2029820" cy="1484555"/>
            </a:xfrm>
            <a:prstGeom prst="rect">
              <a:avLst/>
            </a:prstGeom>
            <a:noFill/>
            <a:ln>
              <a:noFill/>
            </a:ln>
          </p:spPr>
        </p:pic>
      </p:grpSp>
      <p:pic>
        <p:nvPicPr>
          <p:cNvPr id="370" name="Google Shape;370;p4"/>
          <p:cNvPicPr preferRelativeResize="0"/>
          <p:nvPr/>
        </p:nvPicPr>
        <p:blipFill rotWithShape="1">
          <a:blip r:embed="rId4">
            <a:alphaModFix/>
          </a:blip>
          <a:srcRect/>
          <a:stretch/>
        </p:blipFill>
        <p:spPr>
          <a:xfrm>
            <a:off x="-727587" y="911942"/>
            <a:ext cx="609600" cy="609600"/>
          </a:xfrm>
          <a:prstGeom prst="rect">
            <a:avLst/>
          </a:prstGeom>
          <a:noFill/>
          <a:ln>
            <a:noFill/>
          </a:ln>
        </p:spPr>
      </p:pic>
      <p:pic>
        <p:nvPicPr>
          <p:cNvPr id="371" name="Google Shape;371;p4"/>
          <p:cNvPicPr preferRelativeResize="0"/>
          <p:nvPr/>
        </p:nvPicPr>
        <p:blipFill rotWithShape="1">
          <a:blip r:embed="rId4">
            <a:alphaModFix/>
          </a:blip>
          <a:srcRect/>
          <a:stretch/>
        </p:blipFill>
        <p:spPr>
          <a:xfrm>
            <a:off x="-727587" y="1795351"/>
            <a:ext cx="609600" cy="609600"/>
          </a:xfrm>
          <a:prstGeom prst="rect">
            <a:avLst/>
          </a:prstGeom>
          <a:noFill/>
          <a:ln>
            <a:noFill/>
          </a:ln>
        </p:spPr>
      </p:pic>
      <p:pic>
        <p:nvPicPr>
          <p:cNvPr id="372" name="Google Shape;372;p4"/>
          <p:cNvPicPr preferRelativeResize="0"/>
          <p:nvPr/>
        </p:nvPicPr>
        <p:blipFill rotWithShape="1">
          <a:blip r:embed="rId4">
            <a:alphaModFix/>
          </a:blip>
          <a:srcRect/>
          <a:stretch/>
        </p:blipFill>
        <p:spPr>
          <a:xfrm>
            <a:off x="-727587" y="2603090"/>
            <a:ext cx="609600" cy="609600"/>
          </a:xfrm>
          <a:prstGeom prst="rect">
            <a:avLst/>
          </a:prstGeom>
          <a:noFill/>
          <a:ln>
            <a:noFill/>
          </a:ln>
        </p:spPr>
      </p:pic>
      <p:pic>
        <p:nvPicPr>
          <p:cNvPr id="373" name="Google Shape;373;p4"/>
          <p:cNvPicPr preferRelativeResize="0"/>
          <p:nvPr/>
        </p:nvPicPr>
        <p:blipFill rotWithShape="1">
          <a:blip r:embed="rId4">
            <a:alphaModFix/>
          </a:blip>
          <a:srcRect/>
          <a:stretch/>
        </p:blipFill>
        <p:spPr>
          <a:xfrm>
            <a:off x="-727587" y="3280491"/>
            <a:ext cx="609600" cy="609600"/>
          </a:xfrm>
          <a:prstGeom prst="rect">
            <a:avLst/>
          </a:prstGeom>
          <a:noFill/>
          <a:ln>
            <a:noFill/>
          </a:ln>
        </p:spPr>
      </p:pic>
      <p:pic>
        <p:nvPicPr>
          <p:cNvPr id="374" name="Google Shape;374;p4"/>
          <p:cNvPicPr preferRelativeResize="0"/>
          <p:nvPr/>
        </p:nvPicPr>
        <p:blipFill rotWithShape="1">
          <a:blip r:embed="rId5">
            <a:alphaModFix/>
          </a:blip>
          <a:srcRect/>
          <a:stretch/>
        </p:blipFill>
        <p:spPr>
          <a:xfrm>
            <a:off x="2705411" y="1664970"/>
            <a:ext cx="7402830" cy="4123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66"/>
                                        </p:tgtEl>
                                        <p:attrNameLst>
                                          <p:attrName>style.visibility</p:attrName>
                                        </p:attrNameLst>
                                      </p:cBhvr>
                                      <p:to>
                                        <p:strVal val="visible"/>
                                      </p:to>
                                    </p:set>
                                    <p:animEffect transition="in" filter="fade">
                                      <p:cBhvr>
                                        <p:cTn id="7" dur="500"/>
                                        <p:tgtEl>
                                          <p:spTgt spid="366"/>
                                        </p:tgtEl>
                                      </p:cBhvr>
                                    </p:animEffect>
                                  </p:childTnLst>
                                </p:cTn>
                              </p:par>
                              <p:par>
                                <p:cTn id="8" presetID="10" presetClass="entr" presetSubtype="0" fill="hold" nodeType="withEffect">
                                  <p:stCondLst>
                                    <p:cond delay="0"/>
                                  </p:stCondLst>
                                  <p:childTnLst>
                                    <p:set>
                                      <p:cBhvr>
                                        <p:cTn id="9" dur="1" fill="hold">
                                          <p:stCondLst>
                                            <p:cond delay="0"/>
                                          </p:stCondLst>
                                        </p:cTn>
                                        <p:tgtEl>
                                          <p:spTgt spid="370"/>
                                        </p:tgtEl>
                                        <p:attrNameLst>
                                          <p:attrName>style.visibility</p:attrName>
                                        </p:attrNameLst>
                                      </p:cBhvr>
                                      <p:to>
                                        <p:strVal val="visible"/>
                                      </p:to>
                                    </p:set>
                                    <p:animEffect transition="in" filter="fade">
                                      <p:cBhvr>
                                        <p:cTn id="10" dur="3526"/>
                                        <p:tgtEl>
                                          <p:spTgt spid="370"/>
                                        </p:tgtEl>
                                      </p:cBhvr>
                                    </p:animEffect>
                                  </p:childTnLst>
                                </p:cTn>
                              </p:par>
                            </p:childTnLst>
                          </p:cTn>
                        </p:par>
                        <p:par>
                          <p:cTn id="11" fill="hold">
                            <p:stCondLst>
                              <p:cond delay="3526"/>
                            </p:stCondLst>
                            <p:childTnLst>
                              <p:par>
                                <p:cTn id="12" presetID="10" presetClass="entr" presetSubtype="0" fill="hold" nodeType="afterEffect">
                                  <p:stCondLst>
                                    <p:cond delay="0"/>
                                  </p:stCondLst>
                                  <p:childTnLst>
                                    <p:set>
                                      <p:cBhvr>
                                        <p:cTn id="13" dur="1" fill="hold">
                                          <p:stCondLst>
                                            <p:cond delay="0"/>
                                          </p:stCondLst>
                                        </p:cTn>
                                        <p:tgtEl>
                                          <p:spTgt spid="371"/>
                                        </p:tgtEl>
                                        <p:attrNameLst>
                                          <p:attrName>style.visibility</p:attrName>
                                        </p:attrNameLst>
                                      </p:cBhvr>
                                      <p:to>
                                        <p:strVal val="visible"/>
                                      </p:to>
                                    </p:set>
                                    <p:animEffect transition="in" filter="fade">
                                      <p:cBhvr>
                                        <p:cTn id="14" dur="3761"/>
                                        <p:tgtEl>
                                          <p:spTgt spid="371"/>
                                        </p:tgtEl>
                                      </p:cBhvr>
                                    </p:animEffect>
                                  </p:childTnLst>
                                </p:cTn>
                              </p:par>
                            </p:childTnLst>
                          </p:cTn>
                        </p:par>
                        <p:par>
                          <p:cTn id="15" fill="hold">
                            <p:stCondLst>
                              <p:cond delay="7287"/>
                            </p:stCondLst>
                            <p:childTnLst>
                              <p:par>
                                <p:cTn id="16" presetID="10" presetClass="entr" presetSubtype="0" fill="hold" nodeType="afterEffect">
                                  <p:stCondLst>
                                    <p:cond delay="0"/>
                                  </p:stCondLst>
                                  <p:childTnLst>
                                    <p:set>
                                      <p:cBhvr>
                                        <p:cTn id="17" dur="1" fill="hold">
                                          <p:stCondLst>
                                            <p:cond delay="0"/>
                                          </p:stCondLst>
                                        </p:cTn>
                                        <p:tgtEl>
                                          <p:spTgt spid="372"/>
                                        </p:tgtEl>
                                        <p:attrNameLst>
                                          <p:attrName>style.visibility</p:attrName>
                                        </p:attrNameLst>
                                      </p:cBhvr>
                                      <p:to>
                                        <p:strVal val="visible"/>
                                      </p:to>
                                    </p:set>
                                    <p:animEffect transition="in" filter="fade">
                                      <p:cBhvr>
                                        <p:cTn id="18" dur="5000"/>
                                        <p:tgtEl>
                                          <p:spTgt spid="372"/>
                                        </p:tgtEl>
                                      </p:cBhvr>
                                    </p:animEffect>
                                  </p:childTnLst>
                                </p:cTn>
                              </p:par>
                            </p:childTnLst>
                          </p:cTn>
                        </p:par>
                        <p:par>
                          <p:cTn id="19" fill="hold">
                            <p:stCondLst>
                              <p:cond delay="12287"/>
                            </p:stCondLst>
                            <p:childTnLst>
                              <p:par>
                                <p:cTn id="20" presetID="10" presetClass="entr" presetSubtype="0" fill="hold" nodeType="afterEffect">
                                  <p:stCondLst>
                                    <p:cond delay="0"/>
                                  </p:stCondLst>
                                  <p:childTnLst>
                                    <p:set>
                                      <p:cBhvr>
                                        <p:cTn id="21" dur="1" fill="hold">
                                          <p:stCondLst>
                                            <p:cond delay="0"/>
                                          </p:stCondLst>
                                        </p:cTn>
                                        <p:tgtEl>
                                          <p:spTgt spid="373"/>
                                        </p:tgtEl>
                                        <p:attrNameLst>
                                          <p:attrName>style.visibility</p:attrName>
                                        </p:attrNameLst>
                                      </p:cBhvr>
                                      <p:to>
                                        <p:strVal val="visible"/>
                                      </p:to>
                                    </p:set>
                                    <p:animEffect transition="in" filter="fade">
                                      <p:cBhvr>
                                        <p:cTn id="22" dur="3709"/>
                                        <p:tgtEl>
                                          <p:spTgt spid="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5"/>
          <p:cNvSpPr txBox="1"/>
          <p:nvPr/>
        </p:nvSpPr>
        <p:spPr>
          <a:xfrm>
            <a:off x="3997813" y="510089"/>
            <a:ext cx="3921073"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2060"/>
              </a:buClr>
              <a:buSzPts val="3200"/>
              <a:buFont typeface="Roboto Black"/>
              <a:buNone/>
            </a:pPr>
            <a:r>
              <a:rPr lang="en-US" sz="3200" b="1" i="0" u="none" strike="noStrike" cap="none">
                <a:solidFill>
                  <a:srgbClr val="002060"/>
                </a:solidFill>
                <a:latin typeface="Roboto Black"/>
                <a:ea typeface="Roboto Black"/>
                <a:cs typeface="Roboto Black"/>
                <a:sym typeface="Roboto Black"/>
              </a:rPr>
              <a:t>THẢO LUẬN</a:t>
            </a:r>
            <a:endParaRPr sz="3200" b="1" i="0" u="none" strike="noStrike" cap="none">
              <a:solidFill>
                <a:srgbClr val="002060"/>
              </a:solidFill>
              <a:latin typeface="Roboto Black"/>
              <a:ea typeface="Roboto Black"/>
              <a:cs typeface="Roboto Black"/>
              <a:sym typeface="Roboto Black"/>
            </a:endParaRPr>
          </a:p>
        </p:txBody>
      </p:sp>
      <p:grpSp>
        <p:nvGrpSpPr>
          <p:cNvPr id="381" name="Google Shape;381;p5"/>
          <p:cNvGrpSpPr/>
          <p:nvPr/>
        </p:nvGrpSpPr>
        <p:grpSpPr>
          <a:xfrm>
            <a:off x="0" y="0"/>
            <a:ext cx="2029820" cy="1484555"/>
            <a:chOff x="442597" y="615596"/>
            <a:chExt cx="2029820" cy="1484555"/>
          </a:xfrm>
        </p:grpSpPr>
        <p:sp>
          <p:nvSpPr>
            <p:cNvPr id="382" name="Google Shape;382;p5"/>
            <p:cNvSpPr/>
            <p:nvPr/>
          </p:nvSpPr>
          <p:spPr>
            <a:xfrm>
              <a:off x="700765" y="802476"/>
              <a:ext cx="1642322" cy="1155633"/>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383" name="Google Shape;383;p5"/>
            <p:cNvPicPr preferRelativeResize="0"/>
            <p:nvPr/>
          </p:nvPicPr>
          <p:blipFill rotWithShape="1">
            <a:blip r:embed="rId3">
              <a:alphaModFix/>
            </a:blip>
            <a:srcRect/>
            <a:stretch/>
          </p:blipFill>
          <p:spPr>
            <a:xfrm>
              <a:off x="442597" y="615596"/>
              <a:ext cx="2029820" cy="1484555"/>
            </a:xfrm>
            <a:prstGeom prst="rect">
              <a:avLst/>
            </a:prstGeom>
            <a:noFill/>
            <a:ln>
              <a:noFill/>
            </a:ln>
          </p:spPr>
        </p:pic>
      </p:grpSp>
      <p:sp>
        <p:nvSpPr>
          <p:cNvPr id="384" name="Google Shape;384;p5"/>
          <p:cNvSpPr/>
          <p:nvPr/>
        </p:nvSpPr>
        <p:spPr>
          <a:xfrm>
            <a:off x="6865321" y="2412870"/>
            <a:ext cx="4154183" cy="2405220"/>
          </a:xfrm>
          <a:custGeom>
            <a:avLst/>
            <a:gdLst/>
            <a:ahLst/>
            <a:cxnLst/>
            <a:rect l="l" t="t" r="r" b="b"/>
            <a:pathLst>
              <a:path w="4445162" h="2352379" extrusionOk="0">
                <a:moveTo>
                  <a:pt x="4445162" y="1615568"/>
                </a:moveTo>
                <a:cubicBezTo>
                  <a:pt x="4191628" y="1647636"/>
                  <a:pt x="4110813" y="1852423"/>
                  <a:pt x="3684559" y="1711771"/>
                </a:cubicBezTo>
                <a:cubicBezTo>
                  <a:pt x="3314842" y="2114593"/>
                  <a:pt x="2583462" y="2500420"/>
                  <a:pt x="1702422" y="2295719"/>
                </a:cubicBezTo>
                <a:cubicBezTo>
                  <a:pt x="528635" y="2023001"/>
                  <a:pt x="-190338" y="1615153"/>
                  <a:pt x="44265" y="937101"/>
                </a:cubicBezTo>
                <a:cubicBezTo>
                  <a:pt x="256000" y="325142"/>
                  <a:pt x="914881" y="-306249"/>
                  <a:pt x="2037028" y="163412"/>
                </a:cubicBezTo>
                <a:cubicBezTo>
                  <a:pt x="3159175" y="633073"/>
                  <a:pt x="3974457" y="718127"/>
                  <a:pt x="3885932" y="1318277"/>
                </a:cubicBezTo>
                <a:cubicBezTo>
                  <a:pt x="4031702" y="1701854"/>
                  <a:pt x="4258752" y="1516471"/>
                  <a:pt x="4445162" y="1615568"/>
                </a:cubicBezTo>
                <a:close/>
              </a:path>
            </a:pathLst>
          </a:custGeom>
          <a:solidFill>
            <a:srgbClr val="F7CB9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85" name="Google Shape;385;p5"/>
          <p:cNvSpPr txBox="1"/>
          <p:nvPr/>
        </p:nvSpPr>
        <p:spPr>
          <a:xfrm>
            <a:off x="7146578" y="2769807"/>
            <a:ext cx="2625825" cy="156966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2060"/>
              </a:buClr>
              <a:buSzPts val="2400"/>
              <a:buFont typeface="Roboto"/>
              <a:buNone/>
            </a:pPr>
            <a:r>
              <a:rPr lang="en-US" sz="2400" b="0" i="0" u="none" strike="noStrike" cap="none">
                <a:solidFill>
                  <a:srgbClr val="002060"/>
                </a:solidFill>
                <a:latin typeface="Roboto"/>
                <a:ea typeface="Roboto"/>
                <a:cs typeface="Roboto"/>
                <a:sym typeface="Roboto"/>
              </a:rPr>
              <a:t>Các bạn trong video vừa chơi xếp hình gì nhỉ? Xếp bằng hình gì?</a:t>
            </a:r>
            <a:endParaRPr sz="2400" b="0" i="0" u="none" strike="noStrike" cap="none">
              <a:solidFill>
                <a:srgbClr val="002060"/>
              </a:solidFill>
              <a:latin typeface="Roboto"/>
              <a:ea typeface="Roboto"/>
              <a:cs typeface="Roboto"/>
              <a:sym typeface="Roboto"/>
            </a:endParaRPr>
          </a:p>
        </p:txBody>
      </p:sp>
      <p:sp>
        <p:nvSpPr>
          <p:cNvPr id="386" name="Google Shape;386;p5"/>
          <p:cNvSpPr txBox="1"/>
          <p:nvPr/>
        </p:nvSpPr>
        <p:spPr>
          <a:xfrm>
            <a:off x="1984588" y="1325160"/>
            <a:ext cx="8790022" cy="46166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lt1"/>
              </a:buClr>
              <a:buSzPts val="2400"/>
              <a:buFont typeface="Roboto"/>
              <a:buNone/>
            </a:pPr>
            <a:r>
              <a:rPr lang="en-US" sz="2400" b="0" i="0" u="none" strike="noStrike" cap="none">
                <a:solidFill>
                  <a:schemeClr val="lt1"/>
                </a:solidFill>
                <a:latin typeface="Roboto"/>
                <a:ea typeface="Roboto"/>
                <a:cs typeface="Roboto"/>
                <a:sym typeface="Roboto"/>
              </a:rPr>
              <a:t>Các bạn trong video vừa chơi xếp nhà bằng các hình khối: </a:t>
            </a:r>
            <a:endParaRPr sz="2400" b="0" i="0" u="none" strike="noStrike" cap="none">
              <a:solidFill>
                <a:schemeClr val="lt1"/>
              </a:solidFill>
              <a:latin typeface="Roboto"/>
              <a:ea typeface="Roboto"/>
              <a:cs typeface="Roboto"/>
              <a:sym typeface="Roboto"/>
            </a:endParaRPr>
          </a:p>
        </p:txBody>
      </p:sp>
      <p:sp>
        <p:nvSpPr>
          <p:cNvPr id="387" name="Google Shape;387;p5"/>
          <p:cNvSpPr txBox="1"/>
          <p:nvPr/>
        </p:nvSpPr>
        <p:spPr>
          <a:xfrm>
            <a:off x="393480" y="3552034"/>
            <a:ext cx="1591108" cy="46166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400" b="0" i="0" u="none" strike="noStrike" cap="none">
                <a:solidFill>
                  <a:schemeClr val="lt1"/>
                </a:solidFill>
                <a:latin typeface="Roboto"/>
                <a:ea typeface="Roboto"/>
                <a:cs typeface="Roboto"/>
                <a:sym typeface="Roboto"/>
              </a:rPr>
              <a:t>Khối cầu </a:t>
            </a:r>
            <a:endParaRPr sz="2400" b="0" i="0" u="none" strike="noStrike" cap="none">
              <a:solidFill>
                <a:schemeClr val="lt1"/>
              </a:solidFill>
              <a:latin typeface="Roboto"/>
              <a:ea typeface="Roboto"/>
              <a:cs typeface="Roboto"/>
              <a:sym typeface="Roboto"/>
            </a:endParaRPr>
          </a:p>
        </p:txBody>
      </p:sp>
      <p:sp>
        <p:nvSpPr>
          <p:cNvPr id="388" name="Google Shape;388;p5"/>
          <p:cNvSpPr txBox="1"/>
          <p:nvPr/>
        </p:nvSpPr>
        <p:spPr>
          <a:xfrm>
            <a:off x="2920271" y="3549027"/>
            <a:ext cx="2430572" cy="46166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400" b="0" i="0" u="none" strike="noStrike" cap="none">
                <a:solidFill>
                  <a:schemeClr val="lt1"/>
                </a:solidFill>
                <a:latin typeface="Roboto"/>
                <a:ea typeface="Roboto"/>
                <a:cs typeface="Roboto"/>
                <a:sym typeface="Roboto"/>
              </a:rPr>
              <a:t>Khối lập phương</a:t>
            </a:r>
            <a:endParaRPr sz="2400" b="0" i="0" u="none" strike="noStrike" cap="none">
              <a:solidFill>
                <a:schemeClr val="lt1"/>
              </a:solidFill>
              <a:latin typeface="Roboto"/>
              <a:ea typeface="Roboto"/>
              <a:cs typeface="Roboto"/>
              <a:sym typeface="Roboto"/>
            </a:endParaRPr>
          </a:p>
        </p:txBody>
      </p:sp>
      <p:sp>
        <p:nvSpPr>
          <p:cNvPr id="389" name="Google Shape;389;p5"/>
          <p:cNvSpPr txBox="1"/>
          <p:nvPr/>
        </p:nvSpPr>
        <p:spPr>
          <a:xfrm>
            <a:off x="1874645" y="6184431"/>
            <a:ext cx="2718449" cy="46166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400" b="0" i="0" u="none" strike="noStrike" cap="none">
                <a:solidFill>
                  <a:schemeClr val="lt1"/>
                </a:solidFill>
                <a:latin typeface="Roboto"/>
                <a:ea typeface="Roboto"/>
                <a:cs typeface="Roboto"/>
                <a:sym typeface="Roboto"/>
              </a:rPr>
              <a:t>Khối hộp chữ nhật</a:t>
            </a:r>
            <a:endParaRPr sz="2400" b="0" i="0" u="none" strike="noStrike" cap="none">
              <a:solidFill>
                <a:schemeClr val="lt1"/>
              </a:solidFill>
              <a:latin typeface="Roboto"/>
              <a:ea typeface="Roboto"/>
              <a:cs typeface="Roboto"/>
              <a:sym typeface="Roboto"/>
            </a:endParaRPr>
          </a:p>
        </p:txBody>
      </p:sp>
      <p:sp>
        <p:nvSpPr>
          <p:cNvPr id="390" name="Google Shape;390;p5"/>
          <p:cNvSpPr/>
          <p:nvPr/>
        </p:nvSpPr>
        <p:spPr>
          <a:xfrm>
            <a:off x="3200346" y="2120514"/>
            <a:ext cx="1303220" cy="1247190"/>
          </a:xfrm>
          <a:prstGeom prst="cube">
            <a:avLst>
              <a:gd name="adj" fmla="val 25000"/>
            </a:avLst>
          </a:prstGeom>
          <a:solidFill>
            <a:srgbClr val="01FFF5"/>
          </a:solidFill>
          <a:ln w="12700"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91" name="Google Shape;391;p5"/>
          <p:cNvSpPr/>
          <p:nvPr/>
        </p:nvSpPr>
        <p:spPr>
          <a:xfrm>
            <a:off x="1708395" y="4606945"/>
            <a:ext cx="2423751" cy="1471226"/>
          </a:xfrm>
          <a:prstGeom prst="cube">
            <a:avLst>
              <a:gd name="adj" fmla="val 25000"/>
            </a:avLst>
          </a:prstGeom>
          <a:solidFill>
            <a:srgbClr val="FFFF00"/>
          </a:solidFill>
          <a:ln w="12700" cap="flat" cmpd="sng">
            <a:solidFill>
              <a:srgbClr val="F5CC1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92" name="Google Shape;392;p5"/>
          <p:cNvSpPr/>
          <p:nvPr/>
        </p:nvSpPr>
        <p:spPr>
          <a:xfrm>
            <a:off x="537232" y="2235186"/>
            <a:ext cx="1132518" cy="1132518"/>
          </a:xfrm>
          <a:prstGeom prst="ellipse">
            <a:avLst/>
          </a:prstGeom>
          <a:solidFill>
            <a:srgbClr val="4FF70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93" name="Google Shape;393;p5"/>
          <p:cNvSpPr/>
          <p:nvPr/>
        </p:nvSpPr>
        <p:spPr>
          <a:xfrm>
            <a:off x="4276223" y="5109420"/>
            <a:ext cx="633743" cy="947235"/>
          </a:xfrm>
          <a:prstGeom prst="cube">
            <a:avLst>
              <a:gd name="adj" fmla="val 25000"/>
            </a:avLst>
          </a:prstGeom>
          <a:solidFill>
            <a:srgbClr val="0060E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394" name="Google Shape;394;p5"/>
          <p:cNvPicPr preferRelativeResize="0"/>
          <p:nvPr/>
        </p:nvPicPr>
        <p:blipFill rotWithShape="1">
          <a:blip r:embed="rId4">
            <a:alphaModFix/>
          </a:blip>
          <a:srcRect/>
          <a:stretch/>
        </p:blipFill>
        <p:spPr>
          <a:xfrm>
            <a:off x="10118197" y="3389930"/>
            <a:ext cx="1905675" cy="247998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80"/>
                                        </p:tgtEl>
                                        <p:attrNameLst>
                                          <p:attrName>style.visibility</p:attrName>
                                        </p:attrNameLst>
                                      </p:cBhvr>
                                      <p:to>
                                        <p:strVal val="visible"/>
                                      </p:to>
                                    </p:set>
                                    <p:animEffect transition="in" filter="fade">
                                      <p:cBhvr>
                                        <p:cTn id="7" dur="500"/>
                                        <p:tgtEl>
                                          <p:spTgt spid="380"/>
                                        </p:tgtEl>
                                      </p:cBhvr>
                                    </p:animEffect>
                                  </p:childTnLst>
                                </p:cTn>
                              </p:par>
                              <p:par>
                                <p:cTn id="8" presetID="10" presetClass="entr" presetSubtype="0" fill="hold" nodeType="withEffect">
                                  <p:stCondLst>
                                    <p:cond delay="0"/>
                                  </p:stCondLst>
                                  <p:childTnLst>
                                    <p:set>
                                      <p:cBhvr>
                                        <p:cTn id="9" dur="1" fill="hold">
                                          <p:stCondLst>
                                            <p:cond delay="0"/>
                                          </p:stCondLst>
                                        </p:cTn>
                                        <p:tgtEl>
                                          <p:spTgt spid="394"/>
                                        </p:tgtEl>
                                        <p:attrNameLst>
                                          <p:attrName>style.visibility</p:attrName>
                                        </p:attrNameLst>
                                      </p:cBhvr>
                                      <p:to>
                                        <p:strVal val="visible"/>
                                      </p:to>
                                    </p:set>
                                    <p:animEffect transition="in" filter="fade">
                                      <p:cBhvr>
                                        <p:cTn id="10" dur="500"/>
                                        <p:tgtEl>
                                          <p:spTgt spid="394"/>
                                        </p:tgtEl>
                                      </p:cBhvr>
                                    </p:animEffect>
                                  </p:childTnLst>
                                </p:cTn>
                              </p:par>
                              <p:par>
                                <p:cTn id="11" presetID="10" presetClass="entr" presetSubtype="0" fill="hold" nodeType="withEffect">
                                  <p:stCondLst>
                                    <p:cond delay="0"/>
                                  </p:stCondLst>
                                  <p:childTnLst>
                                    <p:set>
                                      <p:cBhvr>
                                        <p:cTn id="12" dur="1" fill="hold">
                                          <p:stCondLst>
                                            <p:cond delay="0"/>
                                          </p:stCondLst>
                                        </p:cTn>
                                        <p:tgtEl>
                                          <p:spTgt spid="385"/>
                                        </p:tgtEl>
                                        <p:attrNameLst>
                                          <p:attrName>style.visibility</p:attrName>
                                        </p:attrNameLst>
                                      </p:cBhvr>
                                      <p:to>
                                        <p:strVal val="visible"/>
                                      </p:to>
                                    </p:set>
                                    <p:animEffect transition="in" filter="fade">
                                      <p:cBhvr>
                                        <p:cTn id="13" dur="500"/>
                                        <p:tgtEl>
                                          <p:spTgt spid="38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86"/>
                                        </p:tgtEl>
                                        <p:attrNameLst>
                                          <p:attrName>style.visibility</p:attrName>
                                        </p:attrNameLst>
                                      </p:cBhvr>
                                      <p:to>
                                        <p:strVal val="visible"/>
                                      </p:to>
                                    </p:set>
                                    <p:animEffect transition="in" filter="fade">
                                      <p:cBhvr>
                                        <p:cTn id="18" dur="500"/>
                                        <p:tgtEl>
                                          <p:spTgt spid="38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87"/>
                                        </p:tgtEl>
                                        <p:attrNameLst>
                                          <p:attrName>style.visibility</p:attrName>
                                        </p:attrNameLst>
                                      </p:cBhvr>
                                      <p:to>
                                        <p:strVal val="visible"/>
                                      </p:to>
                                    </p:set>
                                    <p:animEffect transition="in" filter="fade">
                                      <p:cBhvr>
                                        <p:cTn id="23" dur="500"/>
                                        <p:tgtEl>
                                          <p:spTgt spid="387"/>
                                        </p:tgtEl>
                                      </p:cBhvr>
                                    </p:animEffect>
                                  </p:childTnLst>
                                </p:cTn>
                              </p:par>
                              <p:par>
                                <p:cTn id="24" presetID="10" presetClass="entr" presetSubtype="0" fill="hold" nodeType="withEffect">
                                  <p:stCondLst>
                                    <p:cond delay="0"/>
                                  </p:stCondLst>
                                  <p:childTnLst>
                                    <p:set>
                                      <p:cBhvr>
                                        <p:cTn id="25" dur="1" fill="hold">
                                          <p:stCondLst>
                                            <p:cond delay="0"/>
                                          </p:stCondLst>
                                        </p:cTn>
                                        <p:tgtEl>
                                          <p:spTgt spid="392"/>
                                        </p:tgtEl>
                                        <p:attrNameLst>
                                          <p:attrName>style.visibility</p:attrName>
                                        </p:attrNameLst>
                                      </p:cBhvr>
                                      <p:to>
                                        <p:strVal val="visible"/>
                                      </p:to>
                                    </p:set>
                                    <p:animEffect transition="in" filter="fade">
                                      <p:cBhvr>
                                        <p:cTn id="26" dur="1822"/>
                                        <p:tgtEl>
                                          <p:spTgt spid="39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88"/>
                                        </p:tgtEl>
                                        <p:attrNameLst>
                                          <p:attrName>style.visibility</p:attrName>
                                        </p:attrNameLst>
                                      </p:cBhvr>
                                      <p:to>
                                        <p:strVal val="visible"/>
                                      </p:to>
                                    </p:set>
                                    <p:animEffect transition="in" filter="fade">
                                      <p:cBhvr>
                                        <p:cTn id="31" dur="500"/>
                                        <p:tgtEl>
                                          <p:spTgt spid="388"/>
                                        </p:tgtEl>
                                      </p:cBhvr>
                                    </p:animEffect>
                                  </p:childTnLst>
                                </p:cTn>
                              </p:par>
                              <p:par>
                                <p:cTn id="32" presetID="10" presetClass="entr" presetSubtype="0" fill="hold" nodeType="withEffect">
                                  <p:stCondLst>
                                    <p:cond delay="0"/>
                                  </p:stCondLst>
                                  <p:childTnLst>
                                    <p:set>
                                      <p:cBhvr>
                                        <p:cTn id="33" dur="1" fill="hold">
                                          <p:stCondLst>
                                            <p:cond delay="0"/>
                                          </p:stCondLst>
                                        </p:cTn>
                                        <p:tgtEl>
                                          <p:spTgt spid="390"/>
                                        </p:tgtEl>
                                        <p:attrNameLst>
                                          <p:attrName>style.visibility</p:attrName>
                                        </p:attrNameLst>
                                      </p:cBhvr>
                                      <p:to>
                                        <p:strVal val="visible"/>
                                      </p:to>
                                    </p:set>
                                    <p:animEffect transition="in" filter="fade">
                                      <p:cBhvr>
                                        <p:cTn id="34" dur="1822"/>
                                        <p:tgtEl>
                                          <p:spTgt spid="39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89"/>
                                        </p:tgtEl>
                                        <p:attrNameLst>
                                          <p:attrName>style.visibility</p:attrName>
                                        </p:attrNameLst>
                                      </p:cBhvr>
                                      <p:to>
                                        <p:strVal val="visible"/>
                                      </p:to>
                                    </p:set>
                                    <p:animEffect transition="in" filter="fade">
                                      <p:cBhvr>
                                        <p:cTn id="39" dur="500"/>
                                        <p:tgtEl>
                                          <p:spTgt spid="389"/>
                                        </p:tgtEl>
                                      </p:cBhvr>
                                    </p:animEffect>
                                  </p:childTnLst>
                                </p:cTn>
                              </p:par>
                              <p:par>
                                <p:cTn id="40" presetID="10" presetClass="entr" presetSubtype="0" fill="hold" nodeType="withEffect">
                                  <p:stCondLst>
                                    <p:cond delay="0"/>
                                  </p:stCondLst>
                                  <p:childTnLst>
                                    <p:set>
                                      <p:cBhvr>
                                        <p:cTn id="41" dur="1" fill="hold">
                                          <p:stCondLst>
                                            <p:cond delay="0"/>
                                          </p:stCondLst>
                                        </p:cTn>
                                        <p:tgtEl>
                                          <p:spTgt spid="391"/>
                                        </p:tgtEl>
                                        <p:attrNameLst>
                                          <p:attrName>style.visibility</p:attrName>
                                        </p:attrNameLst>
                                      </p:cBhvr>
                                      <p:to>
                                        <p:strVal val="visible"/>
                                      </p:to>
                                    </p:set>
                                    <p:animEffect transition="in" filter="fade">
                                      <p:cBhvr>
                                        <p:cTn id="42" dur="1822"/>
                                        <p:tgtEl>
                                          <p:spTgt spid="391"/>
                                        </p:tgtEl>
                                      </p:cBhvr>
                                    </p:animEffect>
                                  </p:childTnLst>
                                </p:cTn>
                              </p:par>
                              <p:par>
                                <p:cTn id="43" presetID="10" presetClass="entr" presetSubtype="0" fill="hold" nodeType="withEffect">
                                  <p:stCondLst>
                                    <p:cond delay="0"/>
                                  </p:stCondLst>
                                  <p:childTnLst>
                                    <p:set>
                                      <p:cBhvr>
                                        <p:cTn id="44" dur="1" fill="hold">
                                          <p:stCondLst>
                                            <p:cond delay="0"/>
                                          </p:stCondLst>
                                        </p:cTn>
                                        <p:tgtEl>
                                          <p:spTgt spid="393"/>
                                        </p:tgtEl>
                                        <p:attrNameLst>
                                          <p:attrName>style.visibility</p:attrName>
                                        </p:attrNameLst>
                                      </p:cBhvr>
                                      <p:to>
                                        <p:strVal val="visible"/>
                                      </p:to>
                                    </p:set>
                                    <p:animEffect transition="in" filter="fade">
                                      <p:cBhvr>
                                        <p:cTn id="45" dur="1822"/>
                                        <p:tgtEl>
                                          <p:spTgt spid="3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6"/>
          <p:cNvSpPr/>
          <p:nvPr/>
        </p:nvSpPr>
        <p:spPr>
          <a:xfrm>
            <a:off x="593557" y="1529393"/>
            <a:ext cx="10847095" cy="5153395"/>
          </a:xfrm>
          <a:prstGeom prst="roundRect">
            <a:avLst>
              <a:gd name="adj" fmla="val 10160"/>
            </a:avLst>
          </a:prstGeom>
          <a:solidFill>
            <a:schemeClr val="lt1"/>
          </a:solidFill>
          <a:ln w="1905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chemeClr val="lt1"/>
              </a:solidFill>
              <a:latin typeface="Calibri"/>
              <a:ea typeface="Calibri"/>
              <a:cs typeface="Calibri"/>
              <a:sym typeface="Calibri"/>
            </a:endParaRPr>
          </a:p>
        </p:txBody>
      </p:sp>
      <p:grpSp>
        <p:nvGrpSpPr>
          <p:cNvPr id="401" name="Google Shape;401;p6"/>
          <p:cNvGrpSpPr/>
          <p:nvPr/>
        </p:nvGrpSpPr>
        <p:grpSpPr>
          <a:xfrm>
            <a:off x="0" y="0"/>
            <a:ext cx="2029820" cy="1484555"/>
            <a:chOff x="442597" y="615596"/>
            <a:chExt cx="2029820" cy="1484555"/>
          </a:xfrm>
        </p:grpSpPr>
        <p:sp>
          <p:nvSpPr>
            <p:cNvPr id="402" name="Google Shape;402;p6"/>
            <p:cNvSpPr/>
            <p:nvPr/>
          </p:nvSpPr>
          <p:spPr>
            <a:xfrm>
              <a:off x="700765" y="802476"/>
              <a:ext cx="1642322" cy="1155633"/>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403" name="Google Shape;403;p6"/>
            <p:cNvPicPr preferRelativeResize="0"/>
            <p:nvPr/>
          </p:nvPicPr>
          <p:blipFill rotWithShape="1">
            <a:blip r:embed="rId3">
              <a:alphaModFix/>
            </a:blip>
            <a:srcRect/>
            <a:stretch/>
          </p:blipFill>
          <p:spPr>
            <a:xfrm>
              <a:off x="442597" y="615596"/>
              <a:ext cx="2029820" cy="1484555"/>
            </a:xfrm>
            <a:prstGeom prst="rect">
              <a:avLst/>
            </a:prstGeom>
            <a:noFill/>
            <a:ln>
              <a:noFill/>
            </a:ln>
          </p:spPr>
        </p:pic>
      </p:grpSp>
      <p:sp>
        <p:nvSpPr>
          <p:cNvPr id="404" name="Google Shape;404;p6"/>
          <p:cNvSpPr txBox="1"/>
          <p:nvPr/>
        </p:nvSpPr>
        <p:spPr>
          <a:xfrm>
            <a:off x="6397920" y="3006840"/>
            <a:ext cx="1474355" cy="46166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400" b="0" i="0" u="none" strike="noStrike" cap="none" dirty="0" err="1">
                <a:solidFill>
                  <a:schemeClr val="dk1"/>
                </a:solidFill>
                <a:latin typeface="Roboto"/>
                <a:ea typeface="Roboto"/>
                <a:cs typeface="Roboto"/>
                <a:sym typeface="Roboto"/>
              </a:rPr>
              <a:t>Khối</a:t>
            </a:r>
            <a:r>
              <a:rPr lang="en-US" sz="2400" b="0" i="0" u="none" strike="noStrike" cap="none" dirty="0">
                <a:solidFill>
                  <a:schemeClr val="dk1"/>
                </a:solidFill>
                <a:latin typeface="Roboto"/>
                <a:ea typeface="Roboto"/>
                <a:cs typeface="Roboto"/>
                <a:sym typeface="Roboto"/>
              </a:rPr>
              <a:t> </a:t>
            </a:r>
            <a:r>
              <a:rPr lang="en-US" sz="2400" b="0" i="0" u="none" strike="noStrike" cap="none" dirty="0" err="1">
                <a:solidFill>
                  <a:schemeClr val="dk1"/>
                </a:solidFill>
                <a:latin typeface="Roboto"/>
                <a:ea typeface="Roboto"/>
                <a:cs typeface="Roboto"/>
                <a:sym typeface="Roboto"/>
              </a:rPr>
              <a:t>trụ</a:t>
            </a:r>
            <a:endParaRPr dirty="0"/>
          </a:p>
        </p:txBody>
      </p:sp>
      <p:sp>
        <p:nvSpPr>
          <p:cNvPr id="405" name="Google Shape;405;p6"/>
          <p:cNvSpPr txBox="1"/>
          <p:nvPr/>
        </p:nvSpPr>
        <p:spPr>
          <a:xfrm>
            <a:off x="1011810" y="3006840"/>
            <a:ext cx="1591108" cy="46166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400" b="0" i="0" u="none" strike="noStrike" cap="none">
                <a:solidFill>
                  <a:schemeClr val="dk1"/>
                </a:solidFill>
                <a:latin typeface="Roboto"/>
                <a:ea typeface="Roboto"/>
                <a:cs typeface="Roboto"/>
                <a:sym typeface="Roboto"/>
              </a:rPr>
              <a:t>Khối cầu </a:t>
            </a:r>
            <a:endParaRPr sz="2400" b="0" i="0" u="none" strike="noStrike" cap="none">
              <a:solidFill>
                <a:schemeClr val="dk1"/>
              </a:solidFill>
              <a:latin typeface="Roboto"/>
              <a:ea typeface="Roboto"/>
              <a:cs typeface="Roboto"/>
              <a:sym typeface="Roboto"/>
            </a:endParaRPr>
          </a:p>
        </p:txBody>
      </p:sp>
      <p:sp>
        <p:nvSpPr>
          <p:cNvPr id="406" name="Google Shape;406;p6"/>
          <p:cNvSpPr txBox="1"/>
          <p:nvPr/>
        </p:nvSpPr>
        <p:spPr>
          <a:xfrm>
            <a:off x="3021106" y="3006840"/>
            <a:ext cx="2430572" cy="46166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400" b="0" i="0" u="none" strike="noStrike" cap="none">
                <a:solidFill>
                  <a:schemeClr val="dk1"/>
                </a:solidFill>
                <a:latin typeface="Roboto"/>
                <a:ea typeface="Roboto"/>
                <a:cs typeface="Roboto"/>
                <a:sym typeface="Roboto"/>
              </a:rPr>
              <a:t>Khối lập phương</a:t>
            </a:r>
            <a:endParaRPr sz="2400" b="0" i="0" u="none" strike="noStrike" cap="none">
              <a:solidFill>
                <a:schemeClr val="dk1"/>
              </a:solidFill>
              <a:latin typeface="Roboto"/>
              <a:ea typeface="Roboto"/>
              <a:cs typeface="Roboto"/>
              <a:sym typeface="Roboto"/>
            </a:endParaRPr>
          </a:p>
        </p:txBody>
      </p:sp>
      <p:sp>
        <p:nvSpPr>
          <p:cNvPr id="407" name="Google Shape;407;p6"/>
          <p:cNvSpPr txBox="1"/>
          <p:nvPr/>
        </p:nvSpPr>
        <p:spPr>
          <a:xfrm>
            <a:off x="8297239" y="3006840"/>
            <a:ext cx="2718449" cy="46166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400" b="0" i="0" u="none" strike="noStrike" cap="none">
                <a:solidFill>
                  <a:schemeClr val="dk1"/>
                </a:solidFill>
                <a:latin typeface="Roboto"/>
                <a:ea typeface="Roboto"/>
                <a:cs typeface="Roboto"/>
                <a:sym typeface="Roboto"/>
              </a:rPr>
              <a:t>Khối hộp chữ nhật</a:t>
            </a:r>
            <a:endParaRPr sz="2400" b="0" i="0" u="none" strike="noStrike" cap="none">
              <a:solidFill>
                <a:schemeClr val="dk1"/>
              </a:solidFill>
              <a:latin typeface="Roboto"/>
              <a:ea typeface="Roboto"/>
              <a:cs typeface="Roboto"/>
              <a:sym typeface="Roboto"/>
            </a:endParaRPr>
          </a:p>
        </p:txBody>
      </p:sp>
      <p:sp>
        <p:nvSpPr>
          <p:cNvPr id="408" name="Google Shape;408;p6"/>
          <p:cNvSpPr/>
          <p:nvPr/>
        </p:nvSpPr>
        <p:spPr>
          <a:xfrm>
            <a:off x="1248880" y="4409829"/>
            <a:ext cx="1303220" cy="1247190"/>
          </a:xfrm>
          <a:prstGeom prst="cube">
            <a:avLst>
              <a:gd name="adj" fmla="val 25000"/>
            </a:avLst>
          </a:prstGeom>
          <a:gradFill>
            <a:gsLst>
              <a:gs pos="0">
                <a:srgbClr val="2FAAB2"/>
              </a:gs>
              <a:gs pos="48000">
                <a:srgbClr val="49C5CF"/>
              </a:gs>
              <a:gs pos="100000">
                <a:srgbClr val="7DD6DD"/>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200" b="0" i="0" u="none" strike="noStrike" cap="none">
                <a:solidFill>
                  <a:schemeClr val="dk1"/>
                </a:solidFill>
                <a:latin typeface="Roboto Black"/>
                <a:ea typeface="Roboto Black"/>
                <a:cs typeface="Roboto Black"/>
                <a:sym typeface="Roboto Black"/>
              </a:rPr>
              <a:t>1</a:t>
            </a:r>
            <a:endParaRPr/>
          </a:p>
        </p:txBody>
      </p:sp>
      <p:sp>
        <p:nvSpPr>
          <p:cNvPr id="409" name="Google Shape;409;p6"/>
          <p:cNvSpPr/>
          <p:nvPr/>
        </p:nvSpPr>
        <p:spPr>
          <a:xfrm>
            <a:off x="9513668" y="4462394"/>
            <a:ext cx="1132518" cy="1132518"/>
          </a:xfrm>
          <a:prstGeom prst="ellipse">
            <a:avLst/>
          </a:prstGeom>
          <a:gradFill>
            <a:gsLst>
              <a:gs pos="0">
                <a:srgbClr val="FFFFFF"/>
              </a:gs>
              <a:gs pos="19000">
                <a:srgbClr val="FFFFFF"/>
              </a:gs>
              <a:gs pos="93000">
                <a:schemeClr val="accent2"/>
              </a:gs>
              <a:gs pos="100000">
                <a:schemeClr val="accent2"/>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200" b="0" i="0" u="none" strike="noStrike" cap="none">
                <a:solidFill>
                  <a:schemeClr val="dk1"/>
                </a:solidFill>
                <a:latin typeface="Roboto Black"/>
                <a:ea typeface="Roboto Black"/>
                <a:cs typeface="Roboto Black"/>
                <a:sym typeface="Roboto Black"/>
              </a:rPr>
              <a:t>4</a:t>
            </a:r>
            <a:endParaRPr/>
          </a:p>
        </p:txBody>
      </p:sp>
      <p:sp>
        <p:nvSpPr>
          <p:cNvPr id="410" name="Google Shape;410;p6"/>
          <p:cNvSpPr/>
          <p:nvPr/>
        </p:nvSpPr>
        <p:spPr>
          <a:xfrm>
            <a:off x="5995863" y="4714455"/>
            <a:ext cx="1992708" cy="797091"/>
          </a:xfrm>
          <a:prstGeom prst="cube">
            <a:avLst>
              <a:gd name="adj" fmla="val 25000"/>
            </a:avLst>
          </a:prstGeom>
          <a:gradFill>
            <a:gsLst>
              <a:gs pos="0">
                <a:srgbClr val="B3C6E7"/>
              </a:gs>
              <a:gs pos="46000">
                <a:srgbClr val="4C78C6"/>
              </a:gs>
              <a:gs pos="100000">
                <a:srgbClr val="254378"/>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200" b="0" i="0" u="none" strike="noStrike" cap="none">
                <a:solidFill>
                  <a:schemeClr val="dk1"/>
                </a:solidFill>
                <a:latin typeface="Roboto Black"/>
                <a:ea typeface="Roboto Black"/>
                <a:cs typeface="Roboto Black"/>
                <a:sym typeface="Roboto Black"/>
              </a:rPr>
              <a:t>3</a:t>
            </a:r>
            <a:endParaRPr/>
          </a:p>
        </p:txBody>
      </p:sp>
      <p:sp>
        <p:nvSpPr>
          <p:cNvPr id="411" name="Google Shape;411;p6"/>
          <p:cNvSpPr/>
          <p:nvPr/>
        </p:nvSpPr>
        <p:spPr>
          <a:xfrm>
            <a:off x="3879296" y="4409829"/>
            <a:ext cx="821803" cy="1281536"/>
          </a:xfrm>
          <a:prstGeom prst="can">
            <a:avLst>
              <a:gd name="adj" fmla="val 25000"/>
            </a:avLst>
          </a:prstGeom>
          <a:gradFill>
            <a:gsLst>
              <a:gs pos="0">
                <a:srgbClr val="FF8B8B"/>
              </a:gs>
              <a:gs pos="23000">
                <a:srgbClr val="FF5353"/>
              </a:gs>
              <a:gs pos="69000">
                <a:srgbClr val="E0444B"/>
              </a:gs>
              <a:gs pos="97000">
                <a:srgbClr val="D1232A"/>
              </a:gs>
              <a:gs pos="100000">
                <a:srgbClr val="D1232A"/>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200" b="0" i="0" u="none" strike="noStrike" cap="none">
                <a:solidFill>
                  <a:schemeClr val="dk1"/>
                </a:solidFill>
                <a:latin typeface="Roboto Black"/>
                <a:ea typeface="Roboto Black"/>
                <a:cs typeface="Roboto Black"/>
                <a:sym typeface="Roboto Black"/>
              </a:rPr>
              <a:t>2</a:t>
            </a:r>
            <a:endParaRPr/>
          </a:p>
        </p:txBody>
      </p:sp>
      <p:sp>
        <p:nvSpPr>
          <p:cNvPr id="412" name="Google Shape;412;p6"/>
          <p:cNvSpPr txBox="1"/>
          <p:nvPr/>
        </p:nvSpPr>
        <p:spPr>
          <a:xfrm>
            <a:off x="3444283" y="1916414"/>
            <a:ext cx="5907274" cy="52322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800" b="1" i="0" u="none" strike="noStrike" cap="none">
                <a:solidFill>
                  <a:schemeClr val="dk1"/>
                </a:solidFill>
                <a:latin typeface="Roboto"/>
                <a:ea typeface="Roboto"/>
                <a:cs typeface="Roboto"/>
                <a:sym typeface="Roboto"/>
              </a:rPr>
              <a:t>Ghép tên với hình khối thích hợp:</a:t>
            </a:r>
            <a:endParaRPr sz="2800" b="1" i="0" u="none" strike="noStrike" cap="none">
              <a:solidFill>
                <a:schemeClr val="dk1"/>
              </a:solidFill>
              <a:latin typeface="Roboto"/>
              <a:ea typeface="Roboto"/>
              <a:cs typeface="Roboto"/>
              <a:sym typeface="Roboto"/>
            </a:endParaRPr>
          </a:p>
        </p:txBody>
      </p:sp>
      <p:sp>
        <p:nvSpPr>
          <p:cNvPr id="413" name="Google Shape;413;p6"/>
          <p:cNvSpPr txBox="1"/>
          <p:nvPr/>
        </p:nvSpPr>
        <p:spPr>
          <a:xfrm>
            <a:off x="3734688" y="516292"/>
            <a:ext cx="498344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i="0" u="none" strike="noStrike" cap="none">
                <a:solidFill>
                  <a:schemeClr val="lt1"/>
                </a:solidFill>
                <a:latin typeface="Pangolin"/>
                <a:ea typeface="Pangolin"/>
                <a:cs typeface="Pangolin"/>
                <a:sym typeface="Pangolin"/>
              </a:rPr>
              <a:t>PHIẾU HỌC TẬP SỐ 1</a:t>
            </a:r>
            <a:endParaRPr sz="3600" b="1" i="0" u="none" strike="noStrike" cap="none">
              <a:solidFill>
                <a:schemeClr val="lt1"/>
              </a:solidFill>
              <a:latin typeface="Pangolin"/>
              <a:ea typeface="Pangolin"/>
              <a:cs typeface="Pangolin"/>
              <a:sym typeface="Pangolin"/>
            </a:endParaRPr>
          </a:p>
        </p:txBody>
      </p:sp>
      <mc:AlternateContent xmlns:mc="http://schemas.openxmlformats.org/markup-compatibility/2006">
        <mc:Choice xmlns:p14="http://schemas.microsoft.com/office/powerpoint/2010/main" Requires="p14">
          <p:contentPart p14:bwMode="auto" r:id="rId4">
            <p14:nvContentPartPr>
              <p14:cNvPr id="2" name="Ink 1"/>
              <p14:cNvContentPartPr/>
              <p14:nvPr/>
            </p14:nvContentPartPr>
            <p14:xfrm>
              <a:off x="1214280" y="4366440"/>
              <a:ext cx="360" cy="360"/>
            </p14:xfrm>
          </p:contentPart>
        </mc:Choice>
        <mc:Fallback>
          <p:pic>
            <p:nvPicPr>
              <p:cNvPr id="2" name="Ink 1"/>
              <p:cNvPicPr/>
              <p:nvPr/>
            </p:nvPicPr>
            <p:blipFill>
              <a:blip r:embed="rId5"/>
              <a:stretch>
                <a:fillRect/>
              </a:stretch>
            </p:blipFill>
            <p:spPr>
              <a:xfrm>
                <a:off x="1204920" y="4357080"/>
                <a:ext cx="19080" cy="1908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12"/>
                                        </p:tgtEl>
                                        <p:attrNameLst>
                                          <p:attrName>style.visibility</p:attrName>
                                        </p:attrNameLst>
                                      </p:cBhvr>
                                      <p:to>
                                        <p:strVal val="visible"/>
                                      </p:to>
                                    </p:set>
                                    <p:animEffect transition="in" filter="fade">
                                      <p:cBhvr>
                                        <p:cTn id="7" dur="500"/>
                                        <p:tgtEl>
                                          <p:spTgt spid="412"/>
                                        </p:tgtEl>
                                      </p:cBhvr>
                                    </p:animEffect>
                                  </p:childTnLst>
                                </p:cTn>
                              </p:par>
                              <p:par>
                                <p:cTn id="8" presetID="10" presetClass="entr" presetSubtype="0" fill="hold" nodeType="withEffect">
                                  <p:stCondLst>
                                    <p:cond delay="0"/>
                                  </p:stCondLst>
                                  <p:childTnLst>
                                    <p:set>
                                      <p:cBhvr>
                                        <p:cTn id="9" dur="1" fill="hold">
                                          <p:stCondLst>
                                            <p:cond delay="0"/>
                                          </p:stCondLst>
                                        </p:cTn>
                                        <p:tgtEl>
                                          <p:spTgt spid="409"/>
                                        </p:tgtEl>
                                        <p:attrNameLst>
                                          <p:attrName>style.visibility</p:attrName>
                                        </p:attrNameLst>
                                      </p:cBhvr>
                                      <p:to>
                                        <p:strVal val="visible"/>
                                      </p:to>
                                    </p:set>
                                    <p:animEffect transition="in" filter="fade">
                                      <p:cBhvr>
                                        <p:cTn id="10" dur="1822"/>
                                        <p:tgtEl>
                                          <p:spTgt spid="409"/>
                                        </p:tgtEl>
                                      </p:cBhvr>
                                    </p:animEffect>
                                  </p:childTnLst>
                                </p:cTn>
                              </p:par>
                              <p:par>
                                <p:cTn id="11" presetID="10" presetClass="entr" presetSubtype="0" fill="hold" nodeType="withEffect">
                                  <p:stCondLst>
                                    <p:cond delay="0"/>
                                  </p:stCondLst>
                                  <p:childTnLst>
                                    <p:set>
                                      <p:cBhvr>
                                        <p:cTn id="12" dur="1" fill="hold">
                                          <p:stCondLst>
                                            <p:cond delay="0"/>
                                          </p:stCondLst>
                                        </p:cTn>
                                        <p:tgtEl>
                                          <p:spTgt spid="408"/>
                                        </p:tgtEl>
                                        <p:attrNameLst>
                                          <p:attrName>style.visibility</p:attrName>
                                        </p:attrNameLst>
                                      </p:cBhvr>
                                      <p:to>
                                        <p:strVal val="visible"/>
                                      </p:to>
                                    </p:set>
                                    <p:animEffect transition="in" filter="fade">
                                      <p:cBhvr>
                                        <p:cTn id="13" dur="1822"/>
                                        <p:tgtEl>
                                          <p:spTgt spid="408"/>
                                        </p:tgtEl>
                                      </p:cBhvr>
                                    </p:animEffect>
                                  </p:childTnLst>
                                </p:cTn>
                              </p:par>
                              <p:par>
                                <p:cTn id="14" presetID="10" presetClass="entr" presetSubtype="0" fill="hold" nodeType="withEffect">
                                  <p:stCondLst>
                                    <p:cond delay="0"/>
                                  </p:stCondLst>
                                  <p:childTnLst>
                                    <p:set>
                                      <p:cBhvr>
                                        <p:cTn id="15" dur="1" fill="hold">
                                          <p:stCondLst>
                                            <p:cond delay="0"/>
                                          </p:stCondLst>
                                        </p:cTn>
                                        <p:tgtEl>
                                          <p:spTgt spid="410"/>
                                        </p:tgtEl>
                                        <p:attrNameLst>
                                          <p:attrName>style.visibility</p:attrName>
                                        </p:attrNameLst>
                                      </p:cBhvr>
                                      <p:to>
                                        <p:strVal val="visible"/>
                                      </p:to>
                                    </p:set>
                                    <p:animEffect transition="in" filter="fade">
                                      <p:cBhvr>
                                        <p:cTn id="16" dur="1822"/>
                                        <p:tgtEl>
                                          <p:spTgt spid="410"/>
                                        </p:tgtEl>
                                      </p:cBhvr>
                                    </p:animEffect>
                                  </p:childTnLst>
                                </p:cTn>
                              </p:par>
                              <p:par>
                                <p:cTn id="17" presetID="10" presetClass="entr" presetSubtype="0" fill="hold" nodeType="withEffect">
                                  <p:stCondLst>
                                    <p:cond delay="0"/>
                                  </p:stCondLst>
                                  <p:childTnLst>
                                    <p:set>
                                      <p:cBhvr>
                                        <p:cTn id="18" dur="1" fill="hold">
                                          <p:stCondLst>
                                            <p:cond delay="0"/>
                                          </p:stCondLst>
                                        </p:cTn>
                                        <p:tgtEl>
                                          <p:spTgt spid="411"/>
                                        </p:tgtEl>
                                        <p:attrNameLst>
                                          <p:attrName>style.visibility</p:attrName>
                                        </p:attrNameLst>
                                      </p:cBhvr>
                                      <p:to>
                                        <p:strVal val="visible"/>
                                      </p:to>
                                    </p:set>
                                    <p:animEffect transition="in" filter="fade">
                                      <p:cBhvr>
                                        <p:cTn id="19" dur="1822"/>
                                        <p:tgtEl>
                                          <p:spTgt spid="411"/>
                                        </p:tgtEl>
                                      </p:cBhvr>
                                    </p:animEffect>
                                  </p:childTnLst>
                                </p:cTn>
                              </p:par>
                              <p:par>
                                <p:cTn id="20" presetID="10" presetClass="entr" presetSubtype="0" fill="hold" nodeType="withEffect">
                                  <p:stCondLst>
                                    <p:cond delay="0"/>
                                  </p:stCondLst>
                                  <p:childTnLst>
                                    <p:set>
                                      <p:cBhvr>
                                        <p:cTn id="21" dur="1" fill="hold">
                                          <p:stCondLst>
                                            <p:cond delay="0"/>
                                          </p:stCondLst>
                                        </p:cTn>
                                        <p:tgtEl>
                                          <p:spTgt spid="406"/>
                                        </p:tgtEl>
                                        <p:attrNameLst>
                                          <p:attrName>style.visibility</p:attrName>
                                        </p:attrNameLst>
                                      </p:cBhvr>
                                      <p:to>
                                        <p:strVal val="visible"/>
                                      </p:to>
                                    </p:set>
                                    <p:animEffect transition="in" filter="fade">
                                      <p:cBhvr>
                                        <p:cTn id="22" dur="500"/>
                                        <p:tgtEl>
                                          <p:spTgt spid="406"/>
                                        </p:tgtEl>
                                      </p:cBhvr>
                                    </p:animEffect>
                                  </p:childTnLst>
                                </p:cTn>
                              </p:par>
                              <p:par>
                                <p:cTn id="23" presetID="10" presetClass="entr" presetSubtype="0" fill="hold" nodeType="withEffect">
                                  <p:stCondLst>
                                    <p:cond delay="0"/>
                                  </p:stCondLst>
                                  <p:childTnLst>
                                    <p:set>
                                      <p:cBhvr>
                                        <p:cTn id="24" dur="1" fill="hold">
                                          <p:stCondLst>
                                            <p:cond delay="0"/>
                                          </p:stCondLst>
                                        </p:cTn>
                                        <p:tgtEl>
                                          <p:spTgt spid="407"/>
                                        </p:tgtEl>
                                        <p:attrNameLst>
                                          <p:attrName>style.visibility</p:attrName>
                                        </p:attrNameLst>
                                      </p:cBhvr>
                                      <p:to>
                                        <p:strVal val="visible"/>
                                      </p:to>
                                    </p:set>
                                    <p:animEffect transition="in" filter="fade">
                                      <p:cBhvr>
                                        <p:cTn id="25" dur="500"/>
                                        <p:tgtEl>
                                          <p:spTgt spid="407"/>
                                        </p:tgtEl>
                                      </p:cBhvr>
                                    </p:animEffect>
                                  </p:childTnLst>
                                </p:cTn>
                              </p:par>
                              <p:par>
                                <p:cTn id="26" presetID="10" presetClass="entr" presetSubtype="0" fill="hold" nodeType="withEffect">
                                  <p:stCondLst>
                                    <p:cond delay="0"/>
                                  </p:stCondLst>
                                  <p:childTnLst>
                                    <p:set>
                                      <p:cBhvr>
                                        <p:cTn id="27" dur="1" fill="hold">
                                          <p:stCondLst>
                                            <p:cond delay="0"/>
                                          </p:stCondLst>
                                        </p:cTn>
                                        <p:tgtEl>
                                          <p:spTgt spid="405"/>
                                        </p:tgtEl>
                                        <p:attrNameLst>
                                          <p:attrName>style.visibility</p:attrName>
                                        </p:attrNameLst>
                                      </p:cBhvr>
                                      <p:to>
                                        <p:strVal val="visible"/>
                                      </p:to>
                                    </p:set>
                                    <p:animEffect transition="in" filter="fade">
                                      <p:cBhvr>
                                        <p:cTn id="28" dur="500"/>
                                        <p:tgtEl>
                                          <p:spTgt spid="405"/>
                                        </p:tgtEl>
                                      </p:cBhvr>
                                    </p:animEffect>
                                  </p:childTnLst>
                                </p:cTn>
                              </p:par>
                              <p:par>
                                <p:cTn id="29" presetID="10" presetClass="entr" presetSubtype="0" fill="hold" nodeType="withEffect">
                                  <p:stCondLst>
                                    <p:cond delay="0"/>
                                  </p:stCondLst>
                                  <p:childTnLst>
                                    <p:set>
                                      <p:cBhvr>
                                        <p:cTn id="30" dur="1" fill="hold">
                                          <p:stCondLst>
                                            <p:cond delay="0"/>
                                          </p:stCondLst>
                                        </p:cTn>
                                        <p:tgtEl>
                                          <p:spTgt spid="404"/>
                                        </p:tgtEl>
                                        <p:attrNameLst>
                                          <p:attrName>style.visibility</p:attrName>
                                        </p:attrNameLst>
                                      </p:cBhvr>
                                      <p:to>
                                        <p:strVal val="visible"/>
                                      </p:to>
                                    </p:set>
                                    <p:animEffect transition="in" filter="fade">
                                      <p:cBhvr>
                                        <p:cTn id="31" dur="500"/>
                                        <p:tgtEl>
                                          <p:spTgt spid="4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7"/>
          <p:cNvSpPr/>
          <p:nvPr/>
        </p:nvSpPr>
        <p:spPr>
          <a:xfrm>
            <a:off x="1876424" y="1065795"/>
            <a:ext cx="7962901" cy="5068305"/>
          </a:xfrm>
          <a:prstGeom prst="roundRect">
            <a:avLst>
              <a:gd name="adj" fmla="val 10160"/>
            </a:avLst>
          </a:prstGeom>
          <a:solidFill>
            <a:schemeClr val="lt1"/>
          </a:solidFill>
          <a:ln w="1905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chemeClr val="lt1"/>
              </a:solidFill>
              <a:latin typeface="Calibri"/>
              <a:ea typeface="Calibri"/>
              <a:cs typeface="Calibri"/>
              <a:sym typeface="Calibri"/>
            </a:endParaRPr>
          </a:p>
        </p:txBody>
      </p:sp>
      <p:sp>
        <p:nvSpPr>
          <p:cNvPr id="420" name="Google Shape;420;p7"/>
          <p:cNvSpPr txBox="1"/>
          <p:nvPr/>
        </p:nvSpPr>
        <p:spPr>
          <a:xfrm>
            <a:off x="3404191" y="343417"/>
            <a:ext cx="5003018"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i="0" u="none" strike="noStrike" cap="none">
                <a:solidFill>
                  <a:schemeClr val="lt1"/>
                </a:solidFill>
                <a:latin typeface="Pangolin"/>
                <a:ea typeface="Pangolin"/>
                <a:cs typeface="Pangolin"/>
                <a:sym typeface="Pangolin"/>
              </a:rPr>
              <a:t>PHIẾU HỌC TẬP SỐ 2</a:t>
            </a:r>
            <a:endParaRPr sz="3600" b="1" i="0" u="none" strike="noStrike" cap="none">
              <a:solidFill>
                <a:schemeClr val="lt1"/>
              </a:solidFill>
              <a:latin typeface="Pangolin"/>
              <a:ea typeface="Pangolin"/>
              <a:cs typeface="Pangolin"/>
              <a:sym typeface="Pangolin"/>
            </a:endParaRPr>
          </a:p>
        </p:txBody>
      </p:sp>
      <p:pic>
        <p:nvPicPr>
          <p:cNvPr id="421" name="Google Shape;421;p7"/>
          <p:cNvPicPr preferRelativeResize="0"/>
          <p:nvPr/>
        </p:nvPicPr>
        <p:blipFill rotWithShape="1">
          <a:blip r:embed="rId3">
            <a:alphaModFix/>
          </a:blip>
          <a:srcRect/>
          <a:stretch/>
        </p:blipFill>
        <p:spPr>
          <a:xfrm>
            <a:off x="1951964" y="1455257"/>
            <a:ext cx="7751197" cy="4410773"/>
          </a:xfrm>
          <a:prstGeom prst="rect">
            <a:avLst/>
          </a:prstGeom>
          <a:noFill/>
          <a:ln>
            <a:noFill/>
          </a:ln>
        </p:spPr>
      </p:pic>
      <p:sp>
        <p:nvSpPr>
          <p:cNvPr id="422" name="Google Shape;422;p7"/>
          <p:cNvSpPr txBox="1"/>
          <p:nvPr/>
        </p:nvSpPr>
        <p:spPr>
          <a:xfrm>
            <a:off x="4351657" y="4152359"/>
            <a:ext cx="1082355" cy="33855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600" b="0" i="0" u="none" strike="noStrike" cap="none">
                <a:solidFill>
                  <a:srgbClr val="FF0000"/>
                </a:solidFill>
                <a:latin typeface="Roboto"/>
                <a:ea typeface="Roboto"/>
                <a:cs typeface="Roboto"/>
                <a:sym typeface="Roboto"/>
              </a:rPr>
              <a:t>Khối trụ</a:t>
            </a:r>
            <a:endParaRPr/>
          </a:p>
        </p:txBody>
      </p:sp>
      <p:sp>
        <p:nvSpPr>
          <p:cNvPr id="423" name="Google Shape;423;p7"/>
          <p:cNvSpPr txBox="1"/>
          <p:nvPr/>
        </p:nvSpPr>
        <p:spPr>
          <a:xfrm>
            <a:off x="2380031" y="5469707"/>
            <a:ext cx="976149" cy="33855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600" b="0" i="0" u="none" strike="noStrike" cap="none">
                <a:solidFill>
                  <a:srgbClr val="FF0000"/>
                </a:solidFill>
                <a:latin typeface="Roboto"/>
                <a:ea typeface="Roboto"/>
                <a:cs typeface="Roboto"/>
                <a:sym typeface="Roboto"/>
              </a:rPr>
              <a:t>Khối cầu </a:t>
            </a:r>
            <a:endParaRPr sz="1600" b="0" i="0" u="none" strike="noStrike" cap="none">
              <a:solidFill>
                <a:srgbClr val="FF0000"/>
              </a:solidFill>
              <a:latin typeface="Roboto"/>
              <a:ea typeface="Roboto"/>
              <a:cs typeface="Roboto"/>
              <a:sym typeface="Roboto"/>
            </a:endParaRPr>
          </a:p>
        </p:txBody>
      </p:sp>
      <p:sp>
        <p:nvSpPr>
          <p:cNvPr id="424" name="Google Shape;424;p7"/>
          <p:cNvSpPr txBox="1"/>
          <p:nvPr/>
        </p:nvSpPr>
        <p:spPr>
          <a:xfrm>
            <a:off x="6077444" y="5469707"/>
            <a:ext cx="1681315" cy="33855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600" b="0" i="0" u="none" strike="noStrike" cap="none">
                <a:solidFill>
                  <a:srgbClr val="FF0000"/>
                </a:solidFill>
                <a:latin typeface="Roboto"/>
                <a:ea typeface="Roboto"/>
                <a:cs typeface="Roboto"/>
                <a:sym typeface="Roboto"/>
              </a:rPr>
              <a:t>Khối lập phương</a:t>
            </a:r>
            <a:endParaRPr sz="1600" b="0" i="0" u="none" strike="noStrike" cap="none">
              <a:solidFill>
                <a:srgbClr val="FF0000"/>
              </a:solidFill>
              <a:latin typeface="Roboto"/>
              <a:ea typeface="Roboto"/>
              <a:cs typeface="Roboto"/>
              <a:sym typeface="Roboto"/>
            </a:endParaRPr>
          </a:p>
        </p:txBody>
      </p:sp>
      <p:sp>
        <p:nvSpPr>
          <p:cNvPr id="425" name="Google Shape;425;p7"/>
          <p:cNvSpPr txBox="1"/>
          <p:nvPr/>
        </p:nvSpPr>
        <p:spPr>
          <a:xfrm>
            <a:off x="2071594" y="2835011"/>
            <a:ext cx="1866851" cy="33855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600" b="0" i="0" u="none" strike="noStrike" cap="none">
                <a:solidFill>
                  <a:srgbClr val="FF0000"/>
                </a:solidFill>
                <a:latin typeface="Roboto"/>
                <a:ea typeface="Roboto"/>
                <a:cs typeface="Roboto"/>
                <a:sym typeface="Roboto"/>
              </a:rPr>
              <a:t>Khối hộp chữ nhật</a:t>
            </a:r>
            <a:endParaRPr sz="1600" b="0" i="0" u="none" strike="noStrike" cap="none">
              <a:solidFill>
                <a:srgbClr val="FF0000"/>
              </a:solidFill>
              <a:latin typeface="Roboto"/>
              <a:ea typeface="Roboto"/>
              <a:cs typeface="Roboto"/>
              <a:sym typeface="Roboto"/>
            </a:endParaRPr>
          </a:p>
        </p:txBody>
      </p:sp>
      <p:sp>
        <p:nvSpPr>
          <p:cNvPr id="426" name="Google Shape;426;p7"/>
          <p:cNvSpPr txBox="1"/>
          <p:nvPr/>
        </p:nvSpPr>
        <p:spPr>
          <a:xfrm>
            <a:off x="4075828" y="5469707"/>
            <a:ext cx="2718449" cy="33855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600" b="0" i="0" u="none" strike="noStrike" cap="none">
                <a:solidFill>
                  <a:srgbClr val="FF0000"/>
                </a:solidFill>
                <a:latin typeface="Roboto"/>
                <a:ea typeface="Roboto"/>
                <a:cs typeface="Roboto"/>
                <a:sym typeface="Roboto"/>
              </a:rPr>
              <a:t>Khối hộp chữ nhật</a:t>
            </a:r>
            <a:endParaRPr sz="1600" b="0" i="0" u="none" strike="noStrike" cap="none">
              <a:solidFill>
                <a:srgbClr val="FF0000"/>
              </a:solidFill>
              <a:latin typeface="Roboto"/>
              <a:ea typeface="Roboto"/>
              <a:cs typeface="Roboto"/>
              <a:sym typeface="Roboto"/>
            </a:endParaRPr>
          </a:p>
        </p:txBody>
      </p:sp>
      <p:sp>
        <p:nvSpPr>
          <p:cNvPr id="427" name="Google Shape;427;p7"/>
          <p:cNvSpPr txBox="1"/>
          <p:nvPr/>
        </p:nvSpPr>
        <p:spPr>
          <a:xfrm>
            <a:off x="2034882" y="4152359"/>
            <a:ext cx="1832884" cy="33855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600" b="0" i="0" u="none" strike="noStrike" cap="none">
                <a:solidFill>
                  <a:srgbClr val="FF0000"/>
                </a:solidFill>
                <a:latin typeface="Roboto"/>
                <a:ea typeface="Roboto"/>
                <a:cs typeface="Roboto"/>
                <a:sym typeface="Roboto"/>
              </a:rPr>
              <a:t>Khối hộp chữ nhật</a:t>
            </a:r>
            <a:endParaRPr sz="1600" b="0" i="0" u="none" strike="noStrike" cap="none">
              <a:solidFill>
                <a:srgbClr val="FF0000"/>
              </a:solidFill>
              <a:latin typeface="Roboto"/>
              <a:ea typeface="Roboto"/>
              <a:cs typeface="Roboto"/>
              <a:sym typeface="Roboto"/>
            </a:endParaRPr>
          </a:p>
        </p:txBody>
      </p:sp>
      <p:sp>
        <p:nvSpPr>
          <p:cNvPr id="428" name="Google Shape;428;p7"/>
          <p:cNvSpPr txBox="1"/>
          <p:nvPr/>
        </p:nvSpPr>
        <p:spPr>
          <a:xfrm>
            <a:off x="8251991" y="2828050"/>
            <a:ext cx="1082355" cy="33855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600" b="0" i="0" u="none" strike="noStrike" cap="none">
                <a:solidFill>
                  <a:srgbClr val="FF0000"/>
                </a:solidFill>
                <a:latin typeface="Roboto"/>
                <a:ea typeface="Roboto"/>
                <a:cs typeface="Roboto"/>
                <a:sym typeface="Roboto"/>
              </a:rPr>
              <a:t>Khối trụ</a:t>
            </a:r>
            <a:endParaRPr/>
          </a:p>
        </p:txBody>
      </p:sp>
      <p:sp>
        <p:nvSpPr>
          <p:cNvPr id="429" name="Google Shape;429;p7"/>
          <p:cNvSpPr txBox="1"/>
          <p:nvPr/>
        </p:nvSpPr>
        <p:spPr>
          <a:xfrm>
            <a:off x="8299616" y="5469707"/>
            <a:ext cx="1082355" cy="33855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600" b="0" i="0" u="none" strike="noStrike" cap="none">
                <a:solidFill>
                  <a:srgbClr val="FF0000"/>
                </a:solidFill>
                <a:latin typeface="Roboto"/>
                <a:ea typeface="Roboto"/>
                <a:cs typeface="Roboto"/>
                <a:sym typeface="Roboto"/>
              </a:rPr>
              <a:t>Khối trụ</a:t>
            </a:r>
            <a:endParaRPr/>
          </a:p>
        </p:txBody>
      </p:sp>
      <p:sp>
        <p:nvSpPr>
          <p:cNvPr id="430" name="Google Shape;430;p7"/>
          <p:cNvSpPr txBox="1"/>
          <p:nvPr/>
        </p:nvSpPr>
        <p:spPr>
          <a:xfrm>
            <a:off x="6301303" y="2828050"/>
            <a:ext cx="976149" cy="33855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600" b="0" i="0" u="none" strike="noStrike" cap="none">
                <a:solidFill>
                  <a:srgbClr val="FF0000"/>
                </a:solidFill>
                <a:latin typeface="Roboto"/>
                <a:ea typeface="Roboto"/>
                <a:cs typeface="Roboto"/>
                <a:sym typeface="Roboto"/>
              </a:rPr>
              <a:t>Khối cầu </a:t>
            </a:r>
            <a:endParaRPr sz="1600" b="0" i="0" u="none" strike="noStrike" cap="none">
              <a:solidFill>
                <a:srgbClr val="FF0000"/>
              </a:solidFill>
              <a:latin typeface="Roboto"/>
              <a:ea typeface="Roboto"/>
              <a:cs typeface="Roboto"/>
              <a:sym typeface="Roboto"/>
            </a:endParaRPr>
          </a:p>
        </p:txBody>
      </p:sp>
      <p:sp>
        <p:nvSpPr>
          <p:cNvPr id="431" name="Google Shape;431;p7"/>
          <p:cNvSpPr txBox="1"/>
          <p:nvPr/>
        </p:nvSpPr>
        <p:spPr>
          <a:xfrm>
            <a:off x="8201080" y="4152359"/>
            <a:ext cx="976149" cy="33855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600" b="0" i="0" u="none" strike="noStrike" cap="none">
                <a:solidFill>
                  <a:srgbClr val="FF0000"/>
                </a:solidFill>
                <a:latin typeface="Roboto"/>
                <a:ea typeface="Roboto"/>
                <a:cs typeface="Roboto"/>
                <a:sym typeface="Roboto"/>
              </a:rPr>
              <a:t>Khối cầu </a:t>
            </a:r>
            <a:endParaRPr sz="1600" b="0" i="0" u="none" strike="noStrike" cap="none">
              <a:solidFill>
                <a:srgbClr val="FF0000"/>
              </a:solidFill>
              <a:latin typeface="Roboto"/>
              <a:ea typeface="Roboto"/>
              <a:cs typeface="Roboto"/>
              <a:sym typeface="Roboto"/>
            </a:endParaRPr>
          </a:p>
        </p:txBody>
      </p:sp>
      <p:sp>
        <p:nvSpPr>
          <p:cNvPr id="432" name="Google Shape;432;p7"/>
          <p:cNvSpPr txBox="1"/>
          <p:nvPr/>
        </p:nvSpPr>
        <p:spPr>
          <a:xfrm>
            <a:off x="5905700" y="4152359"/>
            <a:ext cx="1681315" cy="33855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600" b="0" i="0" u="none" strike="noStrike" cap="none">
                <a:solidFill>
                  <a:srgbClr val="FF0000"/>
                </a:solidFill>
                <a:latin typeface="Roboto"/>
                <a:ea typeface="Roboto"/>
                <a:cs typeface="Roboto"/>
                <a:sym typeface="Roboto"/>
              </a:rPr>
              <a:t>Khối lập phương</a:t>
            </a:r>
            <a:endParaRPr sz="1600" b="0" i="0" u="none" strike="noStrike" cap="none">
              <a:solidFill>
                <a:srgbClr val="FF0000"/>
              </a:solidFill>
              <a:latin typeface="Roboto"/>
              <a:ea typeface="Roboto"/>
              <a:cs typeface="Roboto"/>
              <a:sym typeface="Roboto"/>
            </a:endParaRPr>
          </a:p>
        </p:txBody>
      </p:sp>
      <p:sp>
        <p:nvSpPr>
          <p:cNvPr id="433" name="Google Shape;433;p7"/>
          <p:cNvSpPr txBox="1"/>
          <p:nvPr/>
        </p:nvSpPr>
        <p:spPr>
          <a:xfrm>
            <a:off x="4083954" y="2828050"/>
            <a:ext cx="1681315" cy="33855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600" b="0" i="0" u="none" strike="noStrike" cap="none">
                <a:solidFill>
                  <a:srgbClr val="FF0000"/>
                </a:solidFill>
                <a:latin typeface="Roboto"/>
                <a:ea typeface="Roboto"/>
                <a:cs typeface="Roboto"/>
                <a:sym typeface="Roboto"/>
              </a:rPr>
              <a:t>Khối lập phương</a:t>
            </a:r>
            <a:endParaRPr sz="1600" b="0" i="0" u="none" strike="noStrike" cap="none">
              <a:solidFill>
                <a:srgbClr val="FF0000"/>
              </a:solidFill>
              <a:latin typeface="Roboto"/>
              <a:ea typeface="Roboto"/>
              <a:cs typeface="Roboto"/>
              <a:sym typeface="Roboto"/>
            </a:endParaRPr>
          </a:p>
        </p:txBody>
      </p:sp>
      <p:pic>
        <p:nvPicPr>
          <p:cNvPr id="434" name="Google Shape;434;p7"/>
          <p:cNvPicPr preferRelativeResize="0"/>
          <p:nvPr/>
        </p:nvPicPr>
        <p:blipFill rotWithShape="1">
          <a:blip r:embed="rId4">
            <a:alphaModFix/>
          </a:blip>
          <a:srcRect/>
          <a:stretch/>
        </p:blipFill>
        <p:spPr>
          <a:xfrm>
            <a:off x="4333816" y="1455257"/>
            <a:ext cx="2943636" cy="338554"/>
          </a:xfrm>
          <a:prstGeom prst="rect">
            <a:avLst/>
          </a:prstGeom>
          <a:noFill/>
          <a:ln>
            <a:noFill/>
          </a:ln>
        </p:spPr>
      </p:pic>
      <p:sp>
        <p:nvSpPr>
          <p:cNvPr id="435" name="Google Shape;435;p7"/>
          <p:cNvSpPr txBox="1"/>
          <p:nvPr/>
        </p:nvSpPr>
        <p:spPr>
          <a:xfrm>
            <a:off x="3755656" y="1217889"/>
            <a:ext cx="4395755"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i="0" u="none" strike="noStrike" cap="none">
                <a:solidFill>
                  <a:schemeClr val="dk1"/>
                </a:solidFill>
                <a:latin typeface="Calibri"/>
                <a:ea typeface="Calibri"/>
                <a:cs typeface="Calibri"/>
                <a:sym typeface="Calibri"/>
              </a:rPr>
              <a:t>Các đồ vật sau có dạng hình khối gì?</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5"/>
                                        </p:tgtEl>
                                        <p:attrNameLst>
                                          <p:attrName>style.visibility</p:attrName>
                                        </p:attrNameLst>
                                      </p:cBhvr>
                                      <p:to>
                                        <p:strVal val="visible"/>
                                      </p:to>
                                    </p:set>
                                    <p:animEffect transition="in" filter="fade">
                                      <p:cBhvr>
                                        <p:cTn id="7" dur="500"/>
                                        <p:tgtEl>
                                          <p:spTgt spid="425"/>
                                        </p:tgtEl>
                                      </p:cBhvr>
                                    </p:animEffect>
                                  </p:childTnLst>
                                </p:cTn>
                              </p:par>
                              <p:par>
                                <p:cTn id="8" presetID="10" presetClass="entr" presetSubtype="0" fill="hold" nodeType="withEffect">
                                  <p:stCondLst>
                                    <p:cond delay="0"/>
                                  </p:stCondLst>
                                  <p:childTnLst>
                                    <p:set>
                                      <p:cBhvr>
                                        <p:cTn id="9" dur="1" fill="hold">
                                          <p:stCondLst>
                                            <p:cond delay="0"/>
                                          </p:stCondLst>
                                        </p:cTn>
                                        <p:tgtEl>
                                          <p:spTgt spid="423"/>
                                        </p:tgtEl>
                                        <p:attrNameLst>
                                          <p:attrName>style.visibility</p:attrName>
                                        </p:attrNameLst>
                                      </p:cBhvr>
                                      <p:to>
                                        <p:strVal val="visible"/>
                                      </p:to>
                                    </p:set>
                                    <p:animEffect transition="in" filter="fade">
                                      <p:cBhvr>
                                        <p:cTn id="10" dur="500"/>
                                        <p:tgtEl>
                                          <p:spTgt spid="423"/>
                                        </p:tgtEl>
                                      </p:cBhvr>
                                    </p:animEffect>
                                  </p:childTnLst>
                                </p:cTn>
                              </p:par>
                              <p:par>
                                <p:cTn id="11" presetID="10" presetClass="entr" presetSubtype="0" fill="hold" nodeType="withEffect">
                                  <p:stCondLst>
                                    <p:cond delay="0"/>
                                  </p:stCondLst>
                                  <p:childTnLst>
                                    <p:set>
                                      <p:cBhvr>
                                        <p:cTn id="12" dur="1" fill="hold">
                                          <p:stCondLst>
                                            <p:cond delay="0"/>
                                          </p:stCondLst>
                                        </p:cTn>
                                        <p:tgtEl>
                                          <p:spTgt spid="422"/>
                                        </p:tgtEl>
                                        <p:attrNameLst>
                                          <p:attrName>style.visibility</p:attrName>
                                        </p:attrNameLst>
                                      </p:cBhvr>
                                      <p:to>
                                        <p:strVal val="visible"/>
                                      </p:to>
                                    </p:set>
                                    <p:animEffect transition="in" filter="fade">
                                      <p:cBhvr>
                                        <p:cTn id="13" dur="500"/>
                                        <p:tgtEl>
                                          <p:spTgt spid="422"/>
                                        </p:tgtEl>
                                      </p:cBhvr>
                                    </p:animEffect>
                                  </p:childTnLst>
                                </p:cTn>
                              </p:par>
                              <p:par>
                                <p:cTn id="14" presetID="10" presetClass="entr" presetSubtype="0" fill="hold" nodeType="withEffect">
                                  <p:stCondLst>
                                    <p:cond delay="0"/>
                                  </p:stCondLst>
                                  <p:childTnLst>
                                    <p:set>
                                      <p:cBhvr>
                                        <p:cTn id="15" dur="1" fill="hold">
                                          <p:stCondLst>
                                            <p:cond delay="0"/>
                                          </p:stCondLst>
                                        </p:cTn>
                                        <p:tgtEl>
                                          <p:spTgt spid="424"/>
                                        </p:tgtEl>
                                        <p:attrNameLst>
                                          <p:attrName>style.visibility</p:attrName>
                                        </p:attrNameLst>
                                      </p:cBhvr>
                                      <p:to>
                                        <p:strVal val="visible"/>
                                      </p:to>
                                    </p:set>
                                    <p:animEffect transition="in" filter="fade">
                                      <p:cBhvr>
                                        <p:cTn id="16" dur="500"/>
                                        <p:tgtEl>
                                          <p:spTgt spid="424"/>
                                        </p:tgtEl>
                                      </p:cBhvr>
                                    </p:animEffect>
                                  </p:childTnLst>
                                </p:cTn>
                              </p:par>
                              <p:par>
                                <p:cTn id="17" presetID="10" presetClass="entr" presetSubtype="0" fill="hold" nodeType="withEffect">
                                  <p:stCondLst>
                                    <p:cond delay="0"/>
                                  </p:stCondLst>
                                  <p:childTnLst>
                                    <p:set>
                                      <p:cBhvr>
                                        <p:cTn id="18" dur="1" fill="hold">
                                          <p:stCondLst>
                                            <p:cond delay="0"/>
                                          </p:stCondLst>
                                        </p:cTn>
                                        <p:tgtEl>
                                          <p:spTgt spid="426"/>
                                        </p:tgtEl>
                                        <p:attrNameLst>
                                          <p:attrName>style.visibility</p:attrName>
                                        </p:attrNameLst>
                                      </p:cBhvr>
                                      <p:to>
                                        <p:strVal val="visible"/>
                                      </p:to>
                                    </p:set>
                                    <p:animEffect transition="in" filter="fade">
                                      <p:cBhvr>
                                        <p:cTn id="19" dur="500"/>
                                        <p:tgtEl>
                                          <p:spTgt spid="426"/>
                                        </p:tgtEl>
                                      </p:cBhvr>
                                    </p:animEffect>
                                  </p:childTnLst>
                                </p:cTn>
                              </p:par>
                              <p:par>
                                <p:cTn id="20" presetID="10" presetClass="entr" presetSubtype="0" fill="hold" nodeType="withEffect">
                                  <p:stCondLst>
                                    <p:cond delay="0"/>
                                  </p:stCondLst>
                                  <p:childTnLst>
                                    <p:set>
                                      <p:cBhvr>
                                        <p:cTn id="21" dur="1" fill="hold">
                                          <p:stCondLst>
                                            <p:cond delay="0"/>
                                          </p:stCondLst>
                                        </p:cTn>
                                        <p:tgtEl>
                                          <p:spTgt spid="427"/>
                                        </p:tgtEl>
                                        <p:attrNameLst>
                                          <p:attrName>style.visibility</p:attrName>
                                        </p:attrNameLst>
                                      </p:cBhvr>
                                      <p:to>
                                        <p:strVal val="visible"/>
                                      </p:to>
                                    </p:set>
                                    <p:animEffect transition="in" filter="fade">
                                      <p:cBhvr>
                                        <p:cTn id="22" dur="500"/>
                                        <p:tgtEl>
                                          <p:spTgt spid="427"/>
                                        </p:tgtEl>
                                      </p:cBhvr>
                                    </p:animEffect>
                                  </p:childTnLst>
                                </p:cTn>
                              </p:par>
                              <p:par>
                                <p:cTn id="23" presetID="10" presetClass="entr" presetSubtype="0" fill="hold" nodeType="withEffect">
                                  <p:stCondLst>
                                    <p:cond delay="0"/>
                                  </p:stCondLst>
                                  <p:childTnLst>
                                    <p:set>
                                      <p:cBhvr>
                                        <p:cTn id="24" dur="1" fill="hold">
                                          <p:stCondLst>
                                            <p:cond delay="0"/>
                                          </p:stCondLst>
                                        </p:cTn>
                                        <p:tgtEl>
                                          <p:spTgt spid="428"/>
                                        </p:tgtEl>
                                        <p:attrNameLst>
                                          <p:attrName>style.visibility</p:attrName>
                                        </p:attrNameLst>
                                      </p:cBhvr>
                                      <p:to>
                                        <p:strVal val="visible"/>
                                      </p:to>
                                    </p:set>
                                    <p:animEffect transition="in" filter="fade">
                                      <p:cBhvr>
                                        <p:cTn id="25" dur="500"/>
                                        <p:tgtEl>
                                          <p:spTgt spid="428"/>
                                        </p:tgtEl>
                                      </p:cBhvr>
                                    </p:animEffect>
                                  </p:childTnLst>
                                </p:cTn>
                              </p:par>
                              <p:par>
                                <p:cTn id="26" presetID="10" presetClass="entr" presetSubtype="0" fill="hold" nodeType="withEffect">
                                  <p:stCondLst>
                                    <p:cond delay="0"/>
                                  </p:stCondLst>
                                  <p:childTnLst>
                                    <p:set>
                                      <p:cBhvr>
                                        <p:cTn id="27" dur="1" fill="hold">
                                          <p:stCondLst>
                                            <p:cond delay="0"/>
                                          </p:stCondLst>
                                        </p:cTn>
                                        <p:tgtEl>
                                          <p:spTgt spid="429"/>
                                        </p:tgtEl>
                                        <p:attrNameLst>
                                          <p:attrName>style.visibility</p:attrName>
                                        </p:attrNameLst>
                                      </p:cBhvr>
                                      <p:to>
                                        <p:strVal val="visible"/>
                                      </p:to>
                                    </p:set>
                                    <p:animEffect transition="in" filter="fade">
                                      <p:cBhvr>
                                        <p:cTn id="28" dur="500"/>
                                        <p:tgtEl>
                                          <p:spTgt spid="429"/>
                                        </p:tgtEl>
                                      </p:cBhvr>
                                    </p:animEffect>
                                  </p:childTnLst>
                                </p:cTn>
                              </p:par>
                              <p:par>
                                <p:cTn id="29" presetID="10" presetClass="entr" presetSubtype="0" fill="hold" nodeType="withEffect">
                                  <p:stCondLst>
                                    <p:cond delay="0"/>
                                  </p:stCondLst>
                                  <p:childTnLst>
                                    <p:set>
                                      <p:cBhvr>
                                        <p:cTn id="30" dur="1" fill="hold">
                                          <p:stCondLst>
                                            <p:cond delay="0"/>
                                          </p:stCondLst>
                                        </p:cTn>
                                        <p:tgtEl>
                                          <p:spTgt spid="430"/>
                                        </p:tgtEl>
                                        <p:attrNameLst>
                                          <p:attrName>style.visibility</p:attrName>
                                        </p:attrNameLst>
                                      </p:cBhvr>
                                      <p:to>
                                        <p:strVal val="visible"/>
                                      </p:to>
                                    </p:set>
                                    <p:animEffect transition="in" filter="fade">
                                      <p:cBhvr>
                                        <p:cTn id="31" dur="500"/>
                                        <p:tgtEl>
                                          <p:spTgt spid="430"/>
                                        </p:tgtEl>
                                      </p:cBhvr>
                                    </p:animEffect>
                                  </p:childTnLst>
                                </p:cTn>
                              </p:par>
                              <p:par>
                                <p:cTn id="32" presetID="10" presetClass="entr" presetSubtype="0" fill="hold" nodeType="withEffect">
                                  <p:stCondLst>
                                    <p:cond delay="0"/>
                                  </p:stCondLst>
                                  <p:childTnLst>
                                    <p:set>
                                      <p:cBhvr>
                                        <p:cTn id="33" dur="1" fill="hold">
                                          <p:stCondLst>
                                            <p:cond delay="0"/>
                                          </p:stCondLst>
                                        </p:cTn>
                                        <p:tgtEl>
                                          <p:spTgt spid="431"/>
                                        </p:tgtEl>
                                        <p:attrNameLst>
                                          <p:attrName>style.visibility</p:attrName>
                                        </p:attrNameLst>
                                      </p:cBhvr>
                                      <p:to>
                                        <p:strVal val="visible"/>
                                      </p:to>
                                    </p:set>
                                    <p:animEffect transition="in" filter="fade">
                                      <p:cBhvr>
                                        <p:cTn id="34" dur="500"/>
                                        <p:tgtEl>
                                          <p:spTgt spid="431"/>
                                        </p:tgtEl>
                                      </p:cBhvr>
                                    </p:animEffect>
                                  </p:childTnLst>
                                </p:cTn>
                              </p:par>
                              <p:par>
                                <p:cTn id="35" presetID="10" presetClass="entr" presetSubtype="0" fill="hold" nodeType="withEffect">
                                  <p:stCondLst>
                                    <p:cond delay="0"/>
                                  </p:stCondLst>
                                  <p:childTnLst>
                                    <p:set>
                                      <p:cBhvr>
                                        <p:cTn id="36" dur="1" fill="hold">
                                          <p:stCondLst>
                                            <p:cond delay="0"/>
                                          </p:stCondLst>
                                        </p:cTn>
                                        <p:tgtEl>
                                          <p:spTgt spid="432"/>
                                        </p:tgtEl>
                                        <p:attrNameLst>
                                          <p:attrName>style.visibility</p:attrName>
                                        </p:attrNameLst>
                                      </p:cBhvr>
                                      <p:to>
                                        <p:strVal val="visible"/>
                                      </p:to>
                                    </p:set>
                                    <p:animEffect transition="in" filter="fade">
                                      <p:cBhvr>
                                        <p:cTn id="37" dur="500"/>
                                        <p:tgtEl>
                                          <p:spTgt spid="432"/>
                                        </p:tgtEl>
                                      </p:cBhvr>
                                    </p:animEffect>
                                  </p:childTnLst>
                                </p:cTn>
                              </p:par>
                              <p:par>
                                <p:cTn id="38" presetID="10" presetClass="entr" presetSubtype="0" fill="hold" nodeType="withEffect">
                                  <p:stCondLst>
                                    <p:cond delay="0"/>
                                  </p:stCondLst>
                                  <p:childTnLst>
                                    <p:set>
                                      <p:cBhvr>
                                        <p:cTn id="39" dur="1" fill="hold">
                                          <p:stCondLst>
                                            <p:cond delay="0"/>
                                          </p:stCondLst>
                                        </p:cTn>
                                        <p:tgtEl>
                                          <p:spTgt spid="433"/>
                                        </p:tgtEl>
                                        <p:attrNameLst>
                                          <p:attrName>style.visibility</p:attrName>
                                        </p:attrNameLst>
                                      </p:cBhvr>
                                      <p:to>
                                        <p:strVal val="visible"/>
                                      </p:to>
                                    </p:set>
                                    <p:animEffect transition="in" filter="fade">
                                      <p:cBhvr>
                                        <p:cTn id="40" dur="500"/>
                                        <p:tgtEl>
                                          <p:spTgt spid="4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8"/>
          <p:cNvSpPr txBox="1"/>
          <p:nvPr/>
        </p:nvSpPr>
        <p:spPr>
          <a:xfrm>
            <a:off x="4241960" y="566232"/>
            <a:ext cx="3959186"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2060"/>
              </a:buClr>
              <a:buSzPts val="3200"/>
              <a:buFont typeface="Roboto Black"/>
              <a:buNone/>
            </a:pPr>
            <a:r>
              <a:rPr lang="en-US" sz="3200" b="1" i="0" u="none" strike="noStrike" cap="none">
                <a:solidFill>
                  <a:srgbClr val="002060"/>
                </a:solidFill>
                <a:latin typeface="Roboto Black"/>
                <a:ea typeface="Roboto Black"/>
                <a:cs typeface="Roboto Black"/>
                <a:sym typeface="Roboto Black"/>
              </a:rPr>
              <a:t>BÀI TẬP VỀ NHÀ</a:t>
            </a:r>
            <a:endParaRPr sz="3200" b="1" i="0" u="none" strike="noStrike" cap="none">
              <a:solidFill>
                <a:srgbClr val="002060"/>
              </a:solidFill>
              <a:latin typeface="Roboto Black"/>
              <a:ea typeface="Roboto Black"/>
              <a:cs typeface="Roboto Black"/>
              <a:sym typeface="Roboto Black"/>
            </a:endParaRPr>
          </a:p>
        </p:txBody>
      </p:sp>
      <p:sp>
        <p:nvSpPr>
          <p:cNvPr id="442" name="Google Shape;442;p8"/>
          <p:cNvSpPr/>
          <p:nvPr/>
        </p:nvSpPr>
        <p:spPr>
          <a:xfrm>
            <a:off x="1414692" y="1701809"/>
            <a:ext cx="8991600" cy="4080757"/>
          </a:xfrm>
          <a:prstGeom prst="roundRect">
            <a:avLst>
              <a:gd name="adj" fmla="val 9417"/>
            </a:avLst>
          </a:prstGeom>
          <a:solidFill>
            <a:srgbClr val="FFFFFF"/>
          </a:solidFill>
          <a:ln w="28575"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002060"/>
              </a:solidFill>
              <a:latin typeface="Roboto"/>
              <a:ea typeface="Roboto"/>
              <a:cs typeface="Roboto"/>
              <a:sym typeface="Roboto"/>
            </a:endParaRPr>
          </a:p>
        </p:txBody>
      </p:sp>
      <p:sp>
        <p:nvSpPr>
          <p:cNvPr id="443" name="Google Shape;443;p8"/>
          <p:cNvSpPr txBox="1"/>
          <p:nvPr/>
        </p:nvSpPr>
        <p:spPr>
          <a:xfrm>
            <a:off x="1962831" y="1813069"/>
            <a:ext cx="6858000" cy="369332"/>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rgbClr val="002060"/>
              </a:buClr>
              <a:buSzPts val="2400"/>
              <a:buFont typeface="Roboto"/>
              <a:buNone/>
            </a:pPr>
            <a:r>
              <a:rPr lang="en-US" sz="2400" b="0" i="0" u="none" strike="noStrike" cap="none">
                <a:solidFill>
                  <a:srgbClr val="002060"/>
                </a:solidFill>
                <a:latin typeface="Roboto"/>
                <a:ea typeface="Roboto"/>
                <a:cs typeface="Roboto"/>
                <a:sym typeface="Roboto"/>
              </a:rPr>
              <a:t>Chuẩn bị dụng cụ và vật liệu cho buổi học sau:</a:t>
            </a:r>
            <a:endParaRPr/>
          </a:p>
        </p:txBody>
      </p:sp>
      <p:pic>
        <p:nvPicPr>
          <p:cNvPr id="444" name="Google Shape;444;p8"/>
          <p:cNvPicPr preferRelativeResize="0"/>
          <p:nvPr/>
        </p:nvPicPr>
        <p:blipFill rotWithShape="1">
          <a:blip r:embed="rId3">
            <a:alphaModFix/>
          </a:blip>
          <a:srcRect/>
          <a:stretch/>
        </p:blipFill>
        <p:spPr>
          <a:xfrm>
            <a:off x="74155" y="23040"/>
            <a:ext cx="2029820" cy="1484555"/>
          </a:xfrm>
          <a:prstGeom prst="rect">
            <a:avLst/>
          </a:prstGeom>
          <a:noFill/>
          <a:ln>
            <a:noFill/>
          </a:ln>
        </p:spPr>
      </p:pic>
      <p:sp>
        <p:nvSpPr>
          <p:cNvPr id="445" name="Google Shape;445;p8"/>
          <p:cNvSpPr txBox="1"/>
          <p:nvPr/>
        </p:nvSpPr>
        <p:spPr>
          <a:xfrm>
            <a:off x="1821952" y="2200757"/>
            <a:ext cx="8249323" cy="369332"/>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rgbClr val="002060"/>
              </a:buClr>
              <a:buSzPts val="2400"/>
              <a:buFont typeface="Roboto"/>
              <a:buNone/>
            </a:pPr>
            <a:r>
              <a:rPr lang="en-US" sz="2400" b="0" i="0" u="none" strike="noStrike" cap="none">
                <a:solidFill>
                  <a:srgbClr val="002060"/>
                </a:solidFill>
                <a:latin typeface="Roboto"/>
                <a:ea typeface="Roboto"/>
                <a:cs typeface="Roboto"/>
                <a:sym typeface="Roboto"/>
              </a:rPr>
              <a:t>Giấy A4, giấy màu, bút màu, bút chì, keo dán, kéo</a:t>
            </a:r>
            <a:r>
              <a:rPr lang="en-US" sz="2400">
                <a:solidFill>
                  <a:srgbClr val="002060"/>
                </a:solidFill>
                <a:latin typeface="Roboto"/>
                <a:ea typeface="Roboto"/>
                <a:cs typeface="Roboto"/>
                <a:sym typeface="Roboto"/>
              </a:rPr>
              <a:t>.</a:t>
            </a:r>
            <a:endParaRPr sz="2400" b="0" i="0" u="none" strike="noStrike" cap="none">
              <a:solidFill>
                <a:srgbClr val="002060"/>
              </a:solidFill>
              <a:latin typeface="Roboto"/>
              <a:ea typeface="Roboto"/>
              <a:cs typeface="Roboto"/>
              <a:sym typeface="Roboto"/>
            </a:endParaRPr>
          </a:p>
        </p:txBody>
      </p:sp>
      <p:pic>
        <p:nvPicPr>
          <p:cNvPr id="446" name="Google Shape;446;p8"/>
          <p:cNvPicPr preferRelativeResize="0"/>
          <p:nvPr/>
        </p:nvPicPr>
        <p:blipFill rotWithShape="1">
          <a:blip r:embed="rId4">
            <a:alphaModFix/>
          </a:blip>
          <a:srcRect t="24941" b="13099"/>
          <a:stretch/>
        </p:blipFill>
        <p:spPr>
          <a:xfrm>
            <a:off x="4949836" y="3018023"/>
            <a:ext cx="2931521" cy="2421857"/>
          </a:xfrm>
          <a:prstGeom prst="rect">
            <a:avLst/>
          </a:prstGeom>
          <a:noFill/>
          <a:ln>
            <a:noFill/>
          </a:ln>
        </p:spPr>
      </p:pic>
      <p:pic>
        <p:nvPicPr>
          <p:cNvPr id="447" name="Google Shape;447;p8"/>
          <p:cNvPicPr preferRelativeResize="0"/>
          <p:nvPr/>
        </p:nvPicPr>
        <p:blipFill rotWithShape="1">
          <a:blip r:embed="rId5">
            <a:alphaModFix/>
          </a:blip>
          <a:srcRect/>
          <a:stretch/>
        </p:blipFill>
        <p:spPr>
          <a:xfrm>
            <a:off x="2844239" y="2934686"/>
            <a:ext cx="1382651" cy="2137834"/>
          </a:xfrm>
          <a:prstGeom prst="rect">
            <a:avLst/>
          </a:prstGeom>
          <a:noFill/>
          <a:ln>
            <a:noFill/>
          </a:ln>
          <a:effectLst>
            <a:outerShdw blurRad="63500" sx="102000" sy="102000" algn="ctr" rotWithShape="0">
              <a:srgbClr val="000000">
                <a:alpha val="40000"/>
              </a:srgbClr>
            </a:outerShdw>
          </a:effectLst>
        </p:spPr>
      </p:pic>
      <p:pic>
        <p:nvPicPr>
          <p:cNvPr id="448" name="Google Shape;448;p8"/>
          <p:cNvPicPr preferRelativeResize="0"/>
          <p:nvPr/>
        </p:nvPicPr>
        <p:blipFill rotWithShape="1">
          <a:blip r:embed="rId6">
            <a:alphaModFix/>
          </a:blip>
          <a:srcRect/>
          <a:stretch/>
        </p:blipFill>
        <p:spPr>
          <a:xfrm>
            <a:off x="1556287" y="2681349"/>
            <a:ext cx="1095375" cy="1047750"/>
          </a:xfrm>
          <a:prstGeom prst="rect">
            <a:avLst/>
          </a:prstGeom>
          <a:noFill/>
          <a:ln>
            <a:noFill/>
          </a:ln>
        </p:spPr>
      </p:pic>
      <p:pic>
        <p:nvPicPr>
          <p:cNvPr id="449" name="Google Shape;449;p8"/>
          <p:cNvPicPr preferRelativeResize="0"/>
          <p:nvPr/>
        </p:nvPicPr>
        <p:blipFill rotWithShape="1">
          <a:blip r:embed="rId5">
            <a:alphaModFix/>
          </a:blip>
          <a:srcRect/>
          <a:stretch/>
        </p:blipFill>
        <p:spPr>
          <a:xfrm rot="1357331">
            <a:off x="3109424" y="3118366"/>
            <a:ext cx="1382651" cy="2137834"/>
          </a:xfrm>
          <a:prstGeom prst="rect">
            <a:avLst/>
          </a:prstGeom>
          <a:noFill/>
          <a:ln>
            <a:noFill/>
          </a:ln>
          <a:effectLst>
            <a:outerShdw blurRad="63500" sx="102000" sy="102000" algn="ctr" rotWithShape="0">
              <a:srgbClr val="000000">
                <a:alpha val="40000"/>
              </a:srgbClr>
            </a:outerShdw>
          </a:effectLst>
        </p:spPr>
      </p:pic>
      <p:pic>
        <p:nvPicPr>
          <p:cNvPr id="450" name="Google Shape;450;p8"/>
          <p:cNvPicPr preferRelativeResize="0"/>
          <p:nvPr/>
        </p:nvPicPr>
        <p:blipFill rotWithShape="1">
          <a:blip r:embed="rId7">
            <a:alphaModFix/>
          </a:blip>
          <a:srcRect/>
          <a:stretch/>
        </p:blipFill>
        <p:spPr>
          <a:xfrm>
            <a:off x="8017692" y="2570089"/>
            <a:ext cx="2103477" cy="164149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41"/>
                                        </p:tgtEl>
                                        <p:attrNameLst>
                                          <p:attrName>style.visibility</p:attrName>
                                        </p:attrNameLst>
                                      </p:cBhvr>
                                      <p:to>
                                        <p:strVal val="visible"/>
                                      </p:to>
                                    </p:set>
                                    <p:anim calcmode="lin" valueType="num">
                                      <p:cBhvr additive="base">
                                        <p:cTn id="7" dur="500"/>
                                        <p:tgtEl>
                                          <p:spTgt spid="441"/>
                                        </p:tgtEl>
                                        <p:attrNameLst>
                                          <p:attrName>ppt_y</p:attrName>
                                        </p:attrNameLst>
                                      </p:cBhvr>
                                      <p:tavLst>
                                        <p:tav tm="0">
                                          <p:val>
                                            <p:strVal val="#ppt_y-1"/>
                                          </p:val>
                                        </p:tav>
                                        <p:tav tm="100000">
                                          <p:val>
                                            <p:strVal val="#ppt_y"/>
                                          </p:val>
                                        </p:tav>
                                      </p:tavLst>
                                    </p:anim>
                                  </p:childTnLst>
                                </p:cTn>
                              </p:par>
                              <p:par>
                                <p:cTn id="8" presetID="23" presetClass="entr" presetSubtype="16" fill="hold" nodeType="withEffect">
                                  <p:stCondLst>
                                    <p:cond delay="0"/>
                                  </p:stCondLst>
                                  <p:childTnLst>
                                    <p:set>
                                      <p:cBhvr>
                                        <p:cTn id="9" dur="1" fill="hold">
                                          <p:stCondLst>
                                            <p:cond delay="0"/>
                                          </p:stCondLst>
                                        </p:cTn>
                                        <p:tgtEl>
                                          <p:spTgt spid="443"/>
                                        </p:tgtEl>
                                        <p:attrNameLst>
                                          <p:attrName>style.visibility</p:attrName>
                                        </p:attrNameLst>
                                      </p:cBhvr>
                                      <p:to>
                                        <p:strVal val="visible"/>
                                      </p:to>
                                    </p:set>
                                    <p:anim calcmode="lin" valueType="num">
                                      <p:cBhvr additive="base">
                                        <p:cTn id="10" dur="500"/>
                                        <p:tgtEl>
                                          <p:spTgt spid="443"/>
                                        </p:tgtEl>
                                        <p:attrNameLst>
                                          <p:attrName>ppt_w</p:attrName>
                                        </p:attrNameLst>
                                      </p:cBhvr>
                                      <p:tavLst>
                                        <p:tav tm="0">
                                          <p:val>
                                            <p:strVal val="0"/>
                                          </p:val>
                                        </p:tav>
                                        <p:tav tm="100000">
                                          <p:val>
                                            <p:strVal val="#ppt_w"/>
                                          </p:val>
                                        </p:tav>
                                      </p:tavLst>
                                    </p:anim>
                                    <p:anim calcmode="lin" valueType="num">
                                      <p:cBhvr additive="base">
                                        <p:cTn id="11" dur="500"/>
                                        <p:tgtEl>
                                          <p:spTgt spid="443"/>
                                        </p:tgtEl>
                                        <p:attrNameLst>
                                          <p:attrName>ppt_h</p:attrName>
                                        </p:attrNameLst>
                                      </p:cBhvr>
                                      <p:tavLst>
                                        <p:tav tm="0">
                                          <p:val>
                                            <p:strVal val="0"/>
                                          </p:val>
                                        </p:tav>
                                        <p:tav tm="100000">
                                          <p:val>
                                            <p:strVal val="#ppt_h"/>
                                          </p:val>
                                        </p:tav>
                                      </p:tavLst>
                                    </p:anim>
                                  </p:childTnLst>
                                </p:cTn>
                              </p:par>
                              <p:par>
                                <p:cTn id="12" presetID="23" presetClass="entr" presetSubtype="16" fill="hold" nodeType="withEffect">
                                  <p:stCondLst>
                                    <p:cond delay="0"/>
                                  </p:stCondLst>
                                  <p:childTnLst>
                                    <p:set>
                                      <p:cBhvr>
                                        <p:cTn id="13" dur="1" fill="hold">
                                          <p:stCondLst>
                                            <p:cond delay="0"/>
                                          </p:stCondLst>
                                        </p:cTn>
                                        <p:tgtEl>
                                          <p:spTgt spid="442"/>
                                        </p:tgtEl>
                                        <p:attrNameLst>
                                          <p:attrName>style.visibility</p:attrName>
                                        </p:attrNameLst>
                                      </p:cBhvr>
                                      <p:to>
                                        <p:strVal val="visible"/>
                                      </p:to>
                                    </p:set>
                                    <p:anim calcmode="lin" valueType="num">
                                      <p:cBhvr additive="base">
                                        <p:cTn id="14" dur="500"/>
                                        <p:tgtEl>
                                          <p:spTgt spid="442"/>
                                        </p:tgtEl>
                                        <p:attrNameLst>
                                          <p:attrName>ppt_w</p:attrName>
                                        </p:attrNameLst>
                                      </p:cBhvr>
                                      <p:tavLst>
                                        <p:tav tm="0">
                                          <p:val>
                                            <p:strVal val="0"/>
                                          </p:val>
                                        </p:tav>
                                        <p:tav tm="100000">
                                          <p:val>
                                            <p:strVal val="#ppt_w"/>
                                          </p:val>
                                        </p:tav>
                                      </p:tavLst>
                                    </p:anim>
                                    <p:anim calcmode="lin" valueType="num">
                                      <p:cBhvr additive="base">
                                        <p:cTn id="15" dur="500"/>
                                        <p:tgtEl>
                                          <p:spTgt spid="442"/>
                                        </p:tgtEl>
                                        <p:attrNameLst>
                                          <p:attrName>ppt_h</p:attrName>
                                        </p:attrNameLst>
                                      </p:cBhvr>
                                      <p:tavLst>
                                        <p:tav tm="0">
                                          <p:val>
                                            <p:strVal val="0"/>
                                          </p:val>
                                        </p:tav>
                                        <p:tav tm="100000">
                                          <p:val>
                                            <p:strVal val="#ppt_h"/>
                                          </p:val>
                                        </p:tav>
                                      </p:tavLst>
                                    </p:anim>
                                  </p:childTnLst>
                                </p:cTn>
                              </p:par>
                              <p:par>
                                <p:cTn id="16" presetID="23" presetClass="entr" presetSubtype="16" fill="hold" nodeType="withEffect">
                                  <p:stCondLst>
                                    <p:cond delay="0"/>
                                  </p:stCondLst>
                                  <p:childTnLst>
                                    <p:set>
                                      <p:cBhvr>
                                        <p:cTn id="17" dur="1" fill="hold">
                                          <p:stCondLst>
                                            <p:cond delay="0"/>
                                          </p:stCondLst>
                                        </p:cTn>
                                        <p:tgtEl>
                                          <p:spTgt spid="445"/>
                                        </p:tgtEl>
                                        <p:attrNameLst>
                                          <p:attrName>style.visibility</p:attrName>
                                        </p:attrNameLst>
                                      </p:cBhvr>
                                      <p:to>
                                        <p:strVal val="visible"/>
                                      </p:to>
                                    </p:set>
                                    <p:anim calcmode="lin" valueType="num">
                                      <p:cBhvr additive="base">
                                        <p:cTn id="18" dur="500"/>
                                        <p:tgtEl>
                                          <p:spTgt spid="445"/>
                                        </p:tgtEl>
                                        <p:attrNameLst>
                                          <p:attrName>ppt_w</p:attrName>
                                        </p:attrNameLst>
                                      </p:cBhvr>
                                      <p:tavLst>
                                        <p:tav tm="0">
                                          <p:val>
                                            <p:strVal val="0"/>
                                          </p:val>
                                        </p:tav>
                                        <p:tav tm="100000">
                                          <p:val>
                                            <p:strVal val="#ppt_w"/>
                                          </p:val>
                                        </p:tav>
                                      </p:tavLst>
                                    </p:anim>
                                    <p:anim calcmode="lin" valueType="num">
                                      <p:cBhvr additive="base">
                                        <p:cTn id="19" dur="500"/>
                                        <p:tgtEl>
                                          <p:spTgt spid="445"/>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pic>
        <p:nvPicPr>
          <p:cNvPr id="456" name="Google Shape;456;p9"/>
          <p:cNvPicPr preferRelativeResize="0"/>
          <p:nvPr/>
        </p:nvPicPr>
        <p:blipFill rotWithShape="1">
          <a:blip r:embed="rId3">
            <a:alphaModFix/>
          </a:blip>
          <a:srcRect/>
          <a:stretch/>
        </p:blipFill>
        <p:spPr>
          <a:xfrm>
            <a:off x="9223034" y="2522362"/>
            <a:ext cx="2398474" cy="3929809"/>
          </a:xfrm>
          <a:prstGeom prst="rect">
            <a:avLst/>
          </a:prstGeom>
          <a:noFill/>
          <a:ln>
            <a:noFill/>
          </a:ln>
        </p:spPr>
      </p:pic>
      <p:sp>
        <p:nvSpPr>
          <p:cNvPr id="457" name="Google Shape;457;p9"/>
          <p:cNvSpPr txBox="1"/>
          <p:nvPr/>
        </p:nvSpPr>
        <p:spPr>
          <a:xfrm>
            <a:off x="3036911" y="2871004"/>
            <a:ext cx="5856197"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4800"/>
              <a:buFont typeface="Roboto Black"/>
              <a:buNone/>
            </a:pPr>
            <a:r>
              <a:rPr lang="en-US" sz="4800" b="1" i="0" u="none" strike="noStrike" cap="none">
                <a:solidFill>
                  <a:schemeClr val="lt1"/>
                </a:solidFill>
                <a:latin typeface="Roboto Black"/>
                <a:ea typeface="Roboto Black"/>
                <a:cs typeface="Roboto Black"/>
                <a:sym typeface="Roboto Black"/>
              </a:rPr>
              <a:t>TẠM BIỆT CÁC EM</a:t>
            </a:r>
            <a:endParaRPr sz="4800" b="1" i="0" u="none" strike="noStrike" cap="none">
              <a:solidFill>
                <a:schemeClr val="lt1"/>
              </a:solidFill>
              <a:latin typeface="Roboto Black"/>
              <a:ea typeface="Roboto Black"/>
              <a:cs typeface="Roboto Black"/>
              <a:sym typeface="Roboto Black"/>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56"/>
                                        </p:tgtEl>
                                        <p:attrNameLst>
                                          <p:attrName>style.visibility</p:attrName>
                                        </p:attrNameLst>
                                      </p:cBhvr>
                                      <p:to>
                                        <p:strVal val="visible"/>
                                      </p:to>
                                    </p:set>
                                    <p:animEffect transition="in" filter="fade">
                                      <p:cBhvr>
                                        <p:cTn id="7" dur="500"/>
                                        <p:tgtEl>
                                          <p:spTgt spid="456"/>
                                        </p:tgtEl>
                                      </p:cBhvr>
                                    </p:animEffect>
                                  </p:childTnLst>
                                </p:cTn>
                              </p:par>
                              <p:par>
                                <p:cTn id="8" presetID="2" presetClass="entr" presetSubtype="1" fill="hold" nodeType="withEffect">
                                  <p:stCondLst>
                                    <p:cond delay="0"/>
                                  </p:stCondLst>
                                  <p:childTnLst>
                                    <p:set>
                                      <p:cBhvr>
                                        <p:cTn id="9" dur="1" fill="hold">
                                          <p:stCondLst>
                                            <p:cond delay="0"/>
                                          </p:stCondLst>
                                        </p:cTn>
                                        <p:tgtEl>
                                          <p:spTgt spid="457"/>
                                        </p:tgtEl>
                                        <p:attrNameLst>
                                          <p:attrName>style.visibility</p:attrName>
                                        </p:attrNameLst>
                                      </p:cBhvr>
                                      <p:to>
                                        <p:strVal val="visible"/>
                                      </p:to>
                                    </p:set>
                                    <p:anim calcmode="lin" valueType="num">
                                      <p:cBhvr additive="base">
                                        <p:cTn id="10" dur="500"/>
                                        <p:tgtEl>
                                          <p:spTgt spid="4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pic>
        <p:nvPicPr>
          <p:cNvPr id="463" name="Google Shape;463;p10"/>
          <p:cNvPicPr preferRelativeResize="0"/>
          <p:nvPr/>
        </p:nvPicPr>
        <p:blipFill rotWithShape="1">
          <a:blip r:embed="rId3">
            <a:alphaModFix/>
          </a:blip>
          <a:srcRect l="5406" r="12946" b="6046"/>
          <a:stretch/>
        </p:blipFill>
        <p:spPr>
          <a:xfrm>
            <a:off x="4606723" y="1977472"/>
            <a:ext cx="5312781" cy="4585374"/>
          </a:xfrm>
          <a:prstGeom prst="rect">
            <a:avLst/>
          </a:prstGeom>
          <a:noFill/>
          <a:ln>
            <a:noFill/>
          </a:ln>
        </p:spPr>
      </p:pic>
      <p:sp>
        <p:nvSpPr>
          <p:cNvPr id="464" name="Google Shape;464;p10"/>
          <p:cNvSpPr/>
          <p:nvPr/>
        </p:nvSpPr>
        <p:spPr>
          <a:xfrm>
            <a:off x="193964" y="152426"/>
            <a:ext cx="2092036" cy="1347189"/>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465" name="Google Shape;465;p10"/>
          <p:cNvPicPr preferRelativeResize="0"/>
          <p:nvPr/>
        </p:nvPicPr>
        <p:blipFill rotWithShape="1">
          <a:blip r:embed="rId4">
            <a:alphaModFix/>
          </a:blip>
          <a:srcRect/>
          <a:stretch/>
        </p:blipFill>
        <p:spPr>
          <a:xfrm>
            <a:off x="-50328" y="-45481"/>
            <a:ext cx="2336328" cy="1708727"/>
          </a:xfrm>
          <a:prstGeom prst="rect">
            <a:avLst/>
          </a:prstGeom>
          <a:noFill/>
          <a:ln>
            <a:noFill/>
          </a:ln>
        </p:spPr>
      </p:pic>
      <p:sp>
        <p:nvSpPr>
          <p:cNvPr id="466" name="Google Shape;466;p10"/>
          <p:cNvSpPr txBox="1"/>
          <p:nvPr/>
        </p:nvSpPr>
        <p:spPr>
          <a:xfrm>
            <a:off x="794562" y="6114276"/>
            <a:ext cx="1261301"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833C0B"/>
              </a:buClr>
              <a:buSzPts val="2400"/>
              <a:buFont typeface="Roboto Black"/>
              <a:buNone/>
            </a:pPr>
            <a:r>
              <a:rPr lang="en-US" sz="2400" b="0" i="0" u="none" strike="noStrike" cap="none">
                <a:solidFill>
                  <a:srgbClr val="833C0B"/>
                </a:solidFill>
                <a:latin typeface="Roboto Black"/>
                <a:ea typeface="Roboto Black"/>
                <a:cs typeface="Roboto Black"/>
                <a:sym typeface="Roboto Black"/>
              </a:rPr>
              <a:t>Tiết 2</a:t>
            </a:r>
            <a:endParaRPr sz="2400" b="0" i="0" u="none" strike="noStrike" cap="none">
              <a:solidFill>
                <a:srgbClr val="833C0B"/>
              </a:solidFill>
              <a:latin typeface="Roboto Black"/>
              <a:ea typeface="Roboto Black"/>
              <a:cs typeface="Roboto Black"/>
              <a:sym typeface="Roboto Black"/>
            </a:endParaRPr>
          </a:p>
        </p:txBody>
      </p:sp>
      <p:sp>
        <p:nvSpPr>
          <p:cNvPr id="467" name="Google Shape;467;p10"/>
          <p:cNvSpPr txBox="1"/>
          <p:nvPr/>
        </p:nvSpPr>
        <p:spPr>
          <a:xfrm>
            <a:off x="2309515" y="2747575"/>
            <a:ext cx="2019538"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7030A0"/>
              </a:buClr>
              <a:buSzPts val="4000"/>
              <a:buFont typeface="Roboto Black"/>
              <a:buNone/>
            </a:pPr>
            <a:r>
              <a:rPr lang="en-US" sz="4000" b="1" i="0" u="none" strike="noStrike" cap="none">
                <a:solidFill>
                  <a:srgbClr val="7030A0"/>
                </a:solidFill>
                <a:latin typeface="Roboto Black"/>
                <a:ea typeface="Roboto Black"/>
                <a:cs typeface="Roboto Black"/>
                <a:sym typeface="Roboto Black"/>
              </a:rPr>
              <a:t>BÀI 9</a:t>
            </a:r>
            <a:endParaRPr/>
          </a:p>
        </p:txBody>
      </p:sp>
      <p:sp>
        <p:nvSpPr>
          <p:cNvPr id="468" name="Google Shape;468;p10"/>
          <p:cNvSpPr txBox="1"/>
          <p:nvPr/>
        </p:nvSpPr>
        <p:spPr>
          <a:xfrm>
            <a:off x="1117836" y="263592"/>
            <a:ext cx="11098876" cy="193899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2060"/>
              </a:buClr>
              <a:buSzPts val="6000"/>
              <a:buFont typeface="Roboto Black"/>
              <a:buNone/>
            </a:pPr>
            <a:r>
              <a:rPr lang="en-US" sz="6000" b="1">
                <a:solidFill>
                  <a:srgbClr val="002060"/>
                </a:solidFill>
                <a:latin typeface="Roboto Black"/>
                <a:ea typeface="Roboto Black"/>
                <a:cs typeface="Roboto Black"/>
                <a:sym typeface="Roboto Black"/>
              </a:rPr>
              <a:t>TRẢI NGHIỆM </a:t>
            </a:r>
            <a:endParaRPr/>
          </a:p>
          <a:p>
            <a:pPr marL="0" marR="0" lvl="0" indent="0" algn="ctr" rtl="0">
              <a:lnSpc>
                <a:spcPct val="100000"/>
              </a:lnSpc>
              <a:spcBef>
                <a:spcPts val="0"/>
              </a:spcBef>
              <a:spcAft>
                <a:spcPts val="0"/>
              </a:spcAft>
              <a:buClr>
                <a:srgbClr val="002060"/>
              </a:buClr>
              <a:buSzPts val="6000"/>
              <a:buFont typeface="Roboto Black"/>
              <a:buNone/>
            </a:pPr>
            <a:r>
              <a:rPr lang="en-US" sz="6000" b="1">
                <a:solidFill>
                  <a:srgbClr val="002060"/>
                </a:solidFill>
                <a:latin typeface="Roboto Black"/>
                <a:ea typeface="Roboto Black"/>
                <a:cs typeface="Roboto Black"/>
                <a:sym typeface="Roboto Black"/>
              </a:rPr>
              <a:t>THÀNH PHỐ HÌNH HỌC</a:t>
            </a:r>
            <a:endParaRPr sz="9600" b="1" i="0" u="none" strike="noStrike" cap="none">
              <a:solidFill>
                <a:srgbClr val="00B050"/>
              </a:solidFill>
              <a:latin typeface="Roboto Black"/>
              <a:ea typeface="Roboto Black"/>
              <a:cs typeface="Roboto Black"/>
              <a:sym typeface="Roboto Black"/>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67"/>
                                        </p:tgtEl>
                                        <p:attrNameLst>
                                          <p:attrName>style.visibility</p:attrName>
                                        </p:attrNameLst>
                                      </p:cBhvr>
                                      <p:to>
                                        <p:strVal val="visible"/>
                                      </p:to>
                                    </p:set>
                                    <p:anim calcmode="lin" valueType="num">
                                      <p:cBhvr additive="base">
                                        <p:cTn id="7" dur="500"/>
                                        <p:tgtEl>
                                          <p:spTgt spid="467"/>
                                        </p:tgtEl>
                                        <p:attrNameLst>
                                          <p:attrName>ppt_x</p:attrName>
                                        </p:attrNameLst>
                                      </p:cBhvr>
                                      <p:tavLst>
                                        <p:tav tm="0">
                                          <p:val>
                                            <p:strVal val="#ppt_x-1"/>
                                          </p:val>
                                        </p:tav>
                                        <p:tav tm="100000">
                                          <p:val>
                                            <p:strVal val="#ppt_x"/>
                                          </p:val>
                                        </p:tav>
                                      </p:tavLst>
                                    </p:anim>
                                  </p:childTnLst>
                                </p:cTn>
                              </p:par>
                              <p:par>
                                <p:cTn id="8" presetID="10" presetClass="entr" presetSubtype="0" fill="hold" nodeType="withEffect">
                                  <p:stCondLst>
                                    <p:cond delay="0"/>
                                  </p:stCondLst>
                                  <p:childTnLst>
                                    <p:set>
                                      <p:cBhvr>
                                        <p:cTn id="9" dur="1" fill="hold">
                                          <p:stCondLst>
                                            <p:cond delay="0"/>
                                          </p:stCondLst>
                                        </p:cTn>
                                        <p:tgtEl>
                                          <p:spTgt spid="468"/>
                                        </p:tgtEl>
                                        <p:attrNameLst>
                                          <p:attrName>style.visibility</p:attrName>
                                        </p:attrNameLst>
                                      </p:cBhvr>
                                      <p:to>
                                        <p:strVal val="visible"/>
                                      </p:to>
                                    </p:set>
                                    <p:animEffect transition="in" filter="fade">
                                      <p:cBhvr>
                                        <p:cTn id="10" dur="500"/>
                                        <p:tgtEl>
                                          <p:spTgt spid="4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11"/>
          <p:cNvSpPr txBox="1"/>
          <p:nvPr/>
        </p:nvSpPr>
        <p:spPr>
          <a:xfrm>
            <a:off x="1333500" y="1799222"/>
            <a:ext cx="9928058"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2060"/>
              </a:buClr>
              <a:buSzPts val="2400"/>
              <a:buFont typeface="Roboto"/>
              <a:buNone/>
            </a:pPr>
            <a:r>
              <a:rPr lang="en-US" sz="2400" b="0" i="0" u="none" strike="noStrike" cap="none">
                <a:solidFill>
                  <a:srgbClr val="002060"/>
                </a:solidFill>
                <a:latin typeface="Roboto"/>
                <a:ea typeface="Roboto"/>
                <a:cs typeface="Roboto"/>
                <a:sym typeface="Roboto"/>
              </a:rPr>
              <a:t>Thảo luận và chia sẻ ý tưởng làm mô hình thành phố hình học</a:t>
            </a:r>
            <a:endParaRPr sz="2400" b="0" i="0" u="none" strike="noStrike" cap="none">
              <a:solidFill>
                <a:srgbClr val="002060"/>
              </a:solidFill>
              <a:latin typeface="Roboto"/>
              <a:ea typeface="Roboto"/>
              <a:cs typeface="Roboto"/>
              <a:sym typeface="Roboto"/>
            </a:endParaRPr>
          </a:p>
        </p:txBody>
      </p:sp>
      <p:sp>
        <p:nvSpPr>
          <p:cNvPr id="475" name="Google Shape;475;p11"/>
          <p:cNvSpPr txBox="1"/>
          <p:nvPr/>
        </p:nvSpPr>
        <p:spPr>
          <a:xfrm>
            <a:off x="2232947" y="496365"/>
            <a:ext cx="6948511" cy="107721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2060"/>
              </a:buClr>
              <a:buSzPts val="3200"/>
              <a:buFont typeface="Roboto Black"/>
              <a:buNone/>
            </a:pPr>
            <a:r>
              <a:rPr lang="en-US" sz="3200" b="1" i="0" u="none" strike="noStrike" cap="none">
                <a:solidFill>
                  <a:srgbClr val="002060"/>
                </a:solidFill>
                <a:latin typeface="Roboto Black"/>
                <a:ea typeface="Roboto Black"/>
                <a:cs typeface="Roboto Black"/>
                <a:sym typeface="Roboto Black"/>
              </a:rPr>
              <a:t>ĐỀ XUẤT Ý TƯỞNG VÀ CÁCH LÀM </a:t>
            </a:r>
            <a:r>
              <a:rPr lang="en-US" sz="3200" b="1">
                <a:solidFill>
                  <a:srgbClr val="002060"/>
                </a:solidFill>
                <a:latin typeface="Roboto Black"/>
                <a:ea typeface="Roboto Black"/>
                <a:cs typeface="Roboto Black"/>
                <a:sym typeface="Roboto Black"/>
              </a:rPr>
              <a:t>MÔ HÌNH THÀNH PHỐ HÌNH HỌC</a:t>
            </a:r>
            <a:endParaRPr sz="3200" b="1" i="0" u="none" strike="noStrike" cap="none">
              <a:solidFill>
                <a:srgbClr val="002060"/>
              </a:solidFill>
              <a:latin typeface="Roboto Black"/>
              <a:ea typeface="Roboto Black"/>
              <a:cs typeface="Roboto Black"/>
              <a:sym typeface="Roboto Black"/>
            </a:endParaRPr>
          </a:p>
        </p:txBody>
      </p:sp>
      <p:pic>
        <p:nvPicPr>
          <p:cNvPr id="476" name="Google Shape;476;p11"/>
          <p:cNvPicPr preferRelativeResize="0"/>
          <p:nvPr/>
        </p:nvPicPr>
        <p:blipFill rotWithShape="1">
          <a:blip r:embed="rId3">
            <a:alphaModFix/>
          </a:blip>
          <a:srcRect/>
          <a:stretch/>
        </p:blipFill>
        <p:spPr>
          <a:xfrm>
            <a:off x="-50328" y="-45481"/>
            <a:ext cx="2336328" cy="1708727"/>
          </a:xfrm>
          <a:prstGeom prst="rect">
            <a:avLst/>
          </a:prstGeom>
          <a:noFill/>
          <a:ln>
            <a:noFill/>
          </a:ln>
        </p:spPr>
      </p:pic>
      <p:sp>
        <p:nvSpPr>
          <p:cNvPr id="477" name="Google Shape;477;p11"/>
          <p:cNvSpPr/>
          <p:nvPr/>
        </p:nvSpPr>
        <p:spPr>
          <a:xfrm>
            <a:off x="595789" y="3549297"/>
            <a:ext cx="6724498" cy="2422955"/>
          </a:xfrm>
          <a:prstGeom prst="rect">
            <a:avLst/>
          </a:prstGeom>
          <a:solidFill>
            <a:srgbClr val="F2F2F2"/>
          </a:solidFill>
          <a:ln>
            <a:noFill/>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78" name="Google Shape;478;p11"/>
          <p:cNvSpPr/>
          <p:nvPr/>
        </p:nvSpPr>
        <p:spPr>
          <a:xfrm rot="157239">
            <a:off x="8217929" y="3294474"/>
            <a:ext cx="3307555" cy="3150685"/>
          </a:xfrm>
          <a:prstGeom prst="rect">
            <a:avLst/>
          </a:prstGeom>
          <a:solidFill>
            <a:schemeClr val="lt1"/>
          </a:solidFill>
          <a:ln>
            <a:noFill/>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Arial"/>
              <a:ea typeface="Arial"/>
              <a:cs typeface="Arial"/>
              <a:sym typeface="Arial"/>
            </a:endParaRPr>
          </a:p>
        </p:txBody>
      </p:sp>
      <p:sp>
        <p:nvSpPr>
          <p:cNvPr id="479" name="Google Shape;479;p11"/>
          <p:cNvSpPr txBox="1"/>
          <p:nvPr/>
        </p:nvSpPr>
        <p:spPr>
          <a:xfrm>
            <a:off x="323500" y="2951656"/>
            <a:ext cx="341234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2060"/>
              </a:buClr>
              <a:buSzPts val="2400"/>
              <a:buFont typeface="Roboto"/>
              <a:buNone/>
            </a:pPr>
            <a:r>
              <a:rPr lang="en-US" sz="2400" b="1" i="0" u="none" strike="noStrike" cap="none">
                <a:solidFill>
                  <a:srgbClr val="002060"/>
                </a:solidFill>
                <a:latin typeface="Roboto"/>
                <a:ea typeface="Roboto"/>
                <a:cs typeface="Roboto"/>
                <a:sym typeface="Roboto"/>
              </a:rPr>
              <a:t>TIÊU CHÍ SẢN PHẨM</a:t>
            </a:r>
            <a:endParaRPr/>
          </a:p>
        </p:txBody>
      </p:sp>
      <p:sp>
        <p:nvSpPr>
          <p:cNvPr id="480" name="Google Shape;480;p11"/>
          <p:cNvSpPr txBox="1"/>
          <p:nvPr/>
        </p:nvSpPr>
        <p:spPr>
          <a:xfrm>
            <a:off x="582098" y="3750296"/>
            <a:ext cx="6724498" cy="2308324"/>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2060"/>
              </a:buClr>
              <a:buSzPts val="2400"/>
              <a:buFont typeface="Noto Sans Symbols"/>
              <a:buChar char="✔"/>
            </a:pPr>
            <a:r>
              <a:rPr lang="en-US" sz="2400" b="0" i="0" u="none" strike="noStrike" cap="none">
                <a:solidFill>
                  <a:srgbClr val="002060"/>
                </a:solidFill>
                <a:latin typeface="Roboto"/>
                <a:ea typeface="Roboto"/>
                <a:cs typeface="Roboto"/>
                <a:sym typeface="Roboto"/>
              </a:rPr>
              <a:t>Mô hình thành phố hình học được lắp ghép từ những đồ vật có dạng khối lập phương, khối hộp chữ nhật, khối trụ, khối cầu</a:t>
            </a:r>
            <a:endParaRPr sz="2400" b="0" i="0" u="none" strike="noStrike" cap="none">
              <a:solidFill>
                <a:srgbClr val="002060"/>
              </a:solidFill>
              <a:latin typeface="Roboto"/>
              <a:ea typeface="Roboto"/>
              <a:cs typeface="Roboto"/>
              <a:sym typeface="Roboto"/>
            </a:endParaRPr>
          </a:p>
          <a:p>
            <a:pPr marL="342900" marR="0" lvl="0" indent="-342900" algn="l" rtl="0">
              <a:spcBef>
                <a:spcPts val="0"/>
              </a:spcBef>
              <a:spcAft>
                <a:spcPts val="0"/>
              </a:spcAft>
              <a:buClr>
                <a:srgbClr val="002060"/>
              </a:buClr>
              <a:buSzPts val="2400"/>
              <a:buFont typeface="Noto Sans Symbols"/>
              <a:buChar char="✔"/>
            </a:pPr>
            <a:r>
              <a:rPr lang="en-US" sz="2400">
                <a:solidFill>
                  <a:srgbClr val="002060"/>
                </a:solidFill>
                <a:latin typeface="Roboto"/>
                <a:ea typeface="Roboto"/>
                <a:cs typeface="Roboto"/>
                <a:sym typeface="Roboto"/>
              </a:rPr>
              <a:t>Đảm bảo tính thẩm mĩ, hài hoà về màu sắc, cân đối về hình dáng</a:t>
            </a:r>
            <a:endParaRPr/>
          </a:p>
          <a:p>
            <a:pPr marL="0" marR="0" lvl="0" indent="0" algn="l" rtl="0">
              <a:lnSpc>
                <a:spcPct val="100000"/>
              </a:lnSpc>
              <a:spcBef>
                <a:spcPts val="0"/>
              </a:spcBef>
              <a:spcAft>
                <a:spcPts val="0"/>
              </a:spcAft>
              <a:buClr>
                <a:schemeClr val="dk1"/>
              </a:buClr>
              <a:buSzPts val="2400"/>
              <a:buFont typeface="Calibri"/>
              <a:buNone/>
            </a:pPr>
            <a:endParaRPr sz="2400" b="0" i="0" u="none" strike="noStrike" cap="none">
              <a:solidFill>
                <a:srgbClr val="002060"/>
              </a:solidFill>
              <a:latin typeface="Roboto"/>
              <a:ea typeface="Roboto"/>
              <a:cs typeface="Roboto"/>
              <a:sym typeface="Roboto"/>
            </a:endParaRPr>
          </a:p>
        </p:txBody>
      </p:sp>
      <p:pic>
        <p:nvPicPr>
          <p:cNvPr id="481" name="Google Shape;481;p11"/>
          <p:cNvPicPr preferRelativeResize="0"/>
          <p:nvPr/>
        </p:nvPicPr>
        <p:blipFill rotWithShape="1">
          <a:blip r:embed="rId4">
            <a:alphaModFix/>
          </a:blip>
          <a:srcRect l="13965" t="15865" r="23373" b="14767"/>
          <a:stretch/>
        </p:blipFill>
        <p:spPr>
          <a:xfrm>
            <a:off x="8283840" y="3551406"/>
            <a:ext cx="3175732" cy="26368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75"/>
                                        </p:tgtEl>
                                        <p:attrNameLst>
                                          <p:attrName>style.visibility</p:attrName>
                                        </p:attrNameLst>
                                      </p:cBhvr>
                                      <p:to>
                                        <p:strVal val="visible"/>
                                      </p:to>
                                    </p:set>
                                    <p:animEffect transition="in" filter="fade">
                                      <p:cBhvr>
                                        <p:cTn id="7" dur="500"/>
                                        <p:tgtEl>
                                          <p:spTgt spid="47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74"/>
                                        </p:tgtEl>
                                        <p:attrNameLst>
                                          <p:attrName>style.visibility</p:attrName>
                                        </p:attrNameLst>
                                      </p:cBhvr>
                                      <p:to>
                                        <p:strVal val="visible"/>
                                      </p:to>
                                    </p:set>
                                    <p:animEffect transition="in" filter="fade">
                                      <p:cBhvr>
                                        <p:cTn id="11" dur="500"/>
                                        <p:tgtEl>
                                          <p:spTgt spid="474"/>
                                        </p:tgtEl>
                                      </p:cBhvr>
                                    </p:animEffect>
                                  </p:childTnLst>
                                </p:cTn>
                              </p:par>
                              <p:par>
                                <p:cTn id="12" presetID="10" presetClass="entr" presetSubtype="0" fill="hold" nodeType="withEffect">
                                  <p:stCondLst>
                                    <p:cond delay="0"/>
                                  </p:stCondLst>
                                  <p:childTnLst>
                                    <p:set>
                                      <p:cBhvr>
                                        <p:cTn id="13" dur="1" fill="hold">
                                          <p:stCondLst>
                                            <p:cond delay="0"/>
                                          </p:stCondLst>
                                        </p:cTn>
                                        <p:tgtEl>
                                          <p:spTgt spid="479"/>
                                        </p:tgtEl>
                                        <p:attrNameLst>
                                          <p:attrName>style.visibility</p:attrName>
                                        </p:attrNameLst>
                                      </p:cBhvr>
                                      <p:to>
                                        <p:strVal val="visible"/>
                                      </p:to>
                                    </p:set>
                                    <p:animEffect transition="in" filter="fade">
                                      <p:cBhvr>
                                        <p:cTn id="14" dur="500"/>
                                        <p:tgtEl>
                                          <p:spTgt spid="479"/>
                                        </p:tgtEl>
                                      </p:cBhvr>
                                    </p:animEffect>
                                  </p:childTnLst>
                                </p:cTn>
                              </p:par>
                              <p:par>
                                <p:cTn id="15" presetID="10" presetClass="entr" presetSubtype="0" fill="hold" nodeType="withEffect">
                                  <p:stCondLst>
                                    <p:cond delay="0"/>
                                  </p:stCondLst>
                                  <p:childTnLst>
                                    <p:set>
                                      <p:cBhvr>
                                        <p:cTn id="16" dur="1" fill="hold">
                                          <p:stCondLst>
                                            <p:cond delay="0"/>
                                          </p:stCondLst>
                                        </p:cTn>
                                        <p:tgtEl>
                                          <p:spTgt spid="481"/>
                                        </p:tgtEl>
                                        <p:attrNameLst>
                                          <p:attrName>style.visibility</p:attrName>
                                        </p:attrNameLst>
                                      </p:cBhvr>
                                      <p:to>
                                        <p:strVal val="visible"/>
                                      </p:to>
                                    </p:set>
                                    <p:animEffect transition="in" filter="fade">
                                      <p:cBhvr>
                                        <p:cTn id="17" dur="500"/>
                                        <p:tgtEl>
                                          <p:spTgt spid="48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0"/>
                                        </p:tgtEl>
                                        <p:attrNameLst>
                                          <p:attrName>style.visibility</p:attrName>
                                        </p:attrNameLst>
                                      </p:cBhvr>
                                      <p:to>
                                        <p:strVal val="visible"/>
                                      </p:to>
                                    </p:set>
                                    <p:animEffect transition="in" filter="fade">
                                      <p:cBhvr>
                                        <p:cTn id="22" dur="1000"/>
                                        <p:tgtEl>
                                          <p:spTgt spid="480"/>
                                        </p:tgtEl>
                                      </p:cBhvr>
                                    </p:animEffect>
                                  </p:childTnLst>
                                </p:cTn>
                              </p:par>
                              <p:par>
                                <p:cTn id="23" presetID="10" presetClass="entr" presetSubtype="0" fill="hold" nodeType="withEffect">
                                  <p:stCondLst>
                                    <p:cond delay="0"/>
                                  </p:stCondLst>
                                  <p:childTnLst>
                                    <p:set>
                                      <p:cBhvr>
                                        <p:cTn id="24" dur="1" fill="hold">
                                          <p:stCondLst>
                                            <p:cond delay="0"/>
                                          </p:stCondLst>
                                        </p:cTn>
                                        <p:tgtEl>
                                          <p:spTgt spid="477"/>
                                        </p:tgtEl>
                                        <p:attrNameLst>
                                          <p:attrName>style.visibility</p:attrName>
                                        </p:attrNameLst>
                                      </p:cBhvr>
                                      <p:to>
                                        <p:strVal val="visible"/>
                                      </p:to>
                                    </p:set>
                                    <p:animEffect transition="in" filter="fade">
                                      <p:cBhvr>
                                        <p:cTn id="25" dur="1000"/>
                                        <p:tgtEl>
                                          <p:spTgt spid="4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pic>
        <p:nvPicPr>
          <p:cNvPr id="487" name="Google Shape;487;p12"/>
          <p:cNvPicPr preferRelativeResize="0"/>
          <p:nvPr/>
        </p:nvPicPr>
        <p:blipFill rotWithShape="1">
          <a:blip r:embed="rId3">
            <a:alphaModFix/>
          </a:blip>
          <a:srcRect/>
          <a:stretch/>
        </p:blipFill>
        <p:spPr>
          <a:xfrm>
            <a:off x="4596378" y="3351210"/>
            <a:ext cx="3374379" cy="3405696"/>
          </a:xfrm>
          <a:prstGeom prst="rect">
            <a:avLst/>
          </a:prstGeom>
          <a:noFill/>
          <a:ln>
            <a:noFill/>
          </a:ln>
        </p:spPr>
      </p:pic>
      <p:sp>
        <p:nvSpPr>
          <p:cNvPr id="488" name="Google Shape;488;p12"/>
          <p:cNvSpPr txBox="1"/>
          <p:nvPr/>
        </p:nvSpPr>
        <p:spPr>
          <a:xfrm>
            <a:off x="2232946" y="341038"/>
            <a:ext cx="6948511" cy="107721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2060"/>
              </a:buClr>
              <a:buSzPts val="3200"/>
              <a:buFont typeface="Roboto Black"/>
              <a:buNone/>
            </a:pPr>
            <a:r>
              <a:rPr lang="en-US" sz="3200" b="1" i="0" u="none" strike="noStrike" cap="none">
                <a:solidFill>
                  <a:srgbClr val="002060"/>
                </a:solidFill>
                <a:latin typeface="Roboto Black"/>
                <a:ea typeface="Roboto Black"/>
                <a:cs typeface="Roboto Black"/>
                <a:sym typeface="Roboto Black"/>
              </a:rPr>
              <a:t>LỰA CHỌN Ý TƯỞNG VÀ CÁCH LÀM </a:t>
            </a:r>
            <a:r>
              <a:rPr lang="en-US" sz="3200" b="1">
                <a:solidFill>
                  <a:srgbClr val="002060"/>
                </a:solidFill>
                <a:latin typeface="Roboto Black"/>
                <a:ea typeface="Roboto Black"/>
                <a:cs typeface="Roboto Black"/>
                <a:sym typeface="Roboto Black"/>
              </a:rPr>
              <a:t>MÔ HÌNH THÀNH PHỐ HÌNH HỌC</a:t>
            </a:r>
            <a:endParaRPr sz="3200" b="1" i="0" u="none" strike="noStrike" cap="none">
              <a:solidFill>
                <a:srgbClr val="002060"/>
              </a:solidFill>
              <a:latin typeface="Roboto Black"/>
              <a:ea typeface="Roboto Black"/>
              <a:cs typeface="Roboto Black"/>
              <a:sym typeface="Roboto Black"/>
            </a:endParaRPr>
          </a:p>
        </p:txBody>
      </p:sp>
      <p:pic>
        <p:nvPicPr>
          <p:cNvPr id="489" name="Google Shape;489;p12"/>
          <p:cNvPicPr preferRelativeResize="0"/>
          <p:nvPr/>
        </p:nvPicPr>
        <p:blipFill rotWithShape="1">
          <a:blip r:embed="rId4">
            <a:alphaModFix/>
          </a:blip>
          <a:srcRect/>
          <a:stretch/>
        </p:blipFill>
        <p:spPr>
          <a:xfrm>
            <a:off x="-50328" y="-45481"/>
            <a:ext cx="2336328" cy="1708727"/>
          </a:xfrm>
          <a:prstGeom prst="rect">
            <a:avLst/>
          </a:prstGeom>
          <a:noFill/>
          <a:ln>
            <a:noFill/>
          </a:ln>
        </p:spPr>
      </p:pic>
      <p:pic>
        <p:nvPicPr>
          <p:cNvPr id="490" name="Google Shape;490;p12"/>
          <p:cNvPicPr preferRelativeResize="0"/>
          <p:nvPr/>
        </p:nvPicPr>
        <p:blipFill rotWithShape="1">
          <a:blip r:embed="rId5">
            <a:alphaModFix/>
          </a:blip>
          <a:srcRect/>
          <a:stretch/>
        </p:blipFill>
        <p:spPr>
          <a:xfrm>
            <a:off x="177552" y="2499902"/>
            <a:ext cx="4782696" cy="2299625"/>
          </a:xfrm>
          <a:prstGeom prst="rect">
            <a:avLst/>
          </a:prstGeom>
          <a:noFill/>
          <a:ln>
            <a:noFill/>
          </a:ln>
          <a:effectLst>
            <a:outerShdw blurRad="63500" sx="102000" sy="102000" algn="ctr" rotWithShape="0">
              <a:srgbClr val="000000">
                <a:alpha val="40000"/>
              </a:srgbClr>
            </a:outerShdw>
          </a:effectLst>
        </p:spPr>
      </p:pic>
      <p:pic>
        <p:nvPicPr>
          <p:cNvPr id="491" name="Google Shape;491;p12"/>
          <p:cNvPicPr preferRelativeResize="0"/>
          <p:nvPr/>
        </p:nvPicPr>
        <p:blipFill rotWithShape="1">
          <a:blip r:embed="rId6">
            <a:alphaModFix/>
          </a:blip>
          <a:srcRect/>
          <a:stretch/>
        </p:blipFill>
        <p:spPr>
          <a:xfrm>
            <a:off x="8109653" y="1663246"/>
            <a:ext cx="3580439" cy="3559337"/>
          </a:xfrm>
          <a:prstGeom prst="rect">
            <a:avLst/>
          </a:prstGeom>
          <a:noFill/>
          <a:ln>
            <a:noFill/>
          </a:ln>
          <a:effectLst>
            <a:outerShdw blurRad="63500" sx="102000" sy="102000" algn="ctr" rotWithShape="0">
              <a:srgbClr val="000000">
                <a:alpha val="4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88"/>
                                        </p:tgtEl>
                                        <p:attrNameLst>
                                          <p:attrName>style.visibility</p:attrName>
                                        </p:attrNameLst>
                                      </p:cBhvr>
                                      <p:to>
                                        <p:strVal val="visible"/>
                                      </p:to>
                                    </p:set>
                                    <p:animEffect transition="in" filter="fade">
                                      <p:cBhvr>
                                        <p:cTn id="7" dur="500"/>
                                        <p:tgtEl>
                                          <p:spTgt spid="488"/>
                                        </p:tgtEl>
                                      </p:cBhvr>
                                    </p:animEffect>
                                  </p:childTnLst>
                                </p:cTn>
                              </p:par>
                              <p:par>
                                <p:cTn id="8" presetID="10" presetClass="entr" presetSubtype="0" fill="hold" nodeType="withEffect">
                                  <p:stCondLst>
                                    <p:cond delay="0"/>
                                  </p:stCondLst>
                                  <p:childTnLst>
                                    <p:set>
                                      <p:cBhvr>
                                        <p:cTn id="9" dur="1" fill="hold">
                                          <p:stCondLst>
                                            <p:cond delay="0"/>
                                          </p:stCondLst>
                                        </p:cTn>
                                        <p:tgtEl>
                                          <p:spTgt spid="490"/>
                                        </p:tgtEl>
                                        <p:attrNameLst>
                                          <p:attrName>style.visibility</p:attrName>
                                        </p:attrNameLst>
                                      </p:cBhvr>
                                      <p:to>
                                        <p:strVal val="visible"/>
                                      </p:to>
                                    </p:set>
                                    <p:animEffect transition="in" filter="fade">
                                      <p:cBhvr>
                                        <p:cTn id="10" dur="2000"/>
                                        <p:tgtEl>
                                          <p:spTgt spid="490"/>
                                        </p:tgtEl>
                                      </p:cBhvr>
                                    </p:animEffect>
                                  </p:childTnLst>
                                </p:cTn>
                              </p:par>
                              <p:par>
                                <p:cTn id="11" presetID="10" presetClass="entr" presetSubtype="0" fill="hold" nodeType="withEffect">
                                  <p:stCondLst>
                                    <p:cond delay="0"/>
                                  </p:stCondLst>
                                  <p:childTnLst>
                                    <p:set>
                                      <p:cBhvr>
                                        <p:cTn id="12" dur="1" fill="hold">
                                          <p:stCondLst>
                                            <p:cond delay="0"/>
                                          </p:stCondLst>
                                        </p:cTn>
                                        <p:tgtEl>
                                          <p:spTgt spid="487"/>
                                        </p:tgtEl>
                                        <p:attrNameLst>
                                          <p:attrName>style.visibility</p:attrName>
                                        </p:attrNameLst>
                                      </p:cBhvr>
                                      <p:to>
                                        <p:strVal val="visible"/>
                                      </p:to>
                                    </p:set>
                                    <p:animEffect transition="in" filter="fade">
                                      <p:cBhvr>
                                        <p:cTn id="13" dur="2000"/>
                                        <p:tgtEl>
                                          <p:spTgt spid="487"/>
                                        </p:tgtEl>
                                      </p:cBhvr>
                                    </p:animEffect>
                                  </p:childTnLst>
                                </p:cTn>
                              </p:par>
                              <p:par>
                                <p:cTn id="14" presetID="10" presetClass="entr" presetSubtype="0" fill="hold" nodeType="withEffect">
                                  <p:stCondLst>
                                    <p:cond delay="0"/>
                                  </p:stCondLst>
                                  <p:childTnLst>
                                    <p:set>
                                      <p:cBhvr>
                                        <p:cTn id="15" dur="1" fill="hold">
                                          <p:stCondLst>
                                            <p:cond delay="0"/>
                                          </p:stCondLst>
                                        </p:cTn>
                                        <p:tgtEl>
                                          <p:spTgt spid="491"/>
                                        </p:tgtEl>
                                        <p:attrNameLst>
                                          <p:attrName>style.visibility</p:attrName>
                                        </p:attrNameLst>
                                      </p:cBhvr>
                                      <p:to>
                                        <p:strVal val="visible"/>
                                      </p:to>
                                    </p:set>
                                    <p:animEffect transition="in" filter="fade">
                                      <p:cBhvr>
                                        <p:cTn id="16" dur="2000"/>
                                        <p:tgtEl>
                                          <p:spTgt spid="4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13"/>
          <p:cNvSpPr txBox="1"/>
          <p:nvPr/>
        </p:nvSpPr>
        <p:spPr>
          <a:xfrm>
            <a:off x="582375" y="1931901"/>
            <a:ext cx="3758271"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2060"/>
              </a:buClr>
              <a:buSzPts val="2400"/>
              <a:buFont typeface="Roboto"/>
              <a:buNone/>
            </a:pPr>
            <a:r>
              <a:rPr lang="en-US" sz="2400" b="0" i="0" u="none" strike="noStrike" cap="none">
                <a:solidFill>
                  <a:srgbClr val="002060"/>
                </a:solidFill>
                <a:latin typeface="Roboto"/>
                <a:ea typeface="Roboto"/>
                <a:cs typeface="Roboto"/>
                <a:sym typeface="Roboto"/>
              </a:rPr>
              <a:t>Vẽ ý tưởng của nhóm</a:t>
            </a:r>
            <a:endParaRPr sz="2400" b="0" i="0" u="none" strike="noStrike" cap="none">
              <a:solidFill>
                <a:srgbClr val="002060"/>
              </a:solidFill>
              <a:latin typeface="Roboto"/>
              <a:ea typeface="Roboto"/>
              <a:cs typeface="Roboto"/>
              <a:sym typeface="Roboto"/>
            </a:endParaRPr>
          </a:p>
        </p:txBody>
      </p:sp>
      <p:sp>
        <p:nvSpPr>
          <p:cNvPr id="498" name="Google Shape;498;p13"/>
          <p:cNvSpPr txBox="1"/>
          <p:nvPr/>
        </p:nvSpPr>
        <p:spPr>
          <a:xfrm>
            <a:off x="3376987" y="708680"/>
            <a:ext cx="5819333"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2060"/>
              </a:buClr>
              <a:buSzPts val="3200"/>
              <a:buFont typeface="Roboto"/>
              <a:buNone/>
            </a:pPr>
            <a:r>
              <a:rPr lang="en-US" sz="3200" b="1" i="0" u="none" strike="noStrike" cap="none">
                <a:solidFill>
                  <a:srgbClr val="002060"/>
                </a:solidFill>
                <a:latin typeface="Roboto"/>
                <a:ea typeface="Roboto"/>
                <a:cs typeface="Roboto"/>
                <a:sym typeface="Roboto"/>
              </a:rPr>
              <a:t>PHIẾU HỌC TẬP SỐ 3</a:t>
            </a:r>
            <a:endParaRPr/>
          </a:p>
        </p:txBody>
      </p:sp>
      <p:sp>
        <p:nvSpPr>
          <p:cNvPr id="499" name="Google Shape;499;p13"/>
          <p:cNvSpPr txBox="1"/>
          <p:nvPr/>
        </p:nvSpPr>
        <p:spPr>
          <a:xfrm>
            <a:off x="5287260" y="1663246"/>
            <a:ext cx="6193540" cy="409342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2060"/>
              </a:buClr>
              <a:buSzPts val="2000"/>
              <a:buFont typeface="Roboto"/>
              <a:buNone/>
            </a:pPr>
            <a:r>
              <a:rPr lang="en-US" sz="2000" b="1" i="0" u="none" strike="noStrike" cap="none">
                <a:solidFill>
                  <a:srgbClr val="002060"/>
                </a:solidFill>
                <a:latin typeface="Roboto"/>
                <a:ea typeface="Roboto"/>
                <a:cs typeface="Roboto"/>
                <a:sym typeface="Roboto"/>
              </a:rPr>
              <a:t>1. </a:t>
            </a:r>
            <a:r>
              <a:rPr lang="en-US" sz="2000" b="0" i="0" u="none" strike="noStrike" cap="none">
                <a:solidFill>
                  <a:srgbClr val="002060"/>
                </a:solidFill>
                <a:latin typeface="Roboto"/>
                <a:ea typeface="Roboto"/>
                <a:cs typeface="Roboto"/>
                <a:sym typeface="Roboto"/>
              </a:rPr>
              <a:t>Tên thành phố của em:</a:t>
            </a:r>
            <a:endParaRPr sz="2000" b="0" i="0" u="none" strike="noStrike" cap="none">
              <a:solidFill>
                <a:srgbClr val="002060"/>
              </a:solidFill>
              <a:latin typeface="Roboto"/>
              <a:ea typeface="Roboto"/>
              <a:cs typeface="Roboto"/>
              <a:sym typeface="Roboto"/>
            </a:endParaRPr>
          </a:p>
          <a:p>
            <a:pPr marL="0" marR="0" lvl="0" indent="0" algn="just" rtl="0">
              <a:lnSpc>
                <a:spcPct val="100000"/>
              </a:lnSpc>
              <a:spcBef>
                <a:spcPts val="0"/>
              </a:spcBef>
              <a:spcAft>
                <a:spcPts val="0"/>
              </a:spcAft>
              <a:buClr>
                <a:srgbClr val="002060"/>
              </a:buClr>
              <a:buSzPts val="2000"/>
              <a:buFont typeface="Roboto"/>
              <a:buNone/>
            </a:pPr>
            <a:r>
              <a:rPr lang="en-US" sz="2000" b="0" i="0" u="none" strike="noStrike" cap="none">
                <a:solidFill>
                  <a:srgbClr val="002060"/>
                </a:solidFill>
                <a:latin typeface="Roboto"/>
                <a:ea typeface="Roboto"/>
                <a:cs typeface="Roboto"/>
                <a:sym typeface="Roboto"/>
              </a:rPr>
              <a:t>…………………………………………………………………………………</a:t>
            </a:r>
            <a:endParaRPr/>
          </a:p>
          <a:p>
            <a:pPr marL="0" marR="0" lvl="0" indent="0" algn="just" rtl="0">
              <a:lnSpc>
                <a:spcPct val="100000"/>
              </a:lnSpc>
              <a:spcBef>
                <a:spcPts val="0"/>
              </a:spcBef>
              <a:spcAft>
                <a:spcPts val="0"/>
              </a:spcAft>
              <a:buClr>
                <a:srgbClr val="002060"/>
              </a:buClr>
              <a:buSzPts val="2000"/>
              <a:buFont typeface="Roboto"/>
              <a:buNone/>
            </a:pPr>
            <a:r>
              <a:rPr lang="en-US" sz="2000" b="1" i="0" u="none" strike="noStrike" cap="none">
                <a:solidFill>
                  <a:srgbClr val="002060"/>
                </a:solidFill>
                <a:latin typeface="Roboto"/>
                <a:ea typeface="Roboto"/>
                <a:cs typeface="Roboto"/>
                <a:sym typeface="Roboto"/>
              </a:rPr>
              <a:t>2. </a:t>
            </a:r>
            <a:r>
              <a:rPr lang="en-US" sz="2000" b="0" i="0" u="none" strike="noStrike" cap="none">
                <a:solidFill>
                  <a:srgbClr val="002060"/>
                </a:solidFill>
                <a:latin typeface="Roboto"/>
                <a:ea typeface="Roboto"/>
                <a:cs typeface="Roboto"/>
                <a:sym typeface="Roboto"/>
              </a:rPr>
              <a:t>Thành phố của em gồm những mô hình gì? Mỗi mô hình sử dụng hình khối gì? Số lượng là bao nhiêu?</a:t>
            </a:r>
            <a:endParaRPr sz="2000" b="0" i="0" u="none" strike="noStrike" cap="none">
              <a:solidFill>
                <a:srgbClr val="002060"/>
              </a:solidFill>
              <a:latin typeface="Roboto"/>
              <a:ea typeface="Roboto"/>
              <a:cs typeface="Roboto"/>
              <a:sym typeface="Roboto"/>
            </a:endParaRPr>
          </a:p>
          <a:p>
            <a:pPr marL="0" marR="0" lvl="0" indent="0" algn="ctr" rtl="0">
              <a:lnSpc>
                <a:spcPct val="100000"/>
              </a:lnSpc>
              <a:spcBef>
                <a:spcPts val="0"/>
              </a:spcBef>
              <a:spcAft>
                <a:spcPts val="0"/>
              </a:spcAft>
              <a:buClr>
                <a:srgbClr val="002060"/>
              </a:buClr>
              <a:buSzPts val="2000"/>
              <a:buFont typeface="Roboto"/>
              <a:buNone/>
            </a:pPr>
            <a:r>
              <a:rPr lang="en-US" sz="2000" b="0" i="0" u="none" strike="noStrike" cap="none">
                <a:solidFill>
                  <a:srgbClr val="002060"/>
                </a:solidFill>
                <a:latin typeface="Roboto"/>
                <a:ea typeface="Roboto"/>
                <a:cs typeface="Roboto"/>
                <a:sym typeface="Roboto"/>
              </a:rPr>
              <a:t>…………………………………………………………………………………………..........................………………………………………………………..</a:t>
            </a:r>
            <a:endParaRPr sz="2000" b="0" i="0" u="none" strike="noStrike" cap="none">
              <a:solidFill>
                <a:srgbClr val="002060"/>
              </a:solidFill>
              <a:latin typeface="Roboto"/>
              <a:ea typeface="Roboto"/>
              <a:cs typeface="Roboto"/>
              <a:sym typeface="Roboto"/>
            </a:endParaRPr>
          </a:p>
          <a:p>
            <a:pPr marL="0" marR="0" lvl="0" indent="0" algn="ctr" rtl="0">
              <a:lnSpc>
                <a:spcPct val="100000"/>
              </a:lnSpc>
              <a:spcBef>
                <a:spcPts val="0"/>
              </a:spcBef>
              <a:spcAft>
                <a:spcPts val="0"/>
              </a:spcAft>
              <a:buClr>
                <a:srgbClr val="002060"/>
              </a:buClr>
              <a:buSzPts val="2000"/>
              <a:buFont typeface="Roboto"/>
              <a:buNone/>
            </a:pPr>
            <a:r>
              <a:rPr lang="en-US" sz="2000" b="0" i="0" u="none" strike="noStrike" cap="none">
                <a:solidFill>
                  <a:srgbClr val="002060"/>
                </a:solidFill>
                <a:latin typeface="Roboto"/>
                <a:ea typeface="Roboto"/>
                <a:cs typeface="Roboto"/>
                <a:sym typeface="Roboto"/>
              </a:rPr>
              <a:t>…………………………………………………………………………………………...........................……………………………………………………….</a:t>
            </a:r>
            <a:endParaRPr sz="2000" b="0" i="0" u="none" strike="noStrike" cap="none">
              <a:solidFill>
                <a:srgbClr val="002060"/>
              </a:solidFill>
              <a:latin typeface="Roboto"/>
              <a:ea typeface="Roboto"/>
              <a:cs typeface="Roboto"/>
              <a:sym typeface="Roboto"/>
            </a:endParaRPr>
          </a:p>
          <a:p>
            <a:pPr marL="0" marR="0" lvl="0" indent="0" algn="l" rtl="0">
              <a:spcBef>
                <a:spcPts val="0"/>
              </a:spcBef>
              <a:spcAft>
                <a:spcPts val="0"/>
              </a:spcAft>
              <a:buNone/>
            </a:pPr>
            <a:r>
              <a:rPr lang="en-US" sz="2000" b="1" i="0" u="none" strike="noStrike" cap="none">
                <a:solidFill>
                  <a:srgbClr val="002060"/>
                </a:solidFill>
                <a:latin typeface="Roboto"/>
                <a:ea typeface="Roboto"/>
                <a:cs typeface="Roboto"/>
                <a:sym typeface="Roboto"/>
              </a:rPr>
              <a:t>3. </a:t>
            </a:r>
            <a:r>
              <a:rPr lang="en-US" sz="2000" b="0" i="0" u="none" strike="noStrike" cap="none">
                <a:solidFill>
                  <a:srgbClr val="002060"/>
                </a:solidFill>
                <a:latin typeface="Roboto"/>
                <a:ea typeface="Roboto"/>
                <a:cs typeface="Roboto"/>
                <a:sym typeface="Roboto"/>
              </a:rPr>
              <a:t>Em đã sử dụng tất cả </a:t>
            </a:r>
            <a:r>
              <a:rPr lang="en-US" sz="2000">
                <a:solidFill>
                  <a:srgbClr val="002060"/>
                </a:solidFill>
                <a:latin typeface="Roboto"/>
                <a:ea typeface="Roboto"/>
                <a:cs typeface="Roboto"/>
                <a:sym typeface="Roboto"/>
              </a:rPr>
              <a:t>bao nhiêu khối hình cho s</a:t>
            </a:r>
            <a:r>
              <a:rPr lang="en-US" sz="2000" b="0" i="0" u="none" strike="noStrike" cap="none">
                <a:solidFill>
                  <a:srgbClr val="002060"/>
                </a:solidFill>
                <a:latin typeface="Roboto"/>
                <a:ea typeface="Roboto"/>
                <a:cs typeface="Roboto"/>
                <a:sym typeface="Roboto"/>
              </a:rPr>
              <a:t>ản phẩm của mình?</a:t>
            </a:r>
            <a:endParaRPr sz="2000" b="0" i="0" u="none" strike="noStrike" cap="none">
              <a:solidFill>
                <a:srgbClr val="002060"/>
              </a:solidFill>
              <a:latin typeface="Roboto"/>
              <a:ea typeface="Roboto"/>
              <a:cs typeface="Roboto"/>
              <a:sym typeface="Roboto"/>
            </a:endParaRPr>
          </a:p>
          <a:p>
            <a:pPr marL="0" marR="0" lvl="0" indent="0" algn="ctr" rtl="0">
              <a:lnSpc>
                <a:spcPct val="100000"/>
              </a:lnSpc>
              <a:spcBef>
                <a:spcPts val="0"/>
              </a:spcBef>
              <a:spcAft>
                <a:spcPts val="0"/>
              </a:spcAft>
              <a:buClr>
                <a:srgbClr val="002060"/>
              </a:buClr>
              <a:buSzPts val="2000"/>
              <a:buFont typeface="Roboto"/>
              <a:buNone/>
            </a:pPr>
            <a:r>
              <a:rPr lang="en-US" sz="2000" b="0" i="0" u="none" strike="noStrike" cap="none">
                <a:solidFill>
                  <a:srgbClr val="002060"/>
                </a:solidFill>
                <a:latin typeface="Roboto"/>
                <a:ea typeface="Roboto"/>
                <a:cs typeface="Roboto"/>
                <a:sym typeface="Roboto"/>
              </a:rPr>
              <a:t>……………………………………………………………………………………</a:t>
            </a:r>
            <a:endParaRPr/>
          </a:p>
          <a:p>
            <a:pPr marL="0" marR="0" lvl="0" indent="0" algn="just" rtl="0">
              <a:lnSpc>
                <a:spcPct val="100000"/>
              </a:lnSpc>
              <a:spcBef>
                <a:spcPts val="0"/>
              </a:spcBef>
              <a:spcAft>
                <a:spcPts val="0"/>
              </a:spcAft>
              <a:buClr>
                <a:srgbClr val="002060"/>
              </a:buClr>
              <a:buSzPts val="2000"/>
              <a:buFont typeface="Roboto"/>
              <a:buNone/>
            </a:pPr>
            <a:r>
              <a:rPr lang="en-US" sz="2000" b="1">
                <a:solidFill>
                  <a:srgbClr val="002060"/>
                </a:solidFill>
                <a:latin typeface="Roboto"/>
                <a:ea typeface="Roboto"/>
                <a:cs typeface="Roboto"/>
                <a:sym typeface="Roboto"/>
              </a:rPr>
              <a:t>4. </a:t>
            </a:r>
            <a:r>
              <a:rPr lang="en-US" sz="2000">
                <a:solidFill>
                  <a:srgbClr val="002060"/>
                </a:solidFill>
                <a:latin typeface="Roboto"/>
                <a:ea typeface="Roboto"/>
                <a:cs typeface="Roboto"/>
                <a:sym typeface="Roboto"/>
              </a:rPr>
              <a:t>Em hãy mô tả hoạt động của thành phố.</a:t>
            </a:r>
            <a:endParaRPr/>
          </a:p>
          <a:p>
            <a:pPr marL="0" marR="0" lvl="0" indent="0" algn="ctr" rtl="0">
              <a:lnSpc>
                <a:spcPct val="100000"/>
              </a:lnSpc>
              <a:spcBef>
                <a:spcPts val="0"/>
              </a:spcBef>
              <a:spcAft>
                <a:spcPts val="0"/>
              </a:spcAft>
              <a:buClr>
                <a:srgbClr val="002060"/>
              </a:buClr>
              <a:buSzPts val="2000"/>
              <a:buFont typeface="Roboto"/>
              <a:buNone/>
            </a:pPr>
            <a:r>
              <a:rPr lang="en-US" sz="2000" b="0" i="0" u="none" strike="noStrike" cap="none">
                <a:solidFill>
                  <a:srgbClr val="002060"/>
                </a:solidFill>
                <a:latin typeface="Roboto"/>
                <a:ea typeface="Roboto"/>
                <a:cs typeface="Roboto"/>
                <a:sym typeface="Roboto"/>
              </a:rPr>
              <a:t>…………………............................……………………………………</a:t>
            </a:r>
            <a:endParaRPr sz="2000" b="0" i="0" u="none" strike="noStrike" cap="none">
              <a:solidFill>
                <a:srgbClr val="002060"/>
              </a:solidFill>
              <a:latin typeface="Roboto"/>
              <a:ea typeface="Roboto"/>
              <a:cs typeface="Roboto"/>
              <a:sym typeface="Roboto"/>
            </a:endParaRPr>
          </a:p>
        </p:txBody>
      </p:sp>
      <p:pic>
        <p:nvPicPr>
          <p:cNvPr id="500" name="Google Shape;500;p13"/>
          <p:cNvPicPr preferRelativeResize="0"/>
          <p:nvPr/>
        </p:nvPicPr>
        <p:blipFill rotWithShape="1">
          <a:blip r:embed="rId3">
            <a:alphaModFix/>
          </a:blip>
          <a:srcRect/>
          <a:stretch/>
        </p:blipFill>
        <p:spPr>
          <a:xfrm>
            <a:off x="-50328" y="-45481"/>
            <a:ext cx="2336328" cy="1708727"/>
          </a:xfrm>
          <a:prstGeom prst="rect">
            <a:avLst/>
          </a:prstGeom>
          <a:noFill/>
          <a:ln>
            <a:noFill/>
          </a:ln>
        </p:spPr>
      </p:pic>
      <p:pic>
        <p:nvPicPr>
          <p:cNvPr id="501" name="Google Shape;501;p13"/>
          <p:cNvPicPr preferRelativeResize="0"/>
          <p:nvPr/>
        </p:nvPicPr>
        <p:blipFill rotWithShape="1">
          <a:blip r:embed="rId4">
            <a:alphaModFix/>
          </a:blip>
          <a:srcRect l="8268" t="14683" r="7423" b="10548"/>
          <a:stretch/>
        </p:blipFill>
        <p:spPr>
          <a:xfrm>
            <a:off x="305614" y="2526687"/>
            <a:ext cx="4745620" cy="315662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97"/>
                                        </p:tgtEl>
                                        <p:attrNameLst>
                                          <p:attrName>style.visibility</p:attrName>
                                        </p:attrNameLst>
                                      </p:cBhvr>
                                      <p:to>
                                        <p:strVal val="visible"/>
                                      </p:to>
                                    </p:set>
                                    <p:animEffect transition="in" filter="fade">
                                      <p:cBhvr>
                                        <p:cTn id="7" dur="500"/>
                                        <p:tgtEl>
                                          <p:spTgt spid="49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98"/>
                                        </p:tgtEl>
                                        <p:attrNameLst>
                                          <p:attrName>style.visibility</p:attrName>
                                        </p:attrNameLst>
                                      </p:cBhvr>
                                      <p:to>
                                        <p:strVal val="visible"/>
                                      </p:to>
                                    </p:set>
                                    <p:animEffect transition="in" filter="fade">
                                      <p:cBhvr>
                                        <p:cTn id="11" dur="500"/>
                                        <p:tgtEl>
                                          <p:spTgt spid="49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99"/>
                                        </p:tgtEl>
                                        <p:attrNameLst>
                                          <p:attrName>style.visibility</p:attrName>
                                        </p:attrNameLst>
                                      </p:cBhvr>
                                      <p:to>
                                        <p:strVal val="visible"/>
                                      </p:to>
                                    </p:set>
                                    <p:animEffect transition="in" filter="fade">
                                      <p:cBhvr>
                                        <p:cTn id="15" dur="500"/>
                                        <p:tgtEl>
                                          <p:spTgt spid="4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14"/>
          <p:cNvSpPr txBox="1"/>
          <p:nvPr/>
        </p:nvSpPr>
        <p:spPr>
          <a:xfrm>
            <a:off x="2335253" y="720289"/>
            <a:ext cx="7799839"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002060"/>
                </a:solidFill>
                <a:latin typeface="Roboto Black"/>
                <a:ea typeface="Roboto Black"/>
                <a:cs typeface="Roboto Black"/>
                <a:sym typeface="Roboto Black"/>
              </a:rPr>
              <a:t>LÀM MÔ HÌNH THÀNH PHỐ HÌNH HỌC</a:t>
            </a:r>
            <a:endParaRPr/>
          </a:p>
        </p:txBody>
      </p:sp>
      <p:sp>
        <p:nvSpPr>
          <p:cNvPr id="508" name="Google Shape;508;p14"/>
          <p:cNvSpPr txBox="1"/>
          <p:nvPr/>
        </p:nvSpPr>
        <p:spPr>
          <a:xfrm>
            <a:off x="3837582" y="1469871"/>
            <a:ext cx="4231758" cy="369332"/>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rgbClr val="002060"/>
              </a:buClr>
              <a:buSzPts val="2400"/>
              <a:buFont typeface="Roboto"/>
              <a:buNone/>
            </a:pPr>
            <a:r>
              <a:rPr lang="en-US" sz="2400" b="0" i="0" u="none" strike="noStrike" cap="none">
                <a:solidFill>
                  <a:srgbClr val="002060"/>
                </a:solidFill>
                <a:latin typeface="Roboto"/>
                <a:ea typeface="Roboto"/>
                <a:cs typeface="Roboto"/>
                <a:sym typeface="Roboto"/>
              </a:rPr>
              <a:t>Lựa chọn dụng cụ và vật liệu</a:t>
            </a:r>
            <a:endParaRPr/>
          </a:p>
        </p:txBody>
      </p:sp>
      <p:sp>
        <p:nvSpPr>
          <p:cNvPr id="509" name="Google Shape;509;p14"/>
          <p:cNvSpPr txBox="1"/>
          <p:nvPr/>
        </p:nvSpPr>
        <p:spPr>
          <a:xfrm>
            <a:off x="2696901" y="2026550"/>
            <a:ext cx="8249323" cy="369332"/>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rgbClr val="002060"/>
              </a:buClr>
              <a:buSzPts val="2400"/>
              <a:buFont typeface="Roboto"/>
              <a:buNone/>
            </a:pPr>
            <a:r>
              <a:rPr lang="en-US" sz="2400" b="0" i="0" u="none" strike="noStrike" cap="none">
                <a:solidFill>
                  <a:srgbClr val="002060"/>
                </a:solidFill>
                <a:latin typeface="Roboto"/>
                <a:ea typeface="Roboto"/>
                <a:cs typeface="Roboto"/>
                <a:sym typeface="Roboto"/>
              </a:rPr>
              <a:t>Giấy A4, giấy màu, bút màu, bút chì, keo dán, kéo</a:t>
            </a:r>
            <a:r>
              <a:rPr lang="en-US" sz="2400">
                <a:solidFill>
                  <a:srgbClr val="002060"/>
                </a:solidFill>
                <a:latin typeface="Roboto"/>
                <a:ea typeface="Roboto"/>
                <a:cs typeface="Roboto"/>
                <a:sym typeface="Roboto"/>
              </a:rPr>
              <a:t>.</a:t>
            </a:r>
            <a:endParaRPr sz="2400" b="0" i="0" u="none" strike="noStrike" cap="none">
              <a:solidFill>
                <a:srgbClr val="002060"/>
              </a:solidFill>
              <a:latin typeface="Roboto"/>
              <a:ea typeface="Roboto"/>
              <a:cs typeface="Roboto"/>
              <a:sym typeface="Roboto"/>
            </a:endParaRPr>
          </a:p>
        </p:txBody>
      </p:sp>
      <p:pic>
        <p:nvPicPr>
          <p:cNvPr id="510" name="Google Shape;510;p14"/>
          <p:cNvPicPr preferRelativeResize="0"/>
          <p:nvPr/>
        </p:nvPicPr>
        <p:blipFill rotWithShape="1">
          <a:blip r:embed="rId3">
            <a:alphaModFix/>
          </a:blip>
          <a:srcRect t="24941" b="13099"/>
          <a:stretch/>
        </p:blipFill>
        <p:spPr>
          <a:xfrm>
            <a:off x="6687464" y="4436143"/>
            <a:ext cx="2931521" cy="2421857"/>
          </a:xfrm>
          <a:prstGeom prst="rect">
            <a:avLst/>
          </a:prstGeom>
          <a:noFill/>
          <a:ln>
            <a:noFill/>
          </a:ln>
        </p:spPr>
      </p:pic>
      <p:pic>
        <p:nvPicPr>
          <p:cNvPr id="511" name="Google Shape;511;p14"/>
          <p:cNvPicPr preferRelativeResize="0"/>
          <p:nvPr/>
        </p:nvPicPr>
        <p:blipFill rotWithShape="1">
          <a:blip r:embed="rId4">
            <a:alphaModFix/>
          </a:blip>
          <a:srcRect/>
          <a:stretch/>
        </p:blipFill>
        <p:spPr>
          <a:xfrm>
            <a:off x="4650716" y="3478115"/>
            <a:ext cx="1584457" cy="2449863"/>
          </a:xfrm>
          <a:prstGeom prst="rect">
            <a:avLst/>
          </a:prstGeom>
          <a:noFill/>
          <a:ln>
            <a:noFill/>
          </a:ln>
          <a:effectLst>
            <a:outerShdw blurRad="63500" sx="102000" sy="102000" algn="ctr" rotWithShape="0">
              <a:srgbClr val="000000">
                <a:alpha val="40000"/>
              </a:srgbClr>
            </a:outerShdw>
          </a:effectLst>
        </p:spPr>
      </p:pic>
      <p:pic>
        <p:nvPicPr>
          <p:cNvPr id="512" name="Google Shape;512;p14"/>
          <p:cNvPicPr preferRelativeResize="0"/>
          <p:nvPr/>
        </p:nvPicPr>
        <p:blipFill rotWithShape="1">
          <a:blip r:embed="rId5">
            <a:alphaModFix/>
          </a:blip>
          <a:srcRect/>
          <a:stretch/>
        </p:blipFill>
        <p:spPr>
          <a:xfrm>
            <a:off x="2440753" y="3264465"/>
            <a:ext cx="1291734" cy="1235572"/>
          </a:xfrm>
          <a:prstGeom prst="rect">
            <a:avLst/>
          </a:prstGeom>
          <a:noFill/>
          <a:ln>
            <a:noFill/>
          </a:ln>
        </p:spPr>
      </p:pic>
      <p:pic>
        <p:nvPicPr>
          <p:cNvPr id="513" name="Google Shape;513;p14"/>
          <p:cNvPicPr preferRelativeResize="0"/>
          <p:nvPr/>
        </p:nvPicPr>
        <p:blipFill rotWithShape="1">
          <a:blip r:embed="rId4">
            <a:alphaModFix/>
          </a:blip>
          <a:srcRect/>
          <a:stretch/>
        </p:blipFill>
        <p:spPr>
          <a:xfrm rot="1357331">
            <a:off x="5040702" y="3734840"/>
            <a:ext cx="1584457" cy="2449863"/>
          </a:xfrm>
          <a:prstGeom prst="rect">
            <a:avLst/>
          </a:prstGeom>
          <a:noFill/>
          <a:ln>
            <a:noFill/>
          </a:ln>
          <a:effectLst>
            <a:outerShdw blurRad="63500" sx="102000" sy="102000" algn="ctr" rotWithShape="0">
              <a:srgbClr val="000000">
                <a:alpha val="40000"/>
              </a:srgbClr>
            </a:outerShdw>
          </a:effectLst>
        </p:spPr>
      </p:pic>
      <p:pic>
        <p:nvPicPr>
          <p:cNvPr id="514" name="Google Shape;514;p14"/>
          <p:cNvPicPr preferRelativeResize="0"/>
          <p:nvPr/>
        </p:nvPicPr>
        <p:blipFill rotWithShape="1">
          <a:blip r:embed="rId6">
            <a:alphaModFix/>
          </a:blip>
          <a:srcRect/>
          <a:stretch/>
        </p:blipFill>
        <p:spPr>
          <a:xfrm>
            <a:off x="-50328" y="-45481"/>
            <a:ext cx="2336328" cy="1708727"/>
          </a:xfrm>
          <a:prstGeom prst="rect">
            <a:avLst/>
          </a:prstGeom>
          <a:noFill/>
          <a:ln>
            <a:noFill/>
          </a:ln>
        </p:spPr>
      </p:pic>
      <p:pic>
        <p:nvPicPr>
          <p:cNvPr id="515" name="Google Shape;515;p14"/>
          <p:cNvPicPr preferRelativeResize="0"/>
          <p:nvPr/>
        </p:nvPicPr>
        <p:blipFill rotWithShape="1">
          <a:blip r:embed="rId7">
            <a:alphaModFix/>
          </a:blip>
          <a:srcRect/>
          <a:stretch/>
        </p:blipFill>
        <p:spPr>
          <a:xfrm>
            <a:off x="431994" y="4751980"/>
            <a:ext cx="4019550" cy="1295400"/>
          </a:xfrm>
          <a:prstGeom prst="rect">
            <a:avLst/>
          </a:prstGeom>
          <a:noFill/>
          <a:ln>
            <a:noFill/>
          </a:ln>
        </p:spPr>
      </p:pic>
      <p:pic>
        <p:nvPicPr>
          <p:cNvPr id="516" name="Google Shape;516;p14"/>
          <p:cNvPicPr preferRelativeResize="0"/>
          <p:nvPr/>
        </p:nvPicPr>
        <p:blipFill rotWithShape="1">
          <a:blip r:embed="rId8">
            <a:alphaModFix/>
          </a:blip>
          <a:srcRect/>
          <a:stretch/>
        </p:blipFill>
        <p:spPr>
          <a:xfrm>
            <a:off x="8820831" y="2548537"/>
            <a:ext cx="2500889" cy="195162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07"/>
                                        </p:tgtEl>
                                        <p:attrNameLst>
                                          <p:attrName>style.visibility</p:attrName>
                                        </p:attrNameLst>
                                      </p:cBhvr>
                                      <p:to>
                                        <p:strVal val="visible"/>
                                      </p:to>
                                    </p:set>
                                    <p:animEffect transition="in" filter="fade">
                                      <p:cBhvr>
                                        <p:cTn id="7" dur="500"/>
                                        <p:tgtEl>
                                          <p:spTgt spid="507"/>
                                        </p:tgtEl>
                                      </p:cBhvr>
                                    </p:animEffect>
                                  </p:childTnLst>
                                </p:cTn>
                              </p:par>
                              <p:par>
                                <p:cTn id="8" presetID="23" presetClass="entr" presetSubtype="16" fill="hold" nodeType="withEffect">
                                  <p:stCondLst>
                                    <p:cond delay="0"/>
                                  </p:stCondLst>
                                  <p:childTnLst>
                                    <p:set>
                                      <p:cBhvr>
                                        <p:cTn id="9" dur="1" fill="hold">
                                          <p:stCondLst>
                                            <p:cond delay="0"/>
                                          </p:stCondLst>
                                        </p:cTn>
                                        <p:tgtEl>
                                          <p:spTgt spid="508"/>
                                        </p:tgtEl>
                                        <p:attrNameLst>
                                          <p:attrName>style.visibility</p:attrName>
                                        </p:attrNameLst>
                                      </p:cBhvr>
                                      <p:to>
                                        <p:strVal val="visible"/>
                                      </p:to>
                                    </p:set>
                                    <p:anim calcmode="lin" valueType="num">
                                      <p:cBhvr additive="base">
                                        <p:cTn id="10" dur="500"/>
                                        <p:tgtEl>
                                          <p:spTgt spid="508"/>
                                        </p:tgtEl>
                                        <p:attrNameLst>
                                          <p:attrName>ppt_w</p:attrName>
                                        </p:attrNameLst>
                                      </p:cBhvr>
                                      <p:tavLst>
                                        <p:tav tm="0">
                                          <p:val>
                                            <p:strVal val="0"/>
                                          </p:val>
                                        </p:tav>
                                        <p:tav tm="100000">
                                          <p:val>
                                            <p:strVal val="#ppt_w"/>
                                          </p:val>
                                        </p:tav>
                                      </p:tavLst>
                                    </p:anim>
                                    <p:anim calcmode="lin" valueType="num">
                                      <p:cBhvr additive="base">
                                        <p:cTn id="11" dur="500"/>
                                        <p:tgtEl>
                                          <p:spTgt spid="508"/>
                                        </p:tgtEl>
                                        <p:attrNameLst>
                                          <p:attrName>ppt_h</p:attrName>
                                        </p:attrNameLst>
                                      </p:cBhvr>
                                      <p:tavLst>
                                        <p:tav tm="0">
                                          <p:val>
                                            <p:strVal val="0"/>
                                          </p:val>
                                        </p:tav>
                                        <p:tav tm="100000">
                                          <p:val>
                                            <p:strVal val="#ppt_h"/>
                                          </p:val>
                                        </p:tav>
                                      </p:tavLst>
                                    </p:anim>
                                  </p:childTnLst>
                                </p:cTn>
                              </p:par>
                              <p:par>
                                <p:cTn id="12" presetID="23" presetClass="entr" presetSubtype="16" fill="hold" nodeType="withEffect">
                                  <p:stCondLst>
                                    <p:cond delay="0"/>
                                  </p:stCondLst>
                                  <p:childTnLst>
                                    <p:set>
                                      <p:cBhvr>
                                        <p:cTn id="13" dur="1" fill="hold">
                                          <p:stCondLst>
                                            <p:cond delay="0"/>
                                          </p:stCondLst>
                                        </p:cTn>
                                        <p:tgtEl>
                                          <p:spTgt spid="509"/>
                                        </p:tgtEl>
                                        <p:attrNameLst>
                                          <p:attrName>style.visibility</p:attrName>
                                        </p:attrNameLst>
                                      </p:cBhvr>
                                      <p:to>
                                        <p:strVal val="visible"/>
                                      </p:to>
                                    </p:set>
                                    <p:anim calcmode="lin" valueType="num">
                                      <p:cBhvr additive="base">
                                        <p:cTn id="14" dur="500"/>
                                        <p:tgtEl>
                                          <p:spTgt spid="509"/>
                                        </p:tgtEl>
                                        <p:attrNameLst>
                                          <p:attrName>ppt_w</p:attrName>
                                        </p:attrNameLst>
                                      </p:cBhvr>
                                      <p:tavLst>
                                        <p:tav tm="0">
                                          <p:val>
                                            <p:strVal val="0"/>
                                          </p:val>
                                        </p:tav>
                                        <p:tav tm="100000">
                                          <p:val>
                                            <p:strVal val="#ppt_w"/>
                                          </p:val>
                                        </p:tav>
                                      </p:tavLst>
                                    </p:anim>
                                    <p:anim calcmode="lin" valueType="num">
                                      <p:cBhvr additive="base">
                                        <p:cTn id="15" dur="500"/>
                                        <p:tgtEl>
                                          <p:spTgt spid="509"/>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Google Shape;522;p15"/>
          <p:cNvSpPr txBox="1"/>
          <p:nvPr/>
        </p:nvSpPr>
        <p:spPr>
          <a:xfrm>
            <a:off x="1456305" y="1926794"/>
            <a:ext cx="9531752" cy="369332"/>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2060"/>
              </a:buClr>
              <a:buSzPts val="2400"/>
              <a:buFont typeface="Roboto"/>
              <a:buNone/>
            </a:pPr>
            <a:r>
              <a:rPr lang="en-US" sz="2400" b="0" i="0" u="none" strike="noStrike" cap="none">
                <a:solidFill>
                  <a:srgbClr val="002060"/>
                </a:solidFill>
                <a:latin typeface="Roboto"/>
                <a:ea typeface="Roboto"/>
                <a:cs typeface="Roboto"/>
                <a:sym typeface="Roboto"/>
              </a:rPr>
              <a:t>Làm </a:t>
            </a:r>
            <a:r>
              <a:rPr lang="en-US" sz="2400">
                <a:solidFill>
                  <a:srgbClr val="002060"/>
                </a:solidFill>
                <a:latin typeface="Roboto"/>
                <a:ea typeface="Roboto"/>
                <a:cs typeface="Roboto"/>
                <a:sym typeface="Roboto"/>
              </a:rPr>
              <a:t>mô hình thành phố hình học</a:t>
            </a:r>
            <a:r>
              <a:rPr lang="en-US" sz="2400" b="0" i="0" u="none" strike="noStrike" cap="none">
                <a:solidFill>
                  <a:srgbClr val="002060"/>
                </a:solidFill>
                <a:latin typeface="Roboto"/>
                <a:ea typeface="Roboto"/>
                <a:cs typeface="Roboto"/>
                <a:sym typeface="Roboto"/>
              </a:rPr>
              <a:t> theo cách của em hoặc nhóm em</a:t>
            </a:r>
            <a:endParaRPr sz="2400" b="0" i="0" u="none" strike="noStrike" cap="none">
              <a:solidFill>
                <a:srgbClr val="002060"/>
              </a:solidFill>
              <a:latin typeface="Roboto"/>
              <a:ea typeface="Roboto"/>
              <a:cs typeface="Roboto"/>
              <a:sym typeface="Roboto"/>
            </a:endParaRPr>
          </a:p>
        </p:txBody>
      </p:sp>
      <p:sp>
        <p:nvSpPr>
          <p:cNvPr id="523" name="Google Shape;523;p15"/>
          <p:cNvSpPr txBox="1"/>
          <p:nvPr/>
        </p:nvSpPr>
        <p:spPr>
          <a:xfrm>
            <a:off x="2636744" y="808882"/>
            <a:ext cx="7865609"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2060"/>
              </a:buClr>
              <a:buSzPts val="3200"/>
              <a:buFont typeface="Roboto Black"/>
              <a:buNone/>
            </a:pPr>
            <a:r>
              <a:rPr lang="en-US" sz="3200" b="1" i="0" u="none" strike="noStrike" cap="none">
                <a:solidFill>
                  <a:srgbClr val="002060"/>
                </a:solidFill>
                <a:latin typeface="Roboto Black"/>
                <a:ea typeface="Roboto Black"/>
                <a:cs typeface="Roboto Black"/>
                <a:sym typeface="Roboto Black"/>
              </a:rPr>
              <a:t>LÀM </a:t>
            </a:r>
            <a:r>
              <a:rPr lang="en-US" sz="3200" b="1">
                <a:solidFill>
                  <a:srgbClr val="002060"/>
                </a:solidFill>
                <a:latin typeface="Roboto Black"/>
                <a:ea typeface="Roboto Black"/>
                <a:cs typeface="Roboto Black"/>
                <a:sym typeface="Roboto Black"/>
              </a:rPr>
              <a:t>MÔ HÌNH THÀNH PHỐ HÌNH HỌC</a:t>
            </a:r>
            <a:endParaRPr sz="3200" b="1" i="0" u="none" strike="noStrike" cap="none">
              <a:solidFill>
                <a:srgbClr val="002060"/>
              </a:solidFill>
              <a:latin typeface="Roboto Black"/>
              <a:ea typeface="Roboto Black"/>
              <a:cs typeface="Roboto Black"/>
              <a:sym typeface="Roboto Black"/>
            </a:endParaRPr>
          </a:p>
        </p:txBody>
      </p:sp>
      <p:pic>
        <p:nvPicPr>
          <p:cNvPr id="524" name="Google Shape;524;p15"/>
          <p:cNvPicPr preferRelativeResize="0"/>
          <p:nvPr/>
        </p:nvPicPr>
        <p:blipFill rotWithShape="1">
          <a:blip r:embed="rId3">
            <a:alphaModFix/>
          </a:blip>
          <a:srcRect/>
          <a:stretch/>
        </p:blipFill>
        <p:spPr>
          <a:xfrm>
            <a:off x="-50328" y="-45481"/>
            <a:ext cx="2336328" cy="1708727"/>
          </a:xfrm>
          <a:prstGeom prst="rect">
            <a:avLst/>
          </a:prstGeom>
          <a:noFill/>
          <a:ln>
            <a:noFill/>
          </a:ln>
        </p:spPr>
      </p:pic>
      <p:pic>
        <p:nvPicPr>
          <p:cNvPr id="525" name="Google Shape;525;p15"/>
          <p:cNvPicPr preferRelativeResize="0"/>
          <p:nvPr/>
        </p:nvPicPr>
        <p:blipFill rotWithShape="1">
          <a:blip r:embed="rId4">
            <a:alphaModFix/>
          </a:blip>
          <a:srcRect/>
          <a:stretch/>
        </p:blipFill>
        <p:spPr>
          <a:xfrm>
            <a:off x="-368505" y="2596429"/>
            <a:ext cx="5095763" cy="3822001"/>
          </a:xfrm>
          <a:prstGeom prst="rect">
            <a:avLst/>
          </a:prstGeom>
          <a:noFill/>
          <a:ln>
            <a:noFill/>
          </a:ln>
          <a:effectLst>
            <a:outerShdw blurRad="63500" sx="102000" sy="102000" algn="ctr" rotWithShape="0">
              <a:srgbClr val="000000">
                <a:alpha val="40000"/>
              </a:srgbClr>
            </a:outerShdw>
          </a:effectLst>
        </p:spPr>
      </p:pic>
      <p:pic>
        <p:nvPicPr>
          <p:cNvPr id="526" name="Google Shape;526;p15"/>
          <p:cNvPicPr preferRelativeResize="0"/>
          <p:nvPr/>
        </p:nvPicPr>
        <p:blipFill rotWithShape="1">
          <a:blip r:embed="rId5">
            <a:alphaModFix/>
          </a:blip>
          <a:srcRect/>
          <a:stretch/>
        </p:blipFill>
        <p:spPr>
          <a:xfrm>
            <a:off x="4210222" y="3400350"/>
            <a:ext cx="4023918" cy="3018080"/>
          </a:xfrm>
          <a:prstGeom prst="rect">
            <a:avLst/>
          </a:prstGeom>
          <a:noFill/>
          <a:ln>
            <a:noFill/>
          </a:ln>
          <a:effectLst>
            <a:outerShdw blurRad="63500" sx="102000" sy="102000" algn="ctr" rotWithShape="0">
              <a:srgbClr val="000000">
                <a:alpha val="40000"/>
              </a:srgbClr>
            </a:outerShdw>
          </a:effectLst>
        </p:spPr>
      </p:pic>
      <p:pic>
        <p:nvPicPr>
          <p:cNvPr id="527" name="Google Shape;527;p15"/>
          <p:cNvPicPr preferRelativeResize="0"/>
          <p:nvPr/>
        </p:nvPicPr>
        <p:blipFill rotWithShape="1">
          <a:blip r:embed="rId6">
            <a:alphaModFix/>
          </a:blip>
          <a:srcRect/>
          <a:stretch/>
        </p:blipFill>
        <p:spPr>
          <a:xfrm>
            <a:off x="7717103" y="2829264"/>
            <a:ext cx="4474897" cy="3356330"/>
          </a:xfrm>
          <a:prstGeom prst="rect">
            <a:avLst/>
          </a:prstGeom>
          <a:noFill/>
          <a:ln>
            <a:noFill/>
          </a:ln>
          <a:effectLst>
            <a:outerShdw blurRad="63500" sx="102000" sy="102000" algn="ctr" rotWithShape="0">
              <a:srgbClr val="000000">
                <a:alpha val="4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522"/>
                                        </p:tgtEl>
                                        <p:attrNameLst>
                                          <p:attrName>style.visibility</p:attrName>
                                        </p:attrNameLst>
                                      </p:cBhvr>
                                      <p:to>
                                        <p:strVal val="visible"/>
                                      </p:to>
                                    </p:set>
                                    <p:anim calcmode="lin" valueType="num">
                                      <p:cBhvr additive="base">
                                        <p:cTn id="7" dur="500"/>
                                        <p:tgtEl>
                                          <p:spTgt spid="522"/>
                                        </p:tgtEl>
                                        <p:attrNameLst>
                                          <p:attrName>ppt_w</p:attrName>
                                        </p:attrNameLst>
                                      </p:cBhvr>
                                      <p:tavLst>
                                        <p:tav tm="0">
                                          <p:val>
                                            <p:strVal val="0"/>
                                          </p:val>
                                        </p:tav>
                                        <p:tav tm="100000">
                                          <p:val>
                                            <p:strVal val="#ppt_w"/>
                                          </p:val>
                                        </p:tav>
                                      </p:tavLst>
                                    </p:anim>
                                    <p:anim calcmode="lin" valueType="num">
                                      <p:cBhvr additive="base">
                                        <p:cTn id="8" dur="500"/>
                                        <p:tgtEl>
                                          <p:spTgt spid="522"/>
                                        </p:tgtEl>
                                        <p:attrNameLst>
                                          <p:attrName>ppt_h</p:attrName>
                                        </p:attrNameLst>
                                      </p:cBhvr>
                                      <p:tavLst>
                                        <p:tav tm="0">
                                          <p:val>
                                            <p:strVal val="0"/>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523"/>
                                        </p:tgtEl>
                                        <p:attrNameLst>
                                          <p:attrName>style.visibility</p:attrName>
                                        </p:attrNameLst>
                                      </p:cBhvr>
                                      <p:to>
                                        <p:strVal val="visible"/>
                                      </p:to>
                                    </p:set>
                                    <p:animEffect transition="in" filter="fade">
                                      <p:cBhvr>
                                        <p:cTn id="11" dur="500"/>
                                        <p:tgtEl>
                                          <p:spTgt spid="523"/>
                                        </p:tgtEl>
                                      </p:cBhvr>
                                    </p:animEffect>
                                  </p:childTnLst>
                                </p:cTn>
                              </p:par>
                              <p:par>
                                <p:cTn id="12" presetID="10" presetClass="entr" presetSubtype="0" fill="hold" nodeType="withEffect">
                                  <p:stCondLst>
                                    <p:cond delay="0"/>
                                  </p:stCondLst>
                                  <p:childTnLst>
                                    <p:set>
                                      <p:cBhvr>
                                        <p:cTn id="13" dur="1" fill="hold">
                                          <p:stCondLst>
                                            <p:cond delay="0"/>
                                          </p:stCondLst>
                                        </p:cTn>
                                        <p:tgtEl>
                                          <p:spTgt spid="525"/>
                                        </p:tgtEl>
                                        <p:attrNameLst>
                                          <p:attrName>style.visibility</p:attrName>
                                        </p:attrNameLst>
                                      </p:cBhvr>
                                      <p:to>
                                        <p:strVal val="visible"/>
                                      </p:to>
                                    </p:set>
                                    <p:animEffect transition="in" filter="fade">
                                      <p:cBhvr>
                                        <p:cTn id="14" dur="1000"/>
                                        <p:tgtEl>
                                          <p:spTgt spid="525"/>
                                        </p:tgtEl>
                                      </p:cBhvr>
                                    </p:animEffect>
                                  </p:childTnLst>
                                </p:cTn>
                              </p:par>
                              <p:par>
                                <p:cTn id="15" presetID="10" presetClass="entr" presetSubtype="0" fill="hold" nodeType="withEffect">
                                  <p:stCondLst>
                                    <p:cond delay="0"/>
                                  </p:stCondLst>
                                  <p:childTnLst>
                                    <p:set>
                                      <p:cBhvr>
                                        <p:cTn id="16" dur="1" fill="hold">
                                          <p:stCondLst>
                                            <p:cond delay="0"/>
                                          </p:stCondLst>
                                        </p:cTn>
                                        <p:tgtEl>
                                          <p:spTgt spid="526"/>
                                        </p:tgtEl>
                                        <p:attrNameLst>
                                          <p:attrName>style.visibility</p:attrName>
                                        </p:attrNameLst>
                                      </p:cBhvr>
                                      <p:to>
                                        <p:strVal val="visible"/>
                                      </p:to>
                                    </p:set>
                                    <p:animEffect transition="in" filter="fade">
                                      <p:cBhvr>
                                        <p:cTn id="17" dur="1000"/>
                                        <p:tgtEl>
                                          <p:spTgt spid="526"/>
                                        </p:tgtEl>
                                      </p:cBhvr>
                                    </p:animEffect>
                                  </p:childTnLst>
                                </p:cTn>
                              </p:par>
                              <p:par>
                                <p:cTn id="18" presetID="10" presetClass="entr" presetSubtype="0" fill="hold" nodeType="withEffect">
                                  <p:stCondLst>
                                    <p:cond delay="0"/>
                                  </p:stCondLst>
                                  <p:childTnLst>
                                    <p:set>
                                      <p:cBhvr>
                                        <p:cTn id="19" dur="1" fill="hold">
                                          <p:stCondLst>
                                            <p:cond delay="0"/>
                                          </p:stCondLst>
                                        </p:cTn>
                                        <p:tgtEl>
                                          <p:spTgt spid="527"/>
                                        </p:tgtEl>
                                        <p:attrNameLst>
                                          <p:attrName>style.visibility</p:attrName>
                                        </p:attrNameLst>
                                      </p:cBhvr>
                                      <p:to>
                                        <p:strVal val="visible"/>
                                      </p:to>
                                    </p:set>
                                    <p:animEffect transition="in" filter="fade">
                                      <p:cBhvr>
                                        <p:cTn id="20" dur="1000"/>
                                        <p:tgtEl>
                                          <p:spTgt spid="5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533" name="Google Shape;533;p16"/>
          <p:cNvSpPr/>
          <p:nvPr/>
        </p:nvSpPr>
        <p:spPr>
          <a:xfrm>
            <a:off x="5654863" y="2662766"/>
            <a:ext cx="5165195" cy="2882977"/>
          </a:xfrm>
          <a:prstGeom prst="ellipse">
            <a:avLst/>
          </a:prstGeom>
          <a:solidFill>
            <a:srgbClr val="FBE4D4"/>
          </a:solidFill>
          <a:ln>
            <a:noFill/>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34" name="Google Shape;534;p16"/>
          <p:cNvSpPr txBox="1"/>
          <p:nvPr/>
        </p:nvSpPr>
        <p:spPr>
          <a:xfrm>
            <a:off x="2179674" y="1650056"/>
            <a:ext cx="993832" cy="369332"/>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rgbClr val="002060"/>
              </a:buClr>
              <a:buSzPts val="2400"/>
              <a:buFont typeface="Roboto"/>
              <a:buNone/>
            </a:pPr>
            <a:r>
              <a:rPr lang="en-US" sz="2400" b="0" i="0" u="none" strike="noStrike" cap="none">
                <a:solidFill>
                  <a:srgbClr val="002060"/>
                </a:solidFill>
                <a:latin typeface="Roboto"/>
                <a:ea typeface="Roboto"/>
                <a:cs typeface="Roboto"/>
                <a:sym typeface="Roboto"/>
              </a:rPr>
              <a:t> Gợi ý</a:t>
            </a:r>
            <a:endParaRPr sz="2400" b="0" i="0" u="none" strike="noStrike" cap="none">
              <a:solidFill>
                <a:srgbClr val="002060"/>
              </a:solidFill>
              <a:latin typeface="Roboto"/>
              <a:ea typeface="Roboto"/>
              <a:cs typeface="Roboto"/>
              <a:sym typeface="Roboto"/>
            </a:endParaRPr>
          </a:p>
        </p:txBody>
      </p:sp>
      <p:sp>
        <p:nvSpPr>
          <p:cNvPr id="535" name="Google Shape;535;p16"/>
          <p:cNvSpPr txBox="1"/>
          <p:nvPr/>
        </p:nvSpPr>
        <p:spPr>
          <a:xfrm>
            <a:off x="580800" y="3825491"/>
            <a:ext cx="4406220" cy="369332"/>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rgbClr val="002060"/>
              </a:buClr>
              <a:buSzPts val="2400"/>
              <a:buFont typeface="Roboto"/>
              <a:buNone/>
            </a:pPr>
            <a:r>
              <a:rPr lang="en-US" sz="2400" b="0" i="0" u="none" strike="noStrike" cap="none">
                <a:solidFill>
                  <a:srgbClr val="002060"/>
                </a:solidFill>
                <a:latin typeface="Roboto"/>
                <a:ea typeface="Roboto"/>
                <a:cs typeface="Roboto"/>
                <a:sym typeface="Roboto"/>
              </a:rPr>
              <a:t> Tạo </a:t>
            </a:r>
            <a:r>
              <a:rPr lang="en-US" sz="2400">
                <a:solidFill>
                  <a:srgbClr val="002060"/>
                </a:solidFill>
                <a:latin typeface="Roboto"/>
                <a:ea typeface="Roboto"/>
                <a:cs typeface="Roboto"/>
                <a:sym typeface="Roboto"/>
              </a:rPr>
              <a:t>các bộ phận của thành phố</a:t>
            </a:r>
            <a:endParaRPr sz="2400" b="0" i="0" u="none" strike="noStrike" cap="none">
              <a:solidFill>
                <a:srgbClr val="002060"/>
              </a:solidFill>
              <a:latin typeface="Roboto"/>
              <a:ea typeface="Roboto"/>
              <a:cs typeface="Roboto"/>
              <a:sym typeface="Roboto"/>
            </a:endParaRPr>
          </a:p>
        </p:txBody>
      </p:sp>
      <p:sp>
        <p:nvSpPr>
          <p:cNvPr id="536" name="Google Shape;536;p16"/>
          <p:cNvSpPr txBox="1"/>
          <p:nvPr/>
        </p:nvSpPr>
        <p:spPr>
          <a:xfrm>
            <a:off x="2885637" y="516494"/>
            <a:ext cx="7543153"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002060"/>
                </a:solidFill>
                <a:latin typeface="Roboto Black"/>
                <a:ea typeface="Roboto Black"/>
                <a:cs typeface="Roboto Black"/>
                <a:sym typeface="Roboto Black"/>
              </a:rPr>
              <a:t>LÀM MÔ HÌNH THÀNH PHỐ HÌNH HỌC</a:t>
            </a:r>
            <a:endParaRPr/>
          </a:p>
        </p:txBody>
      </p:sp>
      <p:grpSp>
        <p:nvGrpSpPr>
          <p:cNvPr id="537" name="Google Shape;537;p16"/>
          <p:cNvGrpSpPr/>
          <p:nvPr/>
        </p:nvGrpSpPr>
        <p:grpSpPr>
          <a:xfrm>
            <a:off x="2783911" y="1885585"/>
            <a:ext cx="1665078" cy="1721047"/>
            <a:chOff x="5767719" y="1418864"/>
            <a:chExt cx="1665078" cy="1721047"/>
          </a:xfrm>
        </p:grpSpPr>
        <p:sp>
          <p:nvSpPr>
            <p:cNvPr id="538" name="Google Shape;538;p16"/>
            <p:cNvSpPr/>
            <p:nvPr/>
          </p:nvSpPr>
          <p:spPr>
            <a:xfrm rot="-1213303">
              <a:off x="5964581" y="1596496"/>
              <a:ext cx="1271353" cy="1365783"/>
            </a:xfrm>
            <a:custGeom>
              <a:avLst/>
              <a:gdLst/>
              <a:ahLst/>
              <a:cxnLst/>
              <a:rect l="l" t="t" r="r" b="b"/>
              <a:pathLst>
                <a:path w="1271353" h="1365783" extrusionOk="0">
                  <a:moveTo>
                    <a:pt x="0" y="0"/>
                  </a:moveTo>
                  <a:lnTo>
                    <a:pt x="1271353" y="0"/>
                  </a:lnTo>
                  <a:lnTo>
                    <a:pt x="1271353" y="1365548"/>
                  </a:lnTo>
                  <a:cubicBezTo>
                    <a:pt x="1128278" y="1370227"/>
                    <a:pt x="1068167" y="1303487"/>
                    <a:pt x="925092" y="1308166"/>
                  </a:cubicBezTo>
                  <a:lnTo>
                    <a:pt x="408917" y="1355980"/>
                  </a:lnTo>
                  <a:cubicBezTo>
                    <a:pt x="355573" y="1287750"/>
                    <a:pt x="136306" y="1362359"/>
                    <a:pt x="0" y="1365548"/>
                  </a:cubicBezTo>
                  <a:lnTo>
                    <a:pt x="0" y="0"/>
                  </a:lnTo>
                  <a:close/>
                </a:path>
              </a:pathLst>
            </a:custGeom>
            <a:solidFill>
              <a:srgbClr val="FF5353"/>
            </a:solidFill>
            <a:ln>
              <a:noFill/>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Arial"/>
                <a:ea typeface="Arial"/>
                <a:cs typeface="Arial"/>
                <a:sym typeface="Arial"/>
              </a:endParaRPr>
            </a:p>
          </p:txBody>
        </p:sp>
        <p:sp>
          <p:nvSpPr>
            <p:cNvPr id="539" name="Google Shape;539;p16"/>
            <p:cNvSpPr/>
            <p:nvPr/>
          </p:nvSpPr>
          <p:spPr>
            <a:xfrm>
              <a:off x="6155190" y="1822387"/>
              <a:ext cx="890133" cy="829031"/>
            </a:xfrm>
            <a:prstGeom prst="roundRect">
              <a:avLst>
                <a:gd name="adj" fmla="val 16667"/>
              </a:avLst>
            </a:prstGeom>
            <a:solidFill>
              <a:srgbClr val="FF5353"/>
            </a:solidFill>
            <a:ln>
              <a:noFill/>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2060"/>
                </a:buClr>
                <a:buSzPts val="4000"/>
                <a:buFont typeface="Roboto Black"/>
                <a:buNone/>
              </a:pPr>
              <a:r>
                <a:rPr lang="en-US" sz="4000" b="0" i="0" u="none" strike="noStrike" cap="none">
                  <a:solidFill>
                    <a:srgbClr val="002060"/>
                  </a:solidFill>
                  <a:latin typeface="Roboto Black"/>
                  <a:ea typeface="Roboto Black"/>
                  <a:cs typeface="Roboto Black"/>
                  <a:sym typeface="Roboto Black"/>
                </a:rPr>
                <a:t>1</a:t>
              </a:r>
              <a:endParaRPr/>
            </a:p>
          </p:txBody>
        </p:sp>
      </p:grpSp>
      <p:pic>
        <p:nvPicPr>
          <p:cNvPr id="540" name="Google Shape;540;p16"/>
          <p:cNvPicPr preferRelativeResize="0"/>
          <p:nvPr/>
        </p:nvPicPr>
        <p:blipFill rotWithShape="1">
          <a:blip r:embed="rId3">
            <a:alphaModFix/>
          </a:blip>
          <a:srcRect/>
          <a:stretch/>
        </p:blipFill>
        <p:spPr>
          <a:xfrm>
            <a:off x="-50328" y="-45481"/>
            <a:ext cx="2336328" cy="1708727"/>
          </a:xfrm>
          <a:prstGeom prst="rect">
            <a:avLst/>
          </a:prstGeom>
          <a:noFill/>
          <a:ln>
            <a:noFill/>
          </a:ln>
        </p:spPr>
      </p:pic>
      <p:pic>
        <p:nvPicPr>
          <p:cNvPr id="541" name="Google Shape;541;p16"/>
          <p:cNvPicPr preferRelativeResize="0"/>
          <p:nvPr/>
        </p:nvPicPr>
        <p:blipFill rotWithShape="1">
          <a:blip r:embed="rId4">
            <a:alphaModFix/>
          </a:blip>
          <a:srcRect/>
          <a:stretch/>
        </p:blipFill>
        <p:spPr>
          <a:xfrm>
            <a:off x="6002767" y="2289108"/>
            <a:ext cx="4640580" cy="3124199"/>
          </a:xfrm>
          <a:prstGeom prst="rect">
            <a:avLst/>
          </a:prstGeom>
          <a:noFill/>
          <a:ln>
            <a:noFill/>
          </a:ln>
          <a:effectLst>
            <a:outerShdw blurRad="63500" sx="102000" sy="102000" algn="ctr" rotWithShape="0">
              <a:srgbClr val="000000">
                <a:alpha val="4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534"/>
                                        </p:tgtEl>
                                        <p:attrNameLst>
                                          <p:attrName>style.visibility</p:attrName>
                                        </p:attrNameLst>
                                      </p:cBhvr>
                                      <p:to>
                                        <p:strVal val="visible"/>
                                      </p:to>
                                    </p:set>
                                    <p:anim calcmode="lin" valueType="num">
                                      <p:cBhvr additive="base">
                                        <p:cTn id="7" dur="500"/>
                                        <p:tgtEl>
                                          <p:spTgt spid="534"/>
                                        </p:tgtEl>
                                        <p:attrNameLst>
                                          <p:attrName>ppt_w</p:attrName>
                                        </p:attrNameLst>
                                      </p:cBhvr>
                                      <p:tavLst>
                                        <p:tav tm="0">
                                          <p:val>
                                            <p:strVal val="0"/>
                                          </p:val>
                                        </p:tav>
                                        <p:tav tm="100000">
                                          <p:val>
                                            <p:strVal val="#ppt_w"/>
                                          </p:val>
                                        </p:tav>
                                      </p:tavLst>
                                    </p:anim>
                                    <p:anim calcmode="lin" valueType="num">
                                      <p:cBhvr additive="base">
                                        <p:cTn id="8" dur="500"/>
                                        <p:tgtEl>
                                          <p:spTgt spid="534"/>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535"/>
                                        </p:tgtEl>
                                        <p:attrNameLst>
                                          <p:attrName>style.visibility</p:attrName>
                                        </p:attrNameLst>
                                      </p:cBhvr>
                                      <p:to>
                                        <p:strVal val="visible"/>
                                      </p:to>
                                    </p:set>
                                    <p:anim calcmode="lin" valueType="num">
                                      <p:cBhvr additive="base">
                                        <p:cTn id="11" dur="500"/>
                                        <p:tgtEl>
                                          <p:spTgt spid="535"/>
                                        </p:tgtEl>
                                        <p:attrNameLst>
                                          <p:attrName>ppt_w</p:attrName>
                                        </p:attrNameLst>
                                      </p:cBhvr>
                                      <p:tavLst>
                                        <p:tav tm="0">
                                          <p:val>
                                            <p:strVal val="0"/>
                                          </p:val>
                                        </p:tav>
                                        <p:tav tm="100000">
                                          <p:val>
                                            <p:strVal val="#ppt_w"/>
                                          </p:val>
                                        </p:tav>
                                      </p:tavLst>
                                    </p:anim>
                                    <p:anim calcmode="lin" valueType="num">
                                      <p:cBhvr additive="base">
                                        <p:cTn id="12" dur="500"/>
                                        <p:tgtEl>
                                          <p:spTgt spid="535"/>
                                        </p:tgtEl>
                                        <p:attrNameLst>
                                          <p:attrName>ppt_h</p:attrName>
                                        </p:attrNameLst>
                                      </p:cBhvr>
                                      <p:tavLst>
                                        <p:tav tm="0">
                                          <p:val>
                                            <p:strVal val="0"/>
                                          </p:val>
                                        </p:tav>
                                        <p:tav tm="100000">
                                          <p:val>
                                            <p:strVal val="#ppt_h"/>
                                          </p:val>
                                        </p:tav>
                                      </p:tavLst>
                                    </p:anim>
                                  </p:childTnLst>
                                </p:cTn>
                              </p:par>
                              <p:par>
                                <p:cTn id="13" presetID="10" presetClass="entr" presetSubtype="0" fill="hold" nodeType="withEffect">
                                  <p:stCondLst>
                                    <p:cond delay="0"/>
                                  </p:stCondLst>
                                  <p:childTnLst>
                                    <p:set>
                                      <p:cBhvr>
                                        <p:cTn id="14" dur="1" fill="hold">
                                          <p:stCondLst>
                                            <p:cond delay="0"/>
                                          </p:stCondLst>
                                        </p:cTn>
                                        <p:tgtEl>
                                          <p:spTgt spid="536"/>
                                        </p:tgtEl>
                                        <p:attrNameLst>
                                          <p:attrName>style.visibility</p:attrName>
                                        </p:attrNameLst>
                                      </p:cBhvr>
                                      <p:to>
                                        <p:strVal val="visible"/>
                                      </p:to>
                                    </p:set>
                                    <p:animEffect transition="in" filter="fade">
                                      <p:cBhvr>
                                        <p:cTn id="15" dur="500"/>
                                        <p:tgtEl>
                                          <p:spTgt spid="536"/>
                                        </p:tgtEl>
                                      </p:cBhvr>
                                    </p:animEffect>
                                  </p:childTnLst>
                                </p:cTn>
                              </p:par>
                              <p:par>
                                <p:cTn id="16" presetID="23" presetClass="entr" presetSubtype="16" fill="hold" nodeType="withEffect">
                                  <p:stCondLst>
                                    <p:cond delay="0"/>
                                  </p:stCondLst>
                                  <p:childTnLst>
                                    <p:set>
                                      <p:cBhvr>
                                        <p:cTn id="17" dur="1" fill="hold">
                                          <p:stCondLst>
                                            <p:cond delay="0"/>
                                          </p:stCondLst>
                                        </p:cTn>
                                        <p:tgtEl>
                                          <p:spTgt spid="537"/>
                                        </p:tgtEl>
                                        <p:attrNameLst>
                                          <p:attrName>style.visibility</p:attrName>
                                        </p:attrNameLst>
                                      </p:cBhvr>
                                      <p:to>
                                        <p:strVal val="visible"/>
                                      </p:to>
                                    </p:set>
                                    <p:anim calcmode="lin" valueType="num">
                                      <p:cBhvr additive="base">
                                        <p:cTn id="18" dur="500"/>
                                        <p:tgtEl>
                                          <p:spTgt spid="537"/>
                                        </p:tgtEl>
                                        <p:attrNameLst>
                                          <p:attrName>ppt_w</p:attrName>
                                        </p:attrNameLst>
                                      </p:cBhvr>
                                      <p:tavLst>
                                        <p:tav tm="0">
                                          <p:val>
                                            <p:strVal val="0"/>
                                          </p:val>
                                        </p:tav>
                                        <p:tav tm="100000">
                                          <p:val>
                                            <p:strVal val="#ppt_w"/>
                                          </p:val>
                                        </p:tav>
                                      </p:tavLst>
                                    </p:anim>
                                    <p:anim calcmode="lin" valueType="num">
                                      <p:cBhvr additive="base">
                                        <p:cTn id="19" dur="500"/>
                                        <p:tgtEl>
                                          <p:spTgt spid="537"/>
                                        </p:tgtEl>
                                        <p:attrNameLst>
                                          <p:attrName>ppt_h</p:attrName>
                                        </p:attrNameLst>
                                      </p:cBhvr>
                                      <p:tavLst>
                                        <p:tav tm="0">
                                          <p:val>
                                            <p:strVal val="0"/>
                                          </p:val>
                                        </p:tav>
                                        <p:tav tm="100000">
                                          <p:val>
                                            <p:strVal val="#ppt_h"/>
                                          </p:val>
                                        </p:tav>
                                      </p:tavLst>
                                    </p:anim>
                                  </p:childTnLst>
                                </p:cTn>
                              </p:par>
                              <p:par>
                                <p:cTn id="20" presetID="2" presetClass="entr" presetSubtype="4" fill="hold" nodeType="withEffect">
                                  <p:stCondLst>
                                    <p:cond delay="0"/>
                                  </p:stCondLst>
                                  <p:childTnLst>
                                    <p:set>
                                      <p:cBhvr>
                                        <p:cTn id="21" dur="1" fill="hold">
                                          <p:stCondLst>
                                            <p:cond delay="0"/>
                                          </p:stCondLst>
                                        </p:cTn>
                                        <p:tgtEl>
                                          <p:spTgt spid="541"/>
                                        </p:tgtEl>
                                        <p:attrNameLst>
                                          <p:attrName>style.visibility</p:attrName>
                                        </p:attrNameLst>
                                      </p:cBhvr>
                                      <p:to>
                                        <p:strVal val="visible"/>
                                      </p:to>
                                    </p:set>
                                    <p:anim calcmode="lin" valueType="num">
                                      <p:cBhvr additive="base">
                                        <p:cTn id="22" dur="500"/>
                                        <p:tgtEl>
                                          <p:spTgt spid="541"/>
                                        </p:tgtEl>
                                        <p:attrNameLst>
                                          <p:attrName>ppt_y</p:attrName>
                                        </p:attrNameLst>
                                      </p:cBhvr>
                                      <p:tavLst>
                                        <p:tav tm="0">
                                          <p:val>
                                            <p:strVal val="#ppt_y+1"/>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33"/>
                                        </p:tgtEl>
                                        <p:attrNameLst>
                                          <p:attrName>style.visibility</p:attrName>
                                        </p:attrNameLst>
                                      </p:cBhvr>
                                      <p:to>
                                        <p:strVal val="visible"/>
                                      </p:to>
                                    </p:set>
                                    <p:anim calcmode="lin" valueType="num">
                                      <p:cBhvr additive="base">
                                        <p:cTn id="25" dur="500"/>
                                        <p:tgtEl>
                                          <p:spTgt spid="5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Google Shape;547;p17"/>
          <p:cNvSpPr/>
          <p:nvPr/>
        </p:nvSpPr>
        <p:spPr>
          <a:xfrm>
            <a:off x="948459" y="2502390"/>
            <a:ext cx="5372931" cy="3184276"/>
          </a:xfrm>
          <a:prstGeom prst="ellipse">
            <a:avLst/>
          </a:prstGeom>
          <a:solidFill>
            <a:srgbClr val="FBE4D4"/>
          </a:solidFill>
          <a:ln>
            <a:noFill/>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48" name="Google Shape;548;p17"/>
          <p:cNvSpPr txBox="1"/>
          <p:nvPr/>
        </p:nvSpPr>
        <p:spPr>
          <a:xfrm>
            <a:off x="7389218" y="3865178"/>
            <a:ext cx="3269821" cy="738664"/>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rgbClr val="002060"/>
              </a:buClr>
              <a:buSzPts val="2400"/>
              <a:buFont typeface="Roboto"/>
              <a:buNone/>
            </a:pPr>
            <a:r>
              <a:rPr lang="en-US" sz="2400">
                <a:solidFill>
                  <a:srgbClr val="002060"/>
                </a:solidFill>
                <a:latin typeface="Roboto"/>
                <a:ea typeface="Roboto"/>
                <a:cs typeface="Roboto"/>
                <a:sym typeface="Roboto"/>
              </a:rPr>
              <a:t>Lắp ghép các bộ phận vào vị trí phù hợp</a:t>
            </a:r>
            <a:endParaRPr sz="2400" b="0" i="0" u="none" strike="noStrike" cap="none">
              <a:solidFill>
                <a:srgbClr val="002060"/>
              </a:solidFill>
              <a:latin typeface="Roboto"/>
              <a:ea typeface="Roboto"/>
              <a:cs typeface="Roboto"/>
              <a:sym typeface="Roboto"/>
            </a:endParaRPr>
          </a:p>
        </p:txBody>
      </p:sp>
      <p:sp>
        <p:nvSpPr>
          <p:cNvPr id="549" name="Google Shape;549;p17"/>
          <p:cNvSpPr txBox="1"/>
          <p:nvPr/>
        </p:nvSpPr>
        <p:spPr>
          <a:xfrm>
            <a:off x="3001382" y="734079"/>
            <a:ext cx="7782826"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002060"/>
                </a:solidFill>
                <a:latin typeface="Roboto Black"/>
                <a:ea typeface="Roboto Black"/>
                <a:cs typeface="Roboto Black"/>
                <a:sym typeface="Roboto Black"/>
              </a:rPr>
              <a:t>LÀM MÔ HÌNH THÀNH PHỐ HÌNH HỌC</a:t>
            </a:r>
            <a:endParaRPr/>
          </a:p>
        </p:txBody>
      </p:sp>
      <p:grpSp>
        <p:nvGrpSpPr>
          <p:cNvPr id="550" name="Google Shape;550;p17"/>
          <p:cNvGrpSpPr/>
          <p:nvPr/>
        </p:nvGrpSpPr>
        <p:grpSpPr>
          <a:xfrm>
            <a:off x="8482271" y="1631029"/>
            <a:ext cx="1665078" cy="1721047"/>
            <a:chOff x="5767719" y="1418864"/>
            <a:chExt cx="1665078" cy="1721047"/>
          </a:xfrm>
        </p:grpSpPr>
        <p:sp>
          <p:nvSpPr>
            <p:cNvPr id="551" name="Google Shape;551;p17"/>
            <p:cNvSpPr/>
            <p:nvPr/>
          </p:nvSpPr>
          <p:spPr>
            <a:xfrm rot="-1213303">
              <a:off x="5964581" y="1596496"/>
              <a:ext cx="1271353" cy="1365783"/>
            </a:xfrm>
            <a:custGeom>
              <a:avLst/>
              <a:gdLst/>
              <a:ahLst/>
              <a:cxnLst/>
              <a:rect l="l" t="t" r="r" b="b"/>
              <a:pathLst>
                <a:path w="1271353" h="1365783" extrusionOk="0">
                  <a:moveTo>
                    <a:pt x="0" y="0"/>
                  </a:moveTo>
                  <a:lnTo>
                    <a:pt x="1271353" y="0"/>
                  </a:lnTo>
                  <a:lnTo>
                    <a:pt x="1271353" y="1365548"/>
                  </a:lnTo>
                  <a:cubicBezTo>
                    <a:pt x="1128278" y="1370227"/>
                    <a:pt x="1068167" y="1303487"/>
                    <a:pt x="925092" y="1308166"/>
                  </a:cubicBezTo>
                  <a:lnTo>
                    <a:pt x="408917" y="1355980"/>
                  </a:lnTo>
                  <a:cubicBezTo>
                    <a:pt x="355573" y="1287750"/>
                    <a:pt x="136306" y="1362359"/>
                    <a:pt x="0" y="1365548"/>
                  </a:cubicBezTo>
                  <a:lnTo>
                    <a:pt x="0" y="0"/>
                  </a:lnTo>
                  <a:close/>
                </a:path>
              </a:pathLst>
            </a:custGeom>
            <a:solidFill>
              <a:srgbClr val="FF5353"/>
            </a:solidFill>
            <a:ln>
              <a:noFill/>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Arial"/>
                <a:ea typeface="Arial"/>
                <a:cs typeface="Arial"/>
                <a:sym typeface="Arial"/>
              </a:endParaRPr>
            </a:p>
          </p:txBody>
        </p:sp>
        <p:sp>
          <p:nvSpPr>
            <p:cNvPr id="552" name="Google Shape;552;p17"/>
            <p:cNvSpPr/>
            <p:nvPr/>
          </p:nvSpPr>
          <p:spPr>
            <a:xfrm>
              <a:off x="6155190" y="1822387"/>
              <a:ext cx="890133" cy="829031"/>
            </a:xfrm>
            <a:prstGeom prst="roundRect">
              <a:avLst>
                <a:gd name="adj" fmla="val 16667"/>
              </a:avLst>
            </a:prstGeom>
            <a:solidFill>
              <a:srgbClr val="FF5353"/>
            </a:solidFill>
            <a:ln>
              <a:noFill/>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2060"/>
                </a:buClr>
                <a:buSzPts val="4000"/>
                <a:buFont typeface="Roboto Black"/>
                <a:buNone/>
              </a:pPr>
              <a:r>
                <a:rPr lang="en-US" sz="4000" b="0" i="0" u="none" strike="noStrike" cap="none">
                  <a:solidFill>
                    <a:srgbClr val="002060"/>
                  </a:solidFill>
                  <a:latin typeface="Roboto Black"/>
                  <a:ea typeface="Roboto Black"/>
                  <a:cs typeface="Roboto Black"/>
                  <a:sym typeface="Roboto Black"/>
                </a:rPr>
                <a:t>2</a:t>
              </a:r>
              <a:endParaRPr/>
            </a:p>
          </p:txBody>
        </p:sp>
      </p:grpSp>
      <p:pic>
        <p:nvPicPr>
          <p:cNvPr id="553" name="Google Shape;553;p17"/>
          <p:cNvPicPr preferRelativeResize="0"/>
          <p:nvPr/>
        </p:nvPicPr>
        <p:blipFill rotWithShape="1">
          <a:blip r:embed="rId3">
            <a:alphaModFix/>
          </a:blip>
          <a:srcRect/>
          <a:stretch/>
        </p:blipFill>
        <p:spPr>
          <a:xfrm>
            <a:off x="-50328" y="-45481"/>
            <a:ext cx="2336328" cy="1708727"/>
          </a:xfrm>
          <a:prstGeom prst="rect">
            <a:avLst/>
          </a:prstGeom>
          <a:noFill/>
          <a:ln>
            <a:noFill/>
          </a:ln>
        </p:spPr>
      </p:pic>
      <p:pic>
        <p:nvPicPr>
          <p:cNvPr id="554" name="Google Shape;554;p17"/>
          <p:cNvPicPr preferRelativeResize="0"/>
          <p:nvPr/>
        </p:nvPicPr>
        <p:blipFill rotWithShape="1">
          <a:blip r:embed="rId4">
            <a:alphaModFix/>
          </a:blip>
          <a:srcRect/>
          <a:stretch/>
        </p:blipFill>
        <p:spPr>
          <a:xfrm>
            <a:off x="929241" y="1318854"/>
            <a:ext cx="4886736" cy="4273606"/>
          </a:xfrm>
          <a:prstGeom prst="rect">
            <a:avLst/>
          </a:prstGeom>
          <a:noFill/>
          <a:ln>
            <a:noFill/>
          </a:ln>
          <a:effectLst>
            <a:outerShdw blurRad="63500" sx="102000" sy="102000" algn="ctr" rotWithShape="0">
              <a:srgbClr val="000000">
                <a:alpha val="4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548"/>
                                        </p:tgtEl>
                                        <p:attrNameLst>
                                          <p:attrName>style.visibility</p:attrName>
                                        </p:attrNameLst>
                                      </p:cBhvr>
                                      <p:to>
                                        <p:strVal val="visible"/>
                                      </p:to>
                                    </p:set>
                                    <p:anim calcmode="lin" valueType="num">
                                      <p:cBhvr additive="base">
                                        <p:cTn id="7" dur="500"/>
                                        <p:tgtEl>
                                          <p:spTgt spid="548"/>
                                        </p:tgtEl>
                                        <p:attrNameLst>
                                          <p:attrName>ppt_w</p:attrName>
                                        </p:attrNameLst>
                                      </p:cBhvr>
                                      <p:tavLst>
                                        <p:tav tm="0">
                                          <p:val>
                                            <p:strVal val="0"/>
                                          </p:val>
                                        </p:tav>
                                        <p:tav tm="100000">
                                          <p:val>
                                            <p:strVal val="#ppt_w"/>
                                          </p:val>
                                        </p:tav>
                                      </p:tavLst>
                                    </p:anim>
                                    <p:anim calcmode="lin" valueType="num">
                                      <p:cBhvr additive="base">
                                        <p:cTn id="8" dur="500"/>
                                        <p:tgtEl>
                                          <p:spTgt spid="548"/>
                                        </p:tgtEl>
                                        <p:attrNameLst>
                                          <p:attrName>ppt_h</p:attrName>
                                        </p:attrNameLst>
                                      </p:cBhvr>
                                      <p:tavLst>
                                        <p:tav tm="0">
                                          <p:val>
                                            <p:strVal val="0"/>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549"/>
                                        </p:tgtEl>
                                        <p:attrNameLst>
                                          <p:attrName>style.visibility</p:attrName>
                                        </p:attrNameLst>
                                      </p:cBhvr>
                                      <p:to>
                                        <p:strVal val="visible"/>
                                      </p:to>
                                    </p:set>
                                    <p:animEffect transition="in" filter="fade">
                                      <p:cBhvr>
                                        <p:cTn id="11" dur="500"/>
                                        <p:tgtEl>
                                          <p:spTgt spid="549"/>
                                        </p:tgtEl>
                                      </p:cBhvr>
                                    </p:animEffect>
                                  </p:childTnLst>
                                </p:cTn>
                              </p:par>
                              <p:par>
                                <p:cTn id="12" presetID="23" presetClass="entr" presetSubtype="16" fill="hold" nodeType="withEffect">
                                  <p:stCondLst>
                                    <p:cond delay="0"/>
                                  </p:stCondLst>
                                  <p:childTnLst>
                                    <p:set>
                                      <p:cBhvr>
                                        <p:cTn id="13" dur="1" fill="hold">
                                          <p:stCondLst>
                                            <p:cond delay="0"/>
                                          </p:stCondLst>
                                        </p:cTn>
                                        <p:tgtEl>
                                          <p:spTgt spid="550"/>
                                        </p:tgtEl>
                                        <p:attrNameLst>
                                          <p:attrName>style.visibility</p:attrName>
                                        </p:attrNameLst>
                                      </p:cBhvr>
                                      <p:to>
                                        <p:strVal val="visible"/>
                                      </p:to>
                                    </p:set>
                                    <p:anim calcmode="lin" valueType="num">
                                      <p:cBhvr additive="base">
                                        <p:cTn id="14" dur="500"/>
                                        <p:tgtEl>
                                          <p:spTgt spid="550"/>
                                        </p:tgtEl>
                                        <p:attrNameLst>
                                          <p:attrName>ppt_w</p:attrName>
                                        </p:attrNameLst>
                                      </p:cBhvr>
                                      <p:tavLst>
                                        <p:tav tm="0">
                                          <p:val>
                                            <p:strVal val="0"/>
                                          </p:val>
                                        </p:tav>
                                        <p:tav tm="100000">
                                          <p:val>
                                            <p:strVal val="#ppt_w"/>
                                          </p:val>
                                        </p:tav>
                                      </p:tavLst>
                                    </p:anim>
                                    <p:anim calcmode="lin" valueType="num">
                                      <p:cBhvr additive="base">
                                        <p:cTn id="15" dur="500"/>
                                        <p:tgtEl>
                                          <p:spTgt spid="550"/>
                                        </p:tgtEl>
                                        <p:attrNameLst>
                                          <p:attrName>ppt_h</p:attrName>
                                        </p:attrNameLst>
                                      </p:cBhvr>
                                      <p:tavLst>
                                        <p:tav tm="0">
                                          <p:val>
                                            <p:strVal val="0"/>
                                          </p:val>
                                        </p:tav>
                                        <p:tav tm="100000">
                                          <p:val>
                                            <p:strVal val="#ppt_h"/>
                                          </p:val>
                                        </p:tav>
                                      </p:tavLst>
                                    </p:anim>
                                  </p:childTnLst>
                                </p:cTn>
                              </p:par>
                              <p:par>
                                <p:cTn id="16" presetID="2" presetClass="entr" presetSubtype="8" fill="hold" nodeType="withEffect">
                                  <p:stCondLst>
                                    <p:cond delay="0"/>
                                  </p:stCondLst>
                                  <p:childTnLst>
                                    <p:set>
                                      <p:cBhvr>
                                        <p:cTn id="17" dur="1" fill="hold">
                                          <p:stCondLst>
                                            <p:cond delay="0"/>
                                          </p:stCondLst>
                                        </p:cTn>
                                        <p:tgtEl>
                                          <p:spTgt spid="554"/>
                                        </p:tgtEl>
                                        <p:attrNameLst>
                                          <p:attrName>style.visibility</p:attrName>
                                        </p:attrNameLst>
                                      </p:cBhvr>
                                      <p:to>
                                        <p:strVal val="visible"/>
                                      </p:to>
                                    </p:set>
                                    <p:anim calcmode="lin" valueType="num">
                                      <p:cBhvr additive="base">
                                        <p:cTn id="18" dur="500"/>
                                        <p:tgtEl>
                                          <p:spTgt spid="554"/>
                                        </p:tgtEl>
                                        <p:attrNameLst>
                                          <p:attrName>ppt_x</p:attrName>
                                        </p:attrNameLst>
                                      </p:cBhvr>
                                      <p:tavLst>
                                        <p:tav tm="0">
                                          <p:val>
                                            <p:strVal val="#ppt_x-1"/>
                                          </p:val>
                                        </p:tav>
                                        <p:tav tm="100000">
                                          <p:val>
                                            <p:strVal val="#ppt_x"/>
                                          </p:val>
                                        </p:tav>
                                      </p:tavLst>
                                    </p:anim>
                                  </p:childTnLst>
                                </p:cTn>
                              </p:par>
                              <p:par>
                                <p:cTn id="19" presetID="2" presetClass="entr" presetSubtype="8" fill="hold" nodeType="withEffect">
                                  <p:stCondLst>
                                    <p:cond delay="0"/>
                                  </p:stCondLst>
                                  <p:childTnLst>
                                    <p:set>
                                      <p:cBhvr>
                                        <p:cTn id="20" dur="1" fill="hold">
                                          <p:stCondLst>
                                            <p:cond delay="0"/>
                                          </p:stCondLst>
                                        </p:cTn>
                                        <p:tgtEl>
                                          <p:spTgt spid="547"/>
                                        </p:tgtEl>
                                        <p:attrNameLst>
                                          <p:attrName>style.visibility</p:attrName>
                                        </p:attrNameLst>
                                      </p:cBhvr>
                                      <p:to>
                                        <p:strVal val="visible"/>
                                      </p:to>
                                    </p:set>
                                    <p:anim calcmode="lin" valueType="num">
                                      <p:cBhvr additive="base">
                                        <p:cTn id="21" dur="500"/>
                                        <p:tgtEl>
                                          <p:spTgt spid="54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18"/>
          <p:cNvSpPr txBox="1"/>
          <p:nvPr/>
        </p:nvSpPr>
        <p:spPr>
          <a:xfrm>
            <a:off x="1450649" y="4313657"/>
            <a:ext cx="3418559" cy="369332"/>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rgbClr val="002060"/>
              </a:buClr>
              <a:buSzPts val="2400"/>
              <a:buFont typeface="Roboto"/>
              <a:buNone/>
            </a:pPr>
            <a:r>
              <a:rPr lang="en-US" sz="2400">
                <a:solidFill>
                  <a:srgbClr val="002060"/>
                </a:solidFill>
                <a:latin typeface="Roboto"/>
                <a:ea typeface="Roboto"/>
                <a:cs typeface="Roboto"/>
                <a:sym typeface="Roboto"/>
              </a:rPr>
              <a:t>Hoàn thiện sản phẩm</a:t>
            </a:r>
            <a:endParaRPr sz="2400" b="0" i="0" u="none" strike="noStrike" cap="none">
              <a:solidFill>
                <a:srgbClr val="002060"/>
              </a:solidFill>
              <a:latin typeface="Roboto"/>
              <a:ea typeface="Roboto"/>
              <a:cs typeface="Roboto"/>
              <a:sym typeface="Roboto"/>
            </a:endParaRPr>
          </a:p>
        </p:txBody>
      </p:sp>
      <p:sp>
        <p:nvSpPr>
          <p:cNvPr id="561" name="Google Shape;561;p18"/>
          <p:cNvSpPr txBox="1"/>
          <p:nvPr/>
        </p:nvSpPr>
        <p:spPr>
          <a:xfrm>
            <a:off x="2476609" y="621470"/>
            <a:ext cx="8052439"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002060"/>
                </a:solidFill>
                <a:latin typeface="Roboto Black"/>
                <a:ea typeface="Roboto Black"/>
                <a:cs typeface="Roboto Black"/>
                <a:sym typeface="Roboto Black"/>
              </a:rPr>
              <a:t>LÀM MÔ HÌNH THÀNH PHỐ HÌNH HỌC</a:t>
            </a:r>
            <a:endParaRPr/>
          </a:p>
        </p:txBody>
      </p:sp>
      <p:grpSp>
        <p:nvGrpSpPr>
          <p:cNvPr id="562" name="Google Shape;562;p18"/>
          <p:cNvGrpSpPr/>
          <p:nvPr/>
        </p:nvGrpSpPr>
        <p:grpSpPr>
          <a:xfrm>
            <a:off x="2089138" y="2127928"/>
            <a:ext cx="1665078" cy="1721047"/>
            <a:chOff x="5767719" y="1418864"/>
            <a:chExt cx="1665078" cy="1721047"/>
          </a:xfrm>
        </p:grpSpPr>
        <p:sp>
          <p:nvSpPr>
            <p:cNvPr id="563" name="Google Shape;563;p18"/>
            <p:cNvSpPr/>
            <p:nvPr/>
          </p:nvSpPr>
          <p:spPr>
            <a:xfrm rot="-1213303">
              <a:off x="5964581" y="1596496"/>
              <a:ext cx="1271353" cy="1365783"/>
            </a:xfrm>
            <a:custGeom>
              <a:avLst/>
              <a:gdLst/>
              <a:ahLst/>
              <a:cxnLst/>
              <a:rect l="l" t="t" r="r" b="b"/>
              <a:pathLst>
                <a:path w="1271353" h="1365783" extrusionOk="0">
                  <a:moveTo>
                    <a:pt x="0" y="0"/>
                  </a:moveTo>
                  <a:lnTo>
                    <a:pt x="1271353" y="0"/>
                  </a:lnTo>
                  <a:lnTo>
                    <a:pt x="1271353" y="1365548"/>
                  </a:lnTo>
                  <a:cubicBezTo>
                    <a:pt x="1128278" y="1370227"/>
                    <a:pt x="1068167" y="1303487"/>
                    <a:pt x="925092" y="1308166"/>
                  </a:cubicBezTo>
                  <a:lnTo>
                    <a:pt x="408917" y="1355980"/>
                  </a:lnTo>
                  <a:cubicBezTo>
                    <a:pt x="355573" y="1287750"/>
                    <a:pt x="136306" y="1362359"/>
                    <a:pt x="0" y="1365548"/>
                  </a:cubicBezTo>
                  <a:lnTo>
                    <a:pt x="0" y="0"/>
                  </a:lnTo>
                  <a:close/>
                </a:path>
              </a:pathLst>
            </a:custGeom>
            <a:solidFill>
              <a:srgbClr val="FF5353"/>
            </a:solidFill>
            <a:ln>
              <a:noFill/>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Arial"/>
                <a:ea typeface="Arial"/>
                <a:cs typeface="Arial"/>
                <a:sym typeface="Arial"/>
              </a:endParaRPr>
            </a:p>
          </p:txBody>
        </p:sp>
        <p:sp>
          <p:nvSpPr>
            <p:cNvPr id="564" name="Google Shape;564;p18"/>
            <p:cNvSpPr/>
            <p:nvPr/>
          </p:nvSpPr>
          <p:spPr>
            <a:xfrm>
              <a:off x="6155190" y="1822387"/>
              <a:ext cx="890133" cy="829031"/>
            </a:xfrm>
            <a:prstGeom prst="roundRect">
              <a:avLst>
                <a:gd name="adj" fmla="val 16667"/>
              </a:avLst>
            </a:prstGeom>
            <a:solidFill>
              <a:srgbClr val="FF5353"/>
            </a:solidFill>
            <a:ln>
              <a:noFill/>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2060"/>
                </a:buClr>
                <a:buSzPts val="4000"/>
                <a:buFont typeface="Roboto Black"/>
                <a:buNone/>
              </a:pPr>
              <a:r>
                <a:rPr lang="en-US" sz="4000" b="0" i="0" u="none" strike="noStrike" cap="none">
                  <a:solidFill>
                    <a:srgbClr val="002060"/>
                  </a:solidFill>
                  <a:latin typeface="Roboto Black"/>
                  <a:ea typeface="Roboto Black"/>
                  <a:cs typeface="Roboto Black"/>
                  <a:sym typeface="Roboto Black"/>
                </a:rPr>
                <a:t>3</a:t>
              </a:r>
              <a:endParaRPr/>
            </a:p>
          </p:txBody>
        </p:sp>
      </p:grpSp>
      <p:pic>
        <p:nvPicPr>
          <p:cNvPr id="565" name="Google Shape;565;p18"/>
          <p:cNvPicPr preferRelativeResize="0"/>
          <p:nvPr/>
        </p:nvPicPr>
        <p:blipFill rotWithShape="1">
          <a:blip r:embed="rId3">
            <a:alphaModFix/>
          </a:blip>
          <a:srcRect/>
          <a:stretch/>
        </p:blipFill>
        <p:spPr>
          <a:xfrm>
            <a:off x="-50328" y="-45481"/>
            <a:ext cx="2336328" cy="1708727"/>
          </a:xfrm>
          <a:prstGeom prst="rect">
            <a:avLst/>
          </a:prstGeom>
          <a:noFill/>
          <a:ln>
            <a:noFill/>
          </a:ln>
        </p:spPr>
      </p:pic>
      <p:pic>
        <p:nvPicPr>
          <p:cNvPr id="566" name="Google Shape;566;p18"/>
          <p:cNvPicPr preferRelativeResize="0"/>
          <p:nvPr/>
        </p:nvPicPr>
        <p:blipFill rotWithShape="1">
          <a:blip r:embed="rId4">
            <a:alphaModFix/>
          </a:blip>
          <a:srcRect/>
          <a:stretch/>
        </p:blipFill>
        <p:spPr>
          <a:xfrm>
            <a:off x="5071961" y="2035573"/>
            <a:ext cx="4951195" cy="3557815"/>
          </a:xfrm>
          <a:prstGeom prst="rect">
            <a:avLst/>
          </a:prstGeom>
          <a:noFill/>
          <a:ln>
            <a:noFill/>
          </a:ln>
          <a:effectLst>
            <a:outerShdw blurRad="63500" sx="102000" sy="102000" algn="ctr" rotWithShape="0">
              <a:srgbClr val="000000">
                <a:alpha val="4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560"/>
                                        </p:tgtEl>
                                        <p:attrNameLst>
                                          <p:attrName>style.visibility</p:attrName>
                                        </p:attrNameLst>
                                      </p:cBhvr>
                                      <p:to>
                                        <p:strVal val="visible"/>
                                      </p:to>
                                    </p:set>
                                    <p:anim calcmode="lin" valueType="num">
                                      <p:cBhvr additive="base">
                                        <p:cTn id="7" dur="500"/>
                                        <p:tgtEl>
                                          <p:spTgt spid="560"/>
                                        </p:tgtEl>
                                        <p:attrNameLst>
                                          <p:attrName>ppt_w</p:attrName>
                                        </p:attrNameLst>
                                      </p:cBhvr>
                                      <p:tavLst>
                                        <p:tav tm="0">
                                          <p:val>
                                            <p:strVal val="0"/>
                                          </p:val>
                                        </p:tav>
                                        <p:tav tm="100000">
                                          <p:val>
                                            <p:strVal val="#ppt_w"/>
                                          </p:val>
                                        </p:tav>
                                      </p:tavLst>
                                    </p:anim>
                                    <p:anim calcmode="lin" valueType="num">
                                      <p:cBhvr additive="base">
                                        <p:cTn id="8" dur="500"/>
                                        <p:tgtEl>
                                          <p:spTgt spid="560"/>
                                        </p:tgtEl>
                                        <p:attrNameLst>
                                          <p:attrName>ppt_h</p:attrName>
                                        </p:attrNameLst>
                                      </p:cBhvr>
                                      <p:tavLst>
                                        <p:tav tm="0">
                                          <p:val>
                                            <p:strVal val="0"/>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561"/>
                                        </p:tgtEl>
                                        <p:attrNameLst>
                                          <p:attrName>style.visibility</p:attrName>
                                        </p:attrNameLst>
                                      </p:cBhvr>
                                      <p:to>
                                        <p:strVal val="visible"/>
                                      </p:to>
                                    </p:set>
                                    <p:animEffect transition="in" filter="fade">
                                      <p:cBhvr>
                                        <p:cTn id="11" dur="500"/>
                                        <p:tgtEl>
                                          <p:spTgt spid="561"/>
                                        </p:tgtEl>
                                      </p:cBhvr>
                                    </p:animEffect>
                                  </p:childTnLst>
                                </p:cTn>
                              </p:par>
                              <p:par>
                                <p:cTn id="12" presetID="23" presetClass="entr" presetSubtype="16" fill="hold" nodeType="withEffect">
                                  <p:stCondLst>
                                    <p:cond delay="0"/>
                                  </p:stCondLst>
                                  <p:childTnLst>
                                    <p:set>
                                      <p:cBhvr>
                                        <p:cTn id="13" dur="1" fill="hold">
                                          <p:stCondLst>
                                            <p:cond delay="0"/>
                                          </p:stCondLst>
                                        </p:cTn>
                                        <p:tgtEl>
                                          <p:spTgt spid="562"/>
                                        </p:tgtEl>
                                        <p:attrNameLst>
                                          <p:attrName>style.visibility</p:attrName>
                                        </p:attrNameLst>
                                      </p:cBhvr>
                                      <p:to>
                                        <p:strVal val="visible"/>
                                      </p:to>
                                    </p:set>
                                    <p:anim calcmode="lin" valueType="num">
                                      <p:cBhvr additive="base">
                                        <p:cTn id="14" dur="500"/>
                                        <p:tgtEl>
                                          <p:spTgt spid="562"/>
                                        </p:tgtEl>
                                        <p:attrNameLst>
                                          <p:attrName>ppt_w</p:attrName>
                                        </p:attrNameLst>
                                      </p:cBhvr>
                                      <p:tavLst>
                                        <p:tav tm="0">
                                          <p:val>
                                            <p:strVal val="0"/>
                                          </p:val>
                                        </p:tav>
                                        <p:tav tm="100000">
                                          <p:val>
                                            <p:strVal val="#ppt_w"/>
                                          </p:val>
                                        </p:tav>
                                      </p:tavLst>
                                    </p:anim>
                                    <p:anim calcmode="lin" valueType="num">
                                      <p:cBhvr additive="base">
                                        <p:cTn id="15" dur="500"/>
                                        <p:tgtEl>
                                          <p:spTgt spid="562"/>
                                        </p:tgtEl>
                                        <p:attrNameLst>
                                          <p:attrName>ppt_h</p:attrName>
                                        </p:attrNameLst>
                                      </p:cBhvr>
                                      <p:tavLst>
                                        <p:tav tm="0">
                                          <p:val>
                                            <p:strVal val="0"/>
                                          </p:val>
                                        </p:tav>
                                        <p:tav tm="100000">
                                          <p:val>
                                            <p:strVal val="#ppt_h"/>
                                          </p:val>
                                        </p:tav>
                                      </p:tavLst>
                                    </p:anim>
                                  </p:childTnLst>
                                </p:cTn>
                              </p:par>
                              <p:par>
                                <p:cTn id="16" presetID="10" presetClass="entr" presetSubtype="0" fill="hold" nodeType="withEffect">
                                  <p:stCondLst>
                                    <p:cond delay="0"/>
                                  </p:stCondLst>
                                  <p:childTnLst>
                                    <p:set>
                                      <p:cBhvr>
                                        <p:cTn id="17" dur="1" fill="hold">
                                          <p:stCondLst>
                                            <p:cond delay="0"/>
                                          </p:stCondLst>
                                        </p:cTn>
                                        <p:tgtEl>
                                          <p:spTgt spid="566"/>
                                        </p:tgtEl>
                                        <p:attrNameLst>
                                          <p:attrName>style.visibility</p:attrName>
                                        </p:attrNameLst>
                                      </p:cBhvr>
                                      <p:to>
                                        <p:strVal val="visible"/>
                                      </p:to>
                                    </p:set>
                                    <p:animEffect transition="in" filter="fade">
                                      <p:cBhvr>
                                        <p:cTn id="18" dur="500"/>
                                        <p:tgtEl>
                                          <p:spTgt spid="5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572" name="Google Shape;572;p19"/>
          <p:cNvSpPr txBox="1"/>
          <p:nvPr/>
        </p:nvSpPr>
        <p:spPr>
          <a:xfrm>
            <a:off x="1474442" y="6161711"/>
            <a:ext cx="8335561" cy="369332"/>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rgbClr val="FF0000"/>
              </a:buClr>
              <a:buSzPts val="2400"/>
              <a:buFont typeface="Roboto"/>
              <a:buNone/>
            </a:pPr>
            <a:r>
              <a:rPr lang="en-US" sz="2400" b="0" i="0" u="none" strike="noStrike" cap="none">
                <a:solidFill>
                  <a:srgbClr val="FF0000"/>
                </a:solidFill>
                <a:latin typeface="Roboto"/>
                <a:ea typeface="Roboto"/>
                <a:cs typeface="Roboto"/>
                <a:sym typeface="Roboto"/>
              </a:rPr>
              <a:t> Nếu không đảm bảo theo đúng tiêu chí, em hãy làm lại nhé</a:t>
            </a:r>
            <a:endParaRPr/>
          </a:p>
        </p:txBody>
      </p:sp>
      <p:sp>
        <p:nvSpPr>
          <p:cNvPr id="573" name="Google Shape;573;p19"/>
          <p:cNvSpPr txBox="1"/>
          <p:nvPr/>
        </p:nvSpPr>
        <p:spPr>
          <a:xfrm>
            <a:off x="2446515" y="636211"/>
            <a:ext cx="7587906"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002060"/>
                </a:solidFill>
                <a:latin typeface="Roboto Black"/>
                <a:ea typeface="Roboto Black"/>
                <a:cs typeface="Roboto Black"/>
                <a:sym typeface="Roboto Black"/>
              </a:rPr>
              <a:t>KIỂM TRA VÀ ĐIỀU CHỈNH SẢN PHẨM</a:t>
            </a:r>
            <a:endParaRPr sz="3200" b="1">
              <a:solidFill>
                <a:srgbClr val="002060"/>
              </a:solidFill>
              <a:latin typeface="Roboto Black"/>
              <a:ea typeface="Roboto Black"/>
              <a:cs typeface="Roboto Black"/>
              <a:sym typeface="Roboto Black"/>
            </a:endParaRPr>
          </a:p>
        </p:txBody>
      </p:sp>
      <p:grpSp>
        <p:nvGrpSpPr>
          <p:cNvPr id="574" name="Google Shape;574;p19"/>
          <p:cNvGrpSpPr/>
          <p:nvPr/>
        </p:nvGrpSpPr>
        <p:grpSpPr>
          <a:xfrm rot="157239">
            <a:off x="516502" y="2086218"/>
            <a:ext cx="3637893" cy="3957015"/>
            <a:chOff x="1208445" y="3066761"/>
            <a:chExt cx="2885071" cy="3470757"/>
          </a:xfrm>
        </p:grpSpPr>
        <p:sp>
          <p:nvSpPr>
            <p:cNvPr id="575" name="Google Shape;575;p19"/>
            <p:cNvSpPr/>
            <p:nvPr/>
          </p:nvSpPr>
          <p:spPr>
            <a:xfrm rot="271670">
              <a:off x="1333523" y="3165658"/>
              <a:ext cx="2634916" cy="3272962"/>
            </a:xfrm>
            <a:prstGeom prst="rect">
              <a:avLst/>
            </a:prstGeom>
            <a:solidFill>
              <a:srgbClr val="F5CC1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Arial"/>
                <a:ea typeface="Arial"/>
                <a:cs typeface="Arial"/>
                <a:sym typeface="Arial"/>
              </a:endParaRPr>
            </a:p>
          </p:txBody>
        </p:sp>
        <p:sp>
          <p:nvSpPr>
            <p:cNvPr id="576" name="Google Shape;576;p19"/>
            <p:cNvSpPr/>
            <p:nvPr/>
          </p:nvSpPr>
          <p:spPr>
            <a:xfrm>
              <a:off x="1339444" y="3188072"/>
              <a:ext cx="2623093" cy="3228714"/>
            </a:xfrm>
            <a:prstGeom prst="rect">
              <a:avLst/>
            </a:prstGeom>
            <a:solidFill>
              <a:schemeClr val="lt1"/>
            </a:solidFill>
            <a:ln>
              <a:noFill/>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Arial"/>
                <a:ea typeface="Arial"/>
                <a:cs typeface="Arial"/>
                <a:sym typeface="Arial"/>
              </a:endParaRPr>
            </a:p>
          </p:txBody>
        </p:sp>
        <p:sp>
          <p:nvSpPr>
            <p:cNvPr id="577" name="Google Shape;577;p19"/>
            <p:cNvSpPr/>
            <p:nvPr/>
          </p:nvSpPr>
          <p:spPr>
            <a:xfrm>
              <a:off x="1886651" y="3320472"/>
              <a:ext cx="161693" cy="161693"/>
            </a:xfrm>
            <a:prstGeom prst="ellipse">
              <a:avLst/>
            </a:prstGeom>
            <a:gradFill>
              <a:gsLst>
                <a:gs pos="0">
                  <a:srgbClr val="D0CECE"/>
                </a:gs>
                <a:gs pos="17000">
                  <a:srgbClr val="D0CECE"/>
                </a:gs>
                <a:gs pos="37000">
                  <a:srgbClr val="AEABAB"/>
                </a:gs>
                <a:gs pos="100000">
                  <a:srgbClr val="3A3838"/>
                </a:gs>
              </a:gsLst>
              <a:lin ang="10800000" scaled="0"/>
            </a:gra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Arial"/>
                <a:ea typeface="Arial"/>
                <a:cs typeface="Arial"/>
                <a:sym typeface="Arial"/>
              </a:endParaRPr>
            </a:p>
          </p:txBody>
        </p:sp>
        <p:sp>
          <p:nvSpPr>
            <p:cNvPr id="578" name="Google Shape;578;p19"/>
            <p:cNvSpPr/>
            <p:nvPr/>
          </p:nvSpPr>
          <p:spPr>
            <a:xfrm>
              <a:off x="2210832" y="3320472"/>
              <a:ext cx="161693" cy="161693"/>
            </a:xfrm>
            <a:prstGeom prst="ellipse">
              <a:avLst/>
            </a:prstGeom>
            <a:gradFill>
              <a:gsLst>
                <a:gs pos="0">
                  <a:srgbClr val="D0CECE"/>
                </a:gs>
                <a:gs pos="17000">
                  <a:srgbClr val="D0CECE"/>
                </a:gs>
                <a:gs pos="37000">
                  <a:srgbClr val="AEABAB"/>
                </a:gs>
                <a:gs pos="100000">
                  <a:srgbClr val="3A3838"/>
                </a:gs>
              </a:gsLst>
              <a:lin ang="10800000" scaled="0"/>
            </a:gra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Arial"/>
                <a:ea typeface="Arial"/>
                <a:cs typeface="Arial"/>
                <a:sym typeface="Arial"/>
              </a:endParaRPr>
            </a:p>
          </p:txBody>
        </p:sp>
        <p:sp>
          <p:nvSpPr>
            <p:cNvPr id="579" name="Google Shape;579;p19"/>
            <p:cNvSpPr/>
            <p:nvPr/>
          </p:nvSpPr>
          <p:spPr>
            <a:xfrm>
              <a:off x="2549840" y="3320472"/>
              <a:ext cx="161693" cy="161693"/>
            </a:xfrm>
            <a:prstGeom prst="ellipse">
              <a:avLst/>
            </a:prstGeom>
            <a:gradFill>
              <a:gsLst>
                <a:gs pos="0">
                  <a:srgbClr val="D0CECE"/>
                </a:gs>
                <a:gs pos="17000">
                  <a:srgbClr val="D0CECE"/>
                </a:gs>
                <a:gs pos="37000">
                  <a:srgbClr val="AEABAB"/>
                </a:gs>
                <a:gs pos="100000">
                  <a:srgbClr val="3A3838"/>
                </a:gs>
              </a:gsLst>
              <a:lin ang="10800000" scaled="0"/>
            </a:gra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Arial"/>
                <a:ea typeface="Arial"/>
                <a:cs typeface="Arial"/>
                <a:sym typeface="Arial"/>
              </a:endParaRPr>
            </a:p>
          </p:txBody>
        </p:sp>
        <p:sp>
          <p:nvSpPr>
            <p:cNvPr id="580" name="Google Shape;580;p19"/>
            <p:cNvSpPr/>
            <p:nvPr/>
          </p:nvSpPr>
          <p:spPr>
            <a:xfrm>
              <a:off x="2920371" y="3320472"/>
              <a:ext cx="161693" cy="161693"/>
            </a:xfrm>
            <a:prstGeom prst="ellipse">
              <a:avLst/>
            </a:prstGeom>
            <a:gradFill>
              <a:gsLst>
                <a:gs pos="0">
                  <a:srgbClr val="D0CECE"/>
                </a:gs>
                <a:gs pos="17000">
                  <a:srgbClr val="D0CECE"/>
                </a:gs>
                <a:gs pos="37000">
                  <a:srgbClr val="AEABAB"/>
                </a:gs>
                <a:gs pos="100000">
                  <a:srgbClr val="3A3838"/>
                </a:gs>
              </a:gsLst>
              <a:lin ang="10800000" scaled="0"/>
            </a:gra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Arial"/>
                <a:ea typeface="Arial"/>
                <a:cs typeface="Arial"/>
                <a:sym typeface="Arial"/>
              </a:endParaRPr>
            </a:p>
          </p:txBody>
        </p:sp>
        <p:sp>
          <p:nvSpPr>
            <p:cNvPr id="581" name="Google Shape;581;p19"/>
            <p:cNvSpPr/>
            <p:nvPr/>
          </p:nvSpPr>
          <p:spPr>
            <a:xfrm>
              <a:off x="3291363" y="3320472"/>
              <a:ext cx="161693" cy="161693"/>
            </a:xfrm>
            <a:prstGeom prst="ellipse">
              <a:avLst/>
            </a:prstGeom>
            <a:gradFill>
              <a:gsLst>
                <a:gs pos="0">
                  <a:srgbClr val="D0CECE"/>
                </a:gs>
                <a:gs pos="17000">
                  <a:srgbClr val="D0CECE"/>
                </a:gs>
                <a:gs pos="37000">
                  <a:srgbClr val="AEABAB"/>
                </a:gs>
                <a:gs pos="100000">
                  <a:srgbClr val="3A3838"/>
                </a:gs>
              </a:gsLst>
              <a:lin ang="10800000" scaled="0"/>
            </a:gra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Arial"/>
                <a:ea typeface="Arial"/>
                <a:cs typeface="Arial"/>
                <a:sym typeface="Arial"/>
              </a:endParaRPr>
            </a:p>
          </p:txBody>
        </p:sp>
      </p:grpSp>
      <p:sp>
        <p:nvSpPr>
          <p:cNvPr id="582" name="Google Shape;582;p19"/>
          <p:cNvSpPr txBox="1"/>
          <p:nvPr/>
        </p:nvSpPr>
        <p:spPr>
          <a:xfrm>
            <a:off x="743533" y="2800411"/>
            <a:ext cx="3472406" cy="163121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rgbClr val="002060"/>
                </a:solidFill>
                <a:latin typeface="Roboto"/>
                <a:ea typeface="Roboto"/>
                <a:cs typeface="Roboto"/>
                <a:sym typeface="Roboto"/>
              </a:rPr>
              <a:t>Mô hình thành phố hình học được lắp ghép từ những đồ vật có dạng khối lập phương, khối hộp chữ nhật, khối trụ, khối cầu. </a:t>
            </a:r>
            <a:endParaRPr sz="2000" b="0" i="0" u="none" strike="noStrike" cap="none">
              <a:solidFill>
                <a:srgbClr val="002060"/>
              </a:solidFill>
              <a:latin typeface="Roboto"/>
              <a:ea typeface="Roboto"/>
              <a:cs typeface="Roboto"/>
              <a:sym typeface="Roboto"/>
            </a:endParaRPr>
          </a:p>
        </p:txBody>
      </p:sp>
      <p:sp>
        <p:nvSpPr>
          <p:cNvPr id="583" name="Google Shape;583;p19"/>
          <p:cNvSpPr txBox="1"/>
          <p:nvPr/>
        </p:nvSpPr>
        <p:spPr>
          <a:xfrm>
            <a:off x="743533" y="4646683"/>
            <a:ext cx="3119807" cy="13234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rgbClr val="002060"/>
                </a:solidFill>
                <a:latin typeface="Roboto"/>
                <a:ea typeface="Roboto"/>
                <a:cs typeface="Roboto"/>
                <a:sym typeface="Roboto"/>
              </a:rPr>
              <a:t>Đảm bảo tính thẩm mĩ, hài hoà về màu sắc, cân đối về hình dáng. </a:t>
            </a:r>
            <a:br>
              <a:rPr lang="en-US" sz="2000">
                <a:solidFill>
                  <a:srgbClr val="002060"/>
                </a:solidFill>
                <a:latin typeface="Roboto"/>
                <a:ea typeface="Roboto"/>
                <a:cs typeface="Roboto"/>
                <a:sym typeface="Roboto"/>
              </a:rPr>
            </a:br>
            <a:endParaRPr sz="2000" b="0" i="0" u="none" strike="noStrike" cap="none">
              <a:solidFill>
                <a:srgbClr val="002060"/>
              </a:solidFill>
              <a:latin typeface="Roboto"/>
              <a:ea typeface="Roboto"/>
              <a:cs typeface="Roboto"/>
              <a:sym typeface="Roboto"/>
            </a:endParaRPr>
          </a:p>
        </p:txBody>
      </p:sp>
      <p:pic>
        <p:nvPicPr>
          <p:cNvPr id="584" name="Google Shape;584;p19"/>
          <p:cNvPicPr preferRelativeResize="0"/>
          <p:nvPr/>
        </p:nvPicPr>
        <p:blipFill rotWithShape="1">
          <a:blip r:embed="rId3">
            <a:alphaModFix/>
          </a:blip>
          <a:srcRect/>
          <a:stretch/>
        </p:blipFill>
        <p:spPr>
          <a:xfrm>
            <a:off x="-50328" y="-45481"/>
            <a:ext cx="2336328" cy="1708727"/>
          </a:xfrm>
          <a:prstGeom prst="rect">
            <a:avLst/>
          </a:prstGeom>
          <a:noFill/>
          <a:ln>
            <a:noFill/>
          </a:ln>
        </p:spPr>
      </p:pic>
      <p:pic>
        <p:nvPicPr>
          <p:cNvPr id="585" name="Google Shape;585;p19"/>
          <p:cNvPicPr preferRelativeResize="0"/>
          <p:nvPr/>
        </p:nvPicPr>
        <p:blipFill rotWithShape="1">
          <a:blip r:embed="rId4">
            <a:alphaModFix/>
          </a:blip>
          <a:srcRect/>
          <a:stretch/>
        </p:blipFill>
        <p:spPr>
          <a:xfrm>
            <a:off x="5466534" y="2150834"/>
            <a:ext cx="4488180" cy="334695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572"/>
                                        </p:tgtEl>
                                        <p:attrNameLst>
                                          <p:attrName>style.visibility</p:attrName>
                                        </p:attrNameLst>
                                      </p:cBhvr>
                                      <p:to>
                                        <p:strVal val="visible"/>
                                      </p:to>
                                    </p:set>
                                    <p:anim calcmode="lin" valueType="num">
                                      <p:cBhvr additive="base">
                                        <p:cTn id="7" dur="500"/>
                                        <p:tgtEl>
                                          <p:spTgt spid="572"/>
                                        </p:tgtEl>
                                        <p:attrNameLst>
                                          <p:attrName>ppt_w</p:attrName>
                                        </p:attrNameLst>
                                      </p:cBhvr>
                                      <p:tavLst>
                                        <p:tav tm="0">
                                          <p:val>
                                            <p:strVal val="0"/>
                                          </p:val>
                                        </p:tav>
                                        <p:tav tm="100000">
                                          <p:val>
                                            <p:strVal val="#ppt_w"/>
                                          </p:val>
                                        </p:tav>
                                      </p:tavLst>
                                    </p:anim>
                                    <p:anim calcmode="lin" valueType="num">
                                      <p:cBhvr additive="base">
                                        <p:cTn id="8" dur="500"/>
                                        <p:tgtEl>
                                          <p:spTgt spid="572"/>
                                        </p:tgtEl>
                                        <p:attrNameLst>
                                          <p:attrName>ppt_h</p:attrName>
                                        </p:attrNameLst>
                                      </p:cBhvr>
                                      <p:tavLst>
                                        <p:tav tm="0">
                                          <p:val>
                                            <p:strVal val="0"/>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573"/>
                                        </p:tgtEl>
                                        <p:attrNameLst>
                                          <p:attrName>style.visibility</p:attrName>
                                        </p:attrNameLst>
                                      </p:cBhvr>
                                      <p:to>
                                        <p:strVal val="visible"/>
                                      </p:to>
                                    </p:set>
                                    <p:animEffect transition="in" filter="fade">
                                      <p:cBhvr>
                                        <p:cTn id="11" dur="500"/>
                                        <p:tgtEl>
                                          <p:spTgt spid="573"/>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582"/>
                                        </p:tgtEl>
                                        <p:attrNameLst>
                                          <p:attrName>style.visibility</p:attrName>
                                        </p:attrNameLst>
                                      </p:cBhvr>
                                      <p:to>
                                        <p:strVal val="visible"/>
                                      </p:to>
                                    </p:set>
                                    <p:animEffect transition="in" filter="fade">
                                      <p:cBhvr>
                                        <p:cTn id="15" dur="500"/>
                                        <p:tgtEl>
                                          <p:spTgt spid="582"/>
                                        </p:tgtEl>
                                      </p:cBhvr>
                                    </p:animEffect>
                                  </p:childTnLst>
                                </p:cTn>
                              </p:par>
                              <p:par>
                                <p:cTn id="16" presetID="10" presetClass="entr" presetSubtype="0" fill="hold" nodeType="withEffect">
                                  <p:stCondLst>
                                    <p:cond delay="0"/>
                                  </p:stCondLst>
                                  <p:childTnLst>
                                    <p:set>
                                      <p:cBhvr>
                                        <p:cTn id="17" dur="1" fill="hold">
                                          <p:stCondLst>
                                            <p:cond delay="0"/>
                                          </p:stCondLst>
                                        </p:cTn>
                                        <p:tgtEl>
                                          <p:spTgt spid="583"/>
                                        </p:tgtEl>
                                        <p:attrNameLst>
                                          <p:attrName>style.visibility</p:attrName>
                                        </p:attrNameLst>
                                      </p:cBhvr>
                                      <p:to>
                                        <p:strVal val="visible"/>
                                      </p:to>
                                    </p:set>
                                    <p:animEffect transition="in" filter="fade">
                                      <p:cBhvr>
                                        <p:cTn id="18" dur="500"/>
                                        <p:tgtEl>
                                          <p:spTgt spid="583"/>
                                        </p:tgtEl>
                                      </p:cBhvr>
                                    </p:animEffect>
                                  </p:childTnLst>
                                </p:cTn>
                              </p:par>
                              <p:par>
                                <p:cTn id="19" presetID="10" presetClass="entr" presetSubtype="0" fill="hold" nodeType="withEffect">
                                  <p:stCondLst>
                                    <p:cond delay="0"/>
                                  </p:stCondLst>
                                  <p:childTnLst>
                                    <p:set>
                                      <p:cBhvr>
                                        <p:cTn id="20" dur="1" fill="hold">
                                          <p:stCondLst>
                                            <p:cond delay="0"/>
                                          </p:stCondLst>
                                        </p:cTn>
                                        <p:tgtEl>
                                          <p:spTgt spid="574"/>
                                        </p:tgtEl>
                                        <p:attrNameLst>
                                          <p:attrName>style.visibility</p:attrName>
                                        </p:attrNameLst>
                                      </p:cBhvr>
                                      <p:to>
                                        <p:strVal val="visible"/>
                                      </p:to>
                                    </p:set>
                                    <p:animEffect transition="in" filter="fade">
                                      <p:cBhvr>
                                        <p:cTn id="21" dur="500"/>
                                        <p:tgtEl>
                                          <p:spTgt spid="574"/>
                                        </p:tgtEl>
                                      </p:cBhvr>
                                    </p:animEffect>
                                  </p:childTnLst>
                                </p:cTn>
                              </p:par>
                              <p:par>
                                <p:cTn id="22" presetID="2" presetClass="entr" presetSubtype="2" fill="hold" nodeType="withEffect">
                                  <p:stCondLst>
                                    <p:cond delay="0"/>
                                  </p:stCondLst>
                                  <p:childTnLst>
                                    <p:set>
                                      <p:cBhvr>
                                        <p:cTn id="23" dur="1" fill="hold">
                                          <p:stCondLst>
                                            <p:cond delay="0"/>
                                          </p:stCondLst>
                                        </p:cTn>
                                        <p:tgtEl>
                                          <p:spTgt spid="585"/>
                                        </p:tgtEl>
                                        <p:attrNameLst>
                                          <p:attrName>style.visibility</p:attrName>
                                        </p:attrNameLst>
                                      </p:cBhvr>
                                      <p:to>
                                        <p:strVal val="visible"/>
                                      </p:to>
                                    </p:set>
                                    <p:anim calcmode="lin" valueType="num">
                                      <p:cBhvr additive="base">
                                        <p:cTn id="24" dur="500"/>
                                        <p:tgtEl>
                                          <p:spTgt spid="58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20"/>
          <p:cNvSpPr txBox="1"/>
          <p:nvPr/>
        </p:nvSpPr>
        <p:spPr>
          <a:xfrm>
            <a:off x="1099595" y="315941"/>
            <a:ext cx="8001167"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2060"/>
              </a:buClr>
              <a:buSzPts val="3200"/>
              <a:buFont typeface="Roboto Black"/>
              <a:buNone/>
            </a:pPr>
            <a:r>
              <a:rPr lang="en-US" sz="3200" b="1" i="0" u="none" strike="noStrike" cap="none">
                <a:solidFill>
                  <a:srgbClr val="002060"/>
                </a:solidFill>
                <a:latin typeface="Roboto Black"/>
                <a:ea typeface="Roboto Black"/>
                <a:cs typeface="Roboto Black"/>
                <a:sym typeface="Roboto Black"/>
              </a:rPr>
              <a:t>TRƯNG BÀY VÀ GIỚI THIỆU SẢN PHẨM</a:t>
            </a:r>
            <a:endParaRPr sz="3200" b="1" i="0" u="none" strike="noStrike" cap="none">
              <a:solidFill>
                <a:srgbClr val="002060"/>
              </a:solidFill>
              <a:latin typeface="Roboto Black"/>
              <a:ea typeface="Roboto Black"/>
              <a:cs typeface="Roboto Black"/>
              <a:sym typeface="Roboto Black"/>
            </a:endParaRPr>
          </a:p>
        </p:txBody>
      </p:sp>
      <p:pic>
        <p:nvPicPr>
          <p:cNvPr id="592" name="Google Shape;592;p20"/>
          <p:cNvPicPr preferRelativeResize="0"/>
          <p:nvPr/>
        </p:nvPicPr>
        <p:blipFill rotWithShape="1">
          <a:blip r:embed="rId3">
            <a:alphaModFix/>
          </a:blip>
          <a:srcRect/>
          <a:stretch/>
        </p:blipFill>
        <p:spPr>
          <a:xfrm>
            <a:off x="3947828" y="3180837"/>
            <a:ext cx="4067743" cy="3677163"/>
          </a:xfrm>
          <a:prstGeom prst="rect">
            <a:avLst/>
          </a:prstGeom>
          <a:noFill/>
          <a:ln>
            <a:noFill/>
          </a:ln>
        </p:spPr>
      </p:pic>
      <p:pic>
        <p:nvPicPr>
          <p:cNvPr id="593" name="Google Shape;593;p20"/>
          <p:cNvPicPr preferRelativeResize="0"/>
          <p:nvPr/>
        </p:nvPicPr>
        <p:blipFill rotWithShape="1">
          <a:blip r:embed="rId4">
            <a:alphaModFix/>
          </a:blip>
          <a:srcRect/>
          <a:stretch/>
        </p:blipFill>
        <p:spPr>
          <a:xfrm>
            <a:off x="241718" y="1604833"/>
            <a:ext cx="4488180" cy="3346955"/>
          </a:xfrm>
          <a:prstGeom prst="rect">
            <a:avLst/>
          </a:prstGeom>
          <a:noFill/>
          <a:ln>
            <a:noFill/>
          </a:ln>
        </p:spPr>
      </p:pic>
      <p:pic>
        <p:nvPicPr>
          <p:cNvPr id="594" name="Google Shape;594;p20"/>
          <p:cNvPicPr preferRelativeResize="0"/>
          <p:nvPr/>
        </p:nvPicPr>
        <p:blipFill rotWithShape="1">
          <a:blip r:embed="rId5">
            <a:alphaModFix/>
          </a:blip>
          <a:srcRect/>
          <a:stretch/>
        </p:blipFill>
        <p:spPr>
          <a:xfrm>
            <a:off x="7733998" y="864993"/>
            <a:ext cx="4324954" cy="408679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91"/>
                                        </p:tgtEl>
                                        <p:attrNameLst>
                                          <p:attrName>style.visibility</p:attrName>
                                        </p:attrNameLst>
                                      </p:cBhvr>
                                      <p:to>
                                        <p:strVal val="visible"/>
                                      </p:to>
                                    </p:set>
                                    <p:animEffect transition="in" filter="fade">
                                      <p:cBhvr>
                                        <p:cTn id="7" dur="500"/>
                                        <p:tgtEl>
                                          <p:spTgt spid="591"/>
                                        </p:tgtEl>
                                      </p:cBhvr>
                                    </p:animEffect>
                                  </p:childTnLst>
                                </p:cTn>
                              </p:par>
                              <p:par>
                                <p:cTn id="8" presetID="10" presetClass="entr" presetSubtype="0" fill="hold" nodeType="withEffect">
                                  <p:stCondLst>
                                    <p:cond delay="0"/>
                                  </p:stCondLst>
                                  <p:childTnLst>
                                    <p:set>
                                      <p:cBhvr>
                                        <p:cTn id="9" dur="1" fill="hold">
                                          <p:stCondLst>
                                            <p:cond delay="0"/>
                                          </p:stCondLst>
                                        </p:cTn>
                                        <p:tgtEl>
                                          <p:spTgt spid="593"/>
                                        </p:tgtEl>
                                        <p:attrNameLst>
                                          <p:attrName>style.visibility</p:attrName>
                                        </p:attrNameLst>
                                      </p:cBhvr>
                                      <p:to>
                                        <p:strVal val="visible"/>
                                      </p:to>
                                    </p:set>
                                    <p:animEffect transition="in" filter="fade">
                                      <p:cBhvr>
                                        <p:cTn id="10" dur="500"/>
                                        <p:tgtEl>
                                          <p:spTgt spid="5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pic>
        <p:nvPicPr>
          <p:cNvPr id="600" name="Google Shape;600;p21"/>
          <p:cNvPicPr preferRelativeResize="0"/>
          <p:nvPr/>
        </p:nvPicPr>
        <p:blipFill rotWithShape="1">
          <a:blip r:embed="rId3">
            <a:alphaModFix/>
          </a:blip>
          <a:srcRect/>
          <a:stretch/>
        </p:blipFill>
        <p:spPr>
          <a:xfrm>
            <a:off x="805320" y="2038706"/>
            <a:ext cx="8900870" cy="4408393"/>
          </a:xfrm>
          <a:prstGeom prst="rect">
            <a:avLst/>
          </a:prstGeom>
          <a:noFill/>
          <a:ln>
            <a:noFill/>
          </a:ln>
        </p:spPr>
      </p:pic>
      <p:sp>
        <p:nvSpPr>
          <p:cNvPr id="601" name="Google Shape;601;p21"/>
          <p:cNvSpPr txBox="1"/>
          <p:nvPr/>
        </p:nvSpPr>
        <p:spPr>
          <a:xfrm>
            <a:off x="2692095" y="807536"/>
            <a:ext cx="6145520" cy="49244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2060"/>
              </a:buClr>
              <a:buSzPts val="3200"/>
              <a:buFont typeface="Roboto Black"/>
              <a:buNone/>
            </a:pPr>
            <a:r>
              <a:rPr lang="en-US" sz="3200" b="0" i="0" u="none" strike="noStrike" cap="none">
                <a:solidFill>
                  <a:srgbClr val="002060"/>
                </a:solidFill>
                <a:latin typeface="Roboto Black"/>
                <a:ea typeface="Roboto Black"/>
                <a:cs typeface="Roboto Black"/>
                <a:sym typeface="Roboto Black"/>
              </a:rPr>
              <a:t>GIỚI THIỆU VỀ SẢN PHẨM</a:t>
            </a:r>
            <a:endParaRPr sz="3200" b="0" i="0" u="none" strike="noStrike" cap="none">
              <a:solidFill>
                <a:srgbClr val="002060"/>
              </a:solidFill>
              <a:latin typeface="Roboto Black"/>
              <a:ea typeface="Roboto Black"/>
              <a:cs typeface="Roboto Black"/>
              <a:sym typeface="Roboto Black"/>
            </a:endParaRPr>
          </a:p>
        </p:txBody>
      </p:sp>
      <p:sp>
        <p:nvSpPr>
          <p:cNvPr id="602" name="Google Shape;602;p21"/>
          <p:cNvSpPr txBox="1"/>
          <p:nvPr/>
        </p:nvSpPr>
        <p:spPr>
          <a:xfrm>
            <a:off x="2629742" y="3563422"/>
            <a:ext cx="4074261" cy="110799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a:solidFill>
                  <a:srgbClr val="002060"/>
                </a:solidFill>
                <a:latin typeface="Roboto"/>
                <a:ea typeface="Roboto"/>
                <a:cs typeface="Roboto"/>
                <a:sym typeface="Roboto"/>
              </a:rPr>
              <a:t>Tên những hình/khối được sử dụng để tạo ra sản phẩm</a:t>
            </a:r>
            <a:br>
              <a:rPr lang="en-US" sz="2400">
                <a:solidFill>
                  <a:srgbClr val="002060"/>
                </a:solidFill>
                <a:latin typeface="Roboto"/>
                <a:ea typeface="Roboto"/>
                <a:cs typeface="Roboto"/>
                <a:sym typeface="Roboto"/>
              </a:rPr>
            </a:br>
            <a:endParaRPr sz="2400" b="0" i="0" u="none" strike="noStrike" cap="none">
              <a:solidFill>
                <a:srgbClr val="002060"/>
              </a:solidFill>
              <a:latin typeface="Roboto"/>
              <a:ea typeface="Roboto"/>
              <a:cs typeface="Roboto"/>
              <a:sym typeface="Roboto"/>
            </a:endParaRPr>
          </a:p>
        </p:txBody>
      </p:sp>
      <p:sp>
        <p:nvSpPr>
          <p:cNvPr id="603" name="Google Shape;603;p21"/>
          <p:cNvSpPr txBox="1"/>
          <p:nvPr/>
        </p:nvSpPr>
        <p:spPr>
          <a:xfrm>
            <a:off x="2620430" y="4671418"/>
            <a:ext cx="4021221" cy="110799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a:solidFill>
                  <a:srgbClr val="002060"/>
                </a:solidFill>
                <a:latin typeface="Roboto"/>
                <a:ea typeface="Roboto"/>
                <a:cs typeface="Roboto"/>
                <a:sym typeface="Roboto"/>
              </a:rPr>
              <a:t>Số lượng hình/khối để tạo ra được sản phẩm</a:t>
            </a:r>
            <a:br>
              <a:rPr lang="en-US" sz="2400">
                <a:solidFill>
                  <a:srgbClr val="002060"/>
                </a:solidFill>
                <a:latin typeface="Roboto"/>
                <a:ea typeface="Roboto"/>
                <a:cs typeface="Roboto"/>
                <a:sym typeface="Roboto"/>
              </a:rPr>
            </a:br>
            <a:endParaRPr sz="2400" b="0" i="0" u="none" strike="noStrike" cap="none">
              <a:solidFill>
                <a:srgbClr val="002060"/>
              </a:solidFill>
              <a:latin typeface="Roboto"/>
              <a:ea typeface="Roboto"/>
              <a:cs typeface="Roboto"/>
              <a:sym typeface="Roboto"/>
            </a:endParaRPr>
          </a:p>
        </p:txBody>
      </p:sp>
      <p:sp>
        <p:nvSpPr>
          <p:cNvPr id="604" name="Google Shape;604;p21"/>
          <p:cNvSpPr txBox="1"/>
          <p:nvPr/>
        </p:nvSpPr>
        <p:spPr>
          <a:xfrm>
            <a:off x="2692095" y="2391897"/>
            <a:ext cx="3949556" cy="110799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a:solidFill>
                  <a:srgbClr val="002060"/>
                </a:solidFill>
                <a:latin typeface="Roboto"/>
                <a:ea typeface="Roboto"/>
                <a:cs typeface="Roboto"/>
                <a:sym typeface="Roboto"/>
              </a:rPr>
              <a:t>Mỗi ngôi nhà/toà nhà sử dụng những hình/khối nào?</a:t>
            </a:r>
            <a:br>
              <a:rPr lang="en-US" sz="2400">
                <a:solidFill>
                  <a:srgbClr val="002060"/>
                </a:solidFill>
                <a:latin typeface="Roboto"/>
                <a:ea typeface="Roboto"/>
                <a:cs typeface="Roboto"/>
                <a:sym typeface="Roboto"/>
              </a:rPr>
            </a:br>
            <a:endParaRPr sz="2400" b="0" i="0" u="none" strike="noStrike" cap="none">
              <a:solidFill>
                <a:srgbClr val="002060"/>
              </a:solidFill>
              <a:latin typeface="Roboto"/>
              <a:ea typeface="Roboto"/>
              <a:cs typeface="Roboto"/>
              <a:sym typeface="Roboto"/>
            </a:endParaRPr>
          </a:p>
        </p:txBody>
      </p:sp>
      <p:pic>
        <p:nvPicPr>
          <p:cNvPr id="605" name="Google Shape;605;p21"/>
          <p:cNvPicPr preferRelativeResize="0"/>
          <p:nvPr/>
        </p:nvPicPr>
        <p:blipFill rotWithShape="1">
          <a:blip r:embed="rId4">
            <a:alphaModFix/>
          </a:blip>
          <a:srcRect/>
          <a:stretch/>
        </p:blipFill>
        <p:spPr>
          <a:xfrm>
            <a:off x="-50328" y="-45481"/>
            <a:ext cx="2336328" cy="1708727"/>
          </a:xfrm>
          <a:prstGeom prst="rect">
            <a:avLst/>
          </a:prstGeom>
          <a:noFill/>
          <a:ln>
            <a:noFill/>
          </a:ln>
        </p:spPr>
      </p:pic>
      <p:pic>
        <p:nvPicPr>
          <p:cNvPr id="606" name="Google Shape;606;p21"/>
          <p:cNvPicPr preferRelativeResize="0"/>
          <p:nvPr/>
        </p:nvPicPr>
        <p:blipFill rotWithShape="1">
          <a:blip r:embed="rId5">
            <a:alphaModFix/>
          </a:blip>
          <a:srcRect/>
          <a:stretch/>
        </p:blipFill>
        <p:spPr>
          <a:xfrm>
            <a:off x="7207665" y="1663246"/>
            <a:ext cx="5095763" cy="3822001"/>
          </a:xfrm>
          <a:prstGeom prst="rect">
            <a:avLst/>
          </a:prstGeom>
          <a:noFill/>
          <a:ln>
            <a:noFill/>
          </a:ln>
          <a:effectLst>
            <a:outerShdw blurRad="63500" sx="102000" sy="102000" algn="ctr" rotWithShape="0">
              <a:srgbClr val="000000">
                <a:alpha val="4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601"/>
                                        </p:tgtEl>
                                        <p:attrNameLst>
                                          <p:attrName>style.visibility</p:attrName>
                                        </p:attrNameLst>
                                      </p:cBhvr>
                                      <p:to>
                                        <p:strVal val="visible"/>
                                      </p:to>
                                    </p:set>
                                    <p:anim calcmode="lin" valueType="num">
                                      <p:cBhvr additive="base">
                                        <p:cTn id="7" dur="500"/>
                                        <p:tgtEl>
                                          <p:spTgt spid="601"/>
                                        </p:tgtEl>
                                        <p:attrNameLst>
                                          <p:attrName>ppt_w</p:attrName>
                                        </p:attrNameLst>
                                      </p:cBhvr>
                                      <p:tavLst>
                                        <p:tav tm="0">
                                          <p:val>
                                            <p:strVal val="0"/>
                                          </p:val>
                                        </p:tav>
                                        <p:tav tm="100000">
                                          <p:val>
                                            <p:strVal val="#ppt_w"/>
                                          </p:val>
                                        </p:tav>
                                      </p:tavLst>
                                    </p:anim>
                                    <p:anim calcmode="lin" valueType="num">
                                      <p:cBhvr additive="base">
                                        <p:cTn id="8" dur="500"/>
                                        <p:tgtEl>
                                          <p:spTgt spid="601"/>
                                        </p:tgtEl>
                                        <p:attrNameLst>
                                          <p:attrName>ppt_h</p:attrName>
                                        </p:attrNameLst>
                                      </p:cBhvr>
                                      <p:tavLst>
                                        <p:tav tm="0">
                                          <p:val>
                                            <p:strVal val="0"/>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602"/>
                                        </p:tgtEl>
                                        <p:attrNameLst>
                                          <p:attrName>style.visibility</p:attrName>
                                        </p:attrNameLst>
                                      </p:cBhvr>
                                      <p:to>
                                        <p:strVal val="visible"/>
                                      </p:to>
                                    </p:set>
                                    <p:animEffect transition="in" filter="fade">
                                      <p:cBhvr>
                                        <p:cTn id="11" dur="500"/>
                                        <p:tgtEl>
                                          <p:spTgt spid="602"/>
                                        </p:tgtEl>
                                      </p:cBhvr>
                                    </p:animEffect>
                                  </p:childTnLst>
                                </p:cTn>
                              </p:par>
                              <p:par>
                                <p:cTn id="12" presetID="10" presetClass="entr" presetSubtype="0" fill="hold" nodeType="withEffect">
                                  <p:stCondLst>
                                    <p:cond delay="0"/>
                                  </p:stCondLst>
                                  <p:childTnLst>
                                    <p:set>
                                      <p:cBhvr>
                                        <p:cTn id="13" dur="1" fill="hold">
                                          <p:stCondLst>
                                            <p:cond delay="0"/>
                                          </p:stCondLst>
                                        </p:cTn>
                                        <p:tgtEl>
                                          <p:spTgt spid="603"/>
                                        </p:tgtEl>
                                        <p:attrNameLst>
                                          <p:attrName>style.visibility</p:attrName>
                                        </p:attrNameLst>
                                      </p:cBhvr>
                                      <p:to>
                                        <p:strVal val="visible"/>
                                      </p:to>
                                    </p:set>
                                    <p:animEffect transition="in" filter="fade">
                                      <p:cBhvr>
                                        <p:cTn id="14" dur="500"/>
                                        <p:tgtEl>
                                          <p:spTgt spid="603"/>
                                        </p:tgtEl>
                                      </p:cBhvr>
                                    </p:animEffect>
                                  </p:childTnLst>
                                </p:cTn>
                              </p:par>
                              <p:par>
                                <p:cTn id="15" presetID="10" presetClass="entr" presetSubtype="0" fill="hold" nodeType="withEffect">
                                  <p:stCondLst>
                                    <p:cond delay="0"/>
                                  </p:stCondLst>
                                  <p:childTnLst>
                                    <p:set>
                                      <p:cBhvr>
                                        <p:cTn id="16" dur="1" fill="hold">
                                          <p:stCondLst>
                                            <p:cond delay="0"/>
                                          </p:stCondLst>
                                        </p:cTn>
                                        <p:tgtEl>
                                          <p:spTgt spid="604"/>
                                        </p:tgtEl>
                                        <p:attrNameLst>
                                          <p:attrName>style.visibility</p:attrName>
                                        </p:attrNameLst>
                                      </p:cBhvr>
                                      <p:to>
                                        <p:strVal val="visible"/>
                                      </p:to>
                                    </p:set>
                                    <p:animEffect transition="in" filter="fade">
                                      <p:cBhvr>
                                        <p:cTn id="17" dur="500"/>
                                        <p:tgtEl>
                                          <p:spTgt spid="604"/>
                                        </p:tgtEl>
                                      </p:cBhvr>
                                    </p:animEffect>
                                  </p:childTnLst>
                                </p:cTn>
                              </p:par>
                              <p:par>
                                <p:cTn id="18" presetID="10" presetClass="entr" presetSubtype="0" fill="hold" nodeType="withEffect">
                                  <p:stCondLst>
                                    <p:cond delay="0"/>
                                  </p:stCondLst>
                                  <p:childTnLst>
                                    <p:set>
                                      <p:cBhvr>
                                        <p:cTn id="19" dur="1" fill="hold">
                                          <p:stCondLst>
                                            <p:cond delay="0"/>
                                          </p:stCondLst>
                                        </p:cTn>
                                        <p:tgtEl>
                                          <p:spTgt spid="606"/>
                                        </p:tgtEl>
                                        <p:attrNameLst>
                                          <p:attrName>style.visibility</p:attrName>
                                        </p:attrNameLst>
                                      </p:cBhvr>
                                      <p:to>
                                        <p:strVal val="visible"/>
                                      </p:to>
                                    </p:set>
                                    <p:animEffect transition="in" filter="fade">
                                      <p:cBhvr>
                                        <p:cTn id="20" dur="1000"/>
                                        <p:tgtEl>
                                          <p:spTgt spid="6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p22"/>
          <p:cNvSpPr txBox="1"/>
          <p:nvPr/>
        </p:nvSpPr>
        <p:spPr>
          <a:xfrm>
            <a:off x="3644929" y="624225"/>
            <a:ext cx="4656590"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2060"/>
              </a:buClr>
              <a:buSzPts val="3200"/>
              <a:buFont typeface="Roboto"/>
              <a:buNone/>
            </a:pPr>
            <a:r>
              <a:rPr lang="en-US" sz="3200" b="1" i="0" u="none" strike="noStrike" cap="none">
                <a:solidFill>
                  <a:srgbClr val="002060"/>
                </a:solidFill>
                <a:latin typeface="Roboto"/>
                <a:ea typeface="Roboto"/>
                <a:cs typeface="Roboto"/>
                <a:sym typeface="Roboto"/>
              </a:rPr>
              <a:t>ĐÁNH GIÁ SẢN PHẨM</a:t>
            </a:r>
            <a:endParaRPr sz="3200" b="1" i="0" u="none" strike="noStrike" cap="none">
              <a:solidFill>
                <a:srgbClr val="002060"/>
              </a:solidFill>
              <a:latin typeface="Roboto"/>
              <a:ea typeface="Roboto"/>
              <a:cs typeface="Roboto"/>
              <a:sym typeface="Roboto"/>
            </a:endParaRPr>
          </a:p>
        </p:txBody>
      </p:sp>
      <p:pic>
        <p:nvPicPr>
          <p:cNvPr id="613" name="Google Shape;613;p22"/>
          <p:cNvPicPr preferRelativeResize="0"/>
          <p:nvPr/>
        </p:nvPicPr>
        <p:blipFill rotWithShape="1">
          <a:blip r:embed="rId3">
            <a:alphaModFix/>
          </a:blip>
          <a:srcRect/>
          <a:stretch/>
        </p:blipFill>
        <p:spPr>
          <a:xfrm>
            <a:off x="1643602" y="1704386"/>
            <a:ext cx="8372475" cy="4343400"/>
          </a:xfrm>
          <a:prstGeom prst="rect">
            <a:avLst/>
          </a:prstGeom>
          <a:noFill/>
          <a:ln>
            <a:noFill/>
          </a:ln>
          <a:effectLst>
            <a:outerShdw blurRad="63500" sx="102000" sy="102000" algn="ctr" rotWithShape="0">
              <a:srgbClr val="000000">
                <a:alpha val="40000"/>
              </a:srgbClr>
            </a:outerShdw>
          </a:effectLst>
        </p:spPr>
      </p:pic>
      <p:sp>
        <p:nvSpPr>
          <p:cNvPr id="614" name="Google Shape;614;p22"/>
          <p:cNvSpPr txBox="1"/>
          <p:nvPr/>
        </p:nvSpPr>
        <p:spPr>
          <a:xfrm>
            <a:off x="6666532" y="1704386"/>
            <a:ext cx="2545723" cy="738664"/>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rgbClr val="002060"/>
              </a:buClr>
              <a:buSzPts val="2400"/>
              <a:buFont typeface="Roboto"/>
              <a:buNone/>
            </a:pPr>
            <a:r>
              <a:rPr lang="en-US" sz="2400" b="0" i="0" u="none" strike="noStrike" cap="none">
                <a:solidFill>
                  <a:srgbClr val="002060"/>
                </a:solidFill>
                <a:latin typeface="Roboto"/>
                <a:ea typeface="Roboto"/>
                <a:cs typeface="Roboto"/>
                <a:sym typeface="Roboto"/>
              </a:rPr>
              <a:t> Thực hiện đánh giá bằng hình dán</a:t>
            </a:r>
            <a:endParaRPr sz="2800" b="1" i="0" u="none" strike="noStrike" cap="none">
              <a:solidFill>
                <a:srgbClr val="FF0000"/>
              </a:solidFill>
              <a:latin typeface="Roboto"/>
              <a:ea typeface="Roboto"/>
              <a:cs typeface="Roboto"/>
              <a:sym typeface="Roboto"/>
            </a:endParaRPr>
          </a:p>
        </p:txBody>
      </p:sp>
      <p:pic>
        <p:nvPicPr>
          <p:cNvPr id="615" name="Google Shape;615;p22"/>
          <p:cNvPicPr preferRelativeResize="0"/>
          <p:nvPr/>
        </p:nvPicPr>
        <p:blipFill rotWithShape="1">
          <a:blip r:embed="rId4">
            <a:alphaModFix/>
          </a:blip>
          <a:srcRect l="6826" t="7035" r="5653" b="3542"/>
          <a:stretch/>
        </p:blipFill>
        <p:spPr>
          <a:xfrm>
            <a:off x="6159960" y="3811120"/>
            <a:ext cx="868595" cy="868595"/>
          </a:xfrm>
          <a:prstGeom prst="ellipse">
            <a:avLst/>
          </a:prstGeom>
          <a:noFill/>
          <a:ln>
            <a:noFill/>
          </a:ln>
        </p:spPr>
      </p:pic>
      <p:pic>
        <p:nvPicPr>
          <p:cNvPr id="616" name="Google Shape;616;p22"/>
          <p:cNvPicPr preferRelativeResize="0"/>
          <p:nvPr/>
        </p:nvPicPr>
        <p:blipFill rotWithShape="1">
          <a:blip r:embed="rId5">
            <a:alphaModFix/>
          </a:blip>
          <a:srcRect l="9571" t="6413" r="10419" b="6659"/>
          <a:stretch/>
        </p:blipFill>
        <p:spPr>
          <a:xfrm>
            <a:off x="7390978" y="4779931"/>
            <a:ext cx="848933" cy="848933"/>
          </a:xfrm>
          <a:prstGeom prst="ellipse">
            <a:avLst/>
          </a:prstGeom>
          <a:noFill/>
          <a:ln>
            <a:noFill/>
          </a:ln>
        </p:spPr>
      </p:pic>
      <p:sp>
        <p:nvSpPr>
          <p:cNvPr id="617" name="Google Shape;617;p22"/>
          <p:cNvSpPr txBox="1"/>
          <p:nvPr/>
        </p:nvSpPr>
        <p:spPr>
          <a:xfrm>
            <a:off x="2343852" y="3663660"/>
            <a:ext cx="3530044" cy="107721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2060"/>
              </a:buClr>
              <a:buSzPts val="1600"/>
              <a:buFont typeface="Roboto"/>
              <a:buNone/>
            </a:pPr>
            <a:r>
              <a:rPr lang="en-US" sz="1600" b="0" i="0" u="none" strike="noStrike" cap="none">
                <a:solidFill>
                  <a:srgbClr val="002060"/>
                </a:solidFill>
                <a:latin typeface="Roboto"/>
                <a:ea typeface="Roboto"/>
                <a:cs typeface="Roboto"/>
                <a:sym typeface="Roboto"/>
              </a:rPr>
              <a:t>Mô hình thành phố hình học được lắp ghép từ những đồ vật có dạng khối lập phương, khối hộp chữ nhật, khối trụ, khối cầu</a:t>
            </a:r>
            <a:endParaRPr sz="1600" b="0" i="0" u="none" strike="noStrike" cap="none">
              <a:solidFill>
                <a:srgbClr val="002060"/>
              </a:solidFill>
              <a:latin typeface="Roboto"/>
              <a:ea typeface="Roboto"/>
              <a:cs typeface="Roboto"/>
              <a:sym typeface="Roboto"/>
            </a:endParaRPr>
          </a:p>
        </p:txBody>
      </p:sp>
      <p:sp>
        <p:nvSpPr>
          <p:cNvPr id="618" name="Google Shape;618;p22"/>
          <p:cNvSpPr txBox="1"/>
          <p:nvPr/>
        </p:nvSpPr>
        <p:spPr>
          <a:xfrm>
            <a:off x="2353480" y="4908458"/>
            <a:ext cx="3272124" cy="58477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2060"/>
              </a:buClr>
              <a:buSzPts val="1600"/>
              <a:buFont typeface="Roboto"/>
              <a:buNone/>
            </a:pPr>
            <a:r>
              <a:rPr lang="en-US" sz="1600">
                <a:solidFill>
                  <a:srgbClr val="002060"/>
                </a:solidFill>
                <a:latin typeface="Roboto"/>
                <a:ea typeface="Roboto"/>
                <a:cs typeface="Roboto"/>
                <a:sym typeface="Roboto"/>
              </a:rPr>
              <a:t>Đảm bảo tính thẩm mĩ, hài hoà về màu sắc, cân đối về hình dáng</a:t>
            </a:r>
            <a:endParaRPr sz="1600" b="0" i="0" u="none" strike="noStrike" cap="none">
              <a:solidFill>
                <a:srgbClr val="002060"/>
              </a:solidFill>
              <a:latin typeface="Roboto"/>
              <a:ea typeface="Roboto"/>
              <a:cs typeface="Roboto"/>
              <a:sym typeface="Roboto"/>
            </a:endParaRPr>
          </a:p>
        </p:txBody>
      </p:sp>
      <p:pic>
        <p:nvPicPr>
          <p:cNvPr id="619" name="Google Shape;619;p22"/>
          <p:cNvPicPr preferRelativeResize="0"/>
          <p:nvPr/>
        </p:nvPicPr>
        <p:blipFill rotWithShape="1">
          <a:blip r:embed="rId6">
            <a:alphaModFix/>
          </a:blip>
          <a:srcRect/>
          <a:stretch/>
        </p:blipFill>
        <p:spPr>
          <a:xfrm>
            <a:off x="-50328" y="-45481"/>
            <a:ext cx="2336328" cy="170872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12"/>
                                        </p:tgtEl>
                                        <p:attrNameLst>
                                          <p:attrName>style.visibility</p:attrName>
                                        </p:attrNameLst>
                                      </p:cBhvr>
                                      <p:to>
                                        <p:strVal val="visible"/>
                                      </p:to>
                                    </p:set>
                                    <p:animEffect transition="in" filter="fade">
                                      <p:cBhvr>
                                        <p:cTn id="7" dur="500"/>
                                        <p:tgtEl>
                                          <p:spTgt spid="612"/>
                                        </p:tgtEl>
                                      </p:cBhvr>
                                    </p:animEffect>
                                  </p:childTnLst>
                                </p:cTn>
                              </p:par>
                              <p:par>
                                <p:cTn id="8" presetID="23" presetClass="entr" presetSubtype="16" fill="hold" nodeType="withEffect">
                                  <p:stCondLst>
                                    <p:cond delay="0"/>
                                  </p:stCondLst>
                                  <p:childTnLst>
                                    <p:set>
                                      <p:cBhvr>
                                        <p:cTn id="9" dur="1" fill="hold">
                                          <p:stCondLst>
                                            <p:cond delay="0"/>
                                          </p:stCondLst>
                                        </p:cTn>
                                        <p:tgtEl>
                                          <p:spTgt spid="614"/>
                                        </p:tgtEl>
                                        <p:attrNameLst>
                                          <p:attrName>style.visibility</p:attrName>
                                        </p:attrNameLst>
                                      </p:cBhvr>
                                      <p:to>
                                        <p:strVal val="visible"/>
                                      </p:to>
                                    </p:set>
                                    <p:anim calcmode="lin" valueType="num">
                                      <p:cBhvr additive="base">
                                        <p:cTn id="10" dur="500"/>
                                        <p:tgtEl>
                                          <p:spTgt spid="614"/>
                                        </p:tgtEl>
                                        <p:attrNameLst>
                                          <p:attrName>ppt_w</p:attrName>
                                        </p:attrNameLst>
                                      </p:cBhvr>
                                      <p:tavLst>
                                        <p:tav tm="0">
                                          <p:val>
                                            <p:strVal val="0"/>
                                          </p:val>
                                        </p:tav>
                                        <p:tav tm="100000">
                                          <p:val>
                                            <p:strVal val="#ppt_w"/>
                                          </p:val>
                                        </p:tav>
                                      </p:tavLst>
                                    </p:anim>
                                    <p:anim calcmode="lin" valueType="num">
                                      <p:cBhvr additive="base">
                                        <p:cTn id="11" dur="500"/>
                                        <p:tgtEl>
                                          <p:spTgt spid="614"/>
                                        </p:tgtEl>
                                        <p:attrNameLst>
                                          <p:attrName>ppt_h</p:attrName>
                                        </p:attrNameLst>
                                      </p:cBhvr>
                                      <p:tavLst>
                                        <p:tav tm="0">
                                          <p:val>
                                            <p:strVal val="0"/>
                                          </p:val>
                                        </p:tav>
                                        <p:tav tm="100000">
                                          <p:val>
                                            <p:strVal val="#ppt_h"/>
                                          </p:val>
                                        </p:tav>
                                      </p:tavLst>
                                    </p:anim>
                                  </p:childTnLst>
                                </p:cTn>
                              </p:par>
                              <p:par>
                                <p:cTn id="12" presetID="10" presetClass="entr" presetSubtype="0" fill="hold" nodeType="withEffect">
                                  <p:stCondLst>
                                    <p:cond delay="0"/>
                                  </p:stCondLst>
                                  <p:childTnLst>
                                    <p:set>
                                      <p:cBhvr>
                                        <p:cTn id="13" dur="1" fill="hold">
                                          <p:stCondLst>
                                            <p:cond delay="0"/>
                                          </p:stCondLst>
                                        </p:cTn>
                                        <p:tgtEl>
                                          <p:spTgt spid="615"/>
                                        </p:tgtEl>
                                        <p:attrNameLst>
                                          <p:attrName>style.visibility</p:attrName>
                                        </p:attrNameLst>
                                      </p:cBhvr>
                                      <p:to>
                                        <p:strVal val="visible"/>
                                      </p:to>
                                    </p:set>
                                    <p:animEffect transition="in" filter="fade">
                                      <p:cBhvr>
                                        <p:cTn id="14" dur="2000"/>
                                        <p:tgtEl>
                                          <p:spTgt spid="615"/>
                                        </p:tgtEl>
                                      </p:cBhvr>
                                    </p:animEffect>
                                  </p:childTnLst>
                                </p:cTn>
                              </p:par>
                              <p:par>
                                <p:cTn id="15" presetID="10" presetClass="entr" presetSubtype="0" fill="hold" nodeType="withEffect">
                                  <p:stCondLst>
                                    <p:cond delay="0"/>
                                  </p:stCondLst>
                                  <p:childTnLst>
                                    <p:set>
                                      <p:cBhvr>
                                        <p:cTn id="16" dur="1" fill="hold">
                                          <p:stCondLst>
                                            <p:cond delay="0"/>
                                          </p:stCondLst>
                                        </p:cTn>
                                        <p:tgtEl>
                                          <p:spTgt spid="616"/>
                                        </p:tgtEl>
                                        <p:attrNameLst>
                                          <p:attrName>style.visibility</p:attrName>
                                        </p:attrNameLst>
                                      </p:cBhvr>
                                      <p:to>
                                        <p:strVal val="visible"/>
                                      </p:to>
                                    </p:set>
                                    <p:animEffect transition="in" filter="fade">
                                      <p:cBhvr>
                                        <p:cTn id="17" dur="2000"/>
                                        <p:tgtEl>
                                          <p:spTgt spid="616"/>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617"/>
                                        </p:tgtEl>
                                        <p:attrNameLst>
                                          <p:attrName>style.visibility</p:attrName>
                                        </p:attrNameLst>
                                      </p:cBhvr>
                                      <p:to>
                                        <p:strVal val="visible"/>
                                      </p:to>
                                    </p:set>
                                    <p:animEffect transition="in" filter="fade">
                                      <p:cBhvr>
                                        <p:cTn id="21" dur="500"/>
                                        <p:tgtEl>
                                          <p:spTgt spid="617"/>
                                        </p:tgtEl>
                                      </p:cBhvr>
                                    </p:animEffect>
                                  </p:childTnLst>
                                </p:cTn>
                              </p:par>
                              <p:par>
                                <p:cTn id="22" presetID="10" presetClass="entr" presetSubtype="0" fill="hold" nodeType="withEffect">
                                  <p:stCondLst>
                                    <p:cond delay="0"/>
                                  </p:stCondLst>
                                  <p:childTnLst>
                                    <p:set>
                                      <p:cBhvr>
                                        <p:cTn id="23" dur="1" fill="hold">
                                          <p:stCondLst>
                                            <p:cond delay="0"/>
                                          </p:stCondLst>
                                        </p:cTn>
                                        <p:tgtEl>
                                          <p:spTgt spid="618"/>
                                        </p:tgtEl>
                                        <p:attrNameLst>
                                          <p:attrName>style.visibility</p:attrName>
                                        </p:attrNameLst>
                                      </p:cBhvr>
                                      <p:to>
                                        <p:strVal val="visible"/>
                                      </p:to>
                                    </p:set>
                                    <p:animEffect transition="in" filter="fade">
                                      <p:cBhvr>
                                        <p:cTn id="24" dur="500"/>
                                        <p:tgtEl>
                                          <p:spTgt spid="6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pic>
        <p:nvPicPr>
          <p:cNvPr id="625" name="Google Shape;625;p23"/>
          <p:cNvPicPr preferRelativeResize="0"/>
          <p:nvPr/>
        </p:nvPicPr>
        <p:blipFill rotWithShape="1">
          <a:blip r:embed="rId3">
            <a:alphaModFix/>
          </a:blip>
          <a:srcRect/>
          <a:stretch/>
        </p:blipFill>
        <p:spPr>
          <a:xfrm>
            <a:off x="9223034" y="2522362"/>
            <a:ext cx="2398474" cy="3929809"/>
          </a:xfrm>
          <a:prstGeom prst="rect">
            <a:avLst/>
          </a:prstGeom>
          <a:noFill/>
          <a:ln>
            <a:noFill/>
          </a:ln>
        </p:spPr>
      </p:pic>
      <p:sp>
        <p:nvSpPr>
          <p:cNvPr id="626" name="Google Shape;626;p23"/>
          <p:cNvSpPr txBox="1"/>
          <p:nvPr/>
        </p:nvSpPr>
        <p:spPr>
          <a:xfrm>
            <a:off x="3219791" y="3129188"/>
            <a:ext cx="5856197"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B050"/>
              </a:buClr>
              <a:buSzPts val="4800"/>
              <a:buFont typeface="Roboto Black"/>
              <a:buNone/>
            </a:pPr>
            <a:r>
              <a:rPr lang="en-US" sz="4800" b="1" i="0" u="none" strike="noStrike" cap="none">
                <a:solidFill>
                  <a:srgbClr val="00B050"/>
                </a:solidFill>
                <a:latin typeface="Roboto Black"/>
                <a:ea typeface="Roboto Black"/>
                <a:cs typeface="Roboto Black"/>
                <a:sym typeface="Roboto Black"/>
              </a:rPr>
              <a:t>TẠM BIỆT CÁC EM</a:t>
            </a:r>
            <a:endParaRPr sz="4800" b="1" i="0" u="none" strike="noStrike" cap="none">
              <a:solidFill>
                <a:srgbClr val="00B050"/>
              </a:solidFill>
              <a:latin typeface="Roboto Black"/>
              <a:ea typeface="Roboto Black"/>
              <a:cs typeface="Roboto Black"/>
              <a:sym typeface="Roboto Black"/>
            </a:endParaRPr>
          </a:p>
        </p:txBody>
      </p:sp>
      <p:pic>
        <p:nvPicPr>
          <p:cNvPr id="627" name="Google Shape;627;p23"/>
          <p:cNvPicPr preferRelativeResize="0"/>
          <p:nvPr/>
        </p:nvPicPr>
        <p:blipFill rotWithShape="1">
          <a:blip r:embed="rId4">
            <a:alphaModFix/>
          </a:blip>
          <a:srcRect/>
          <a:stretch/>
        </p:blipFill>
        <p:spPr>
          <a:xfrm>
            <a:off x="-50328" y="-45481"/>
            <a:ext cx="2336328" cy="170872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25"/>
                                        </p:tgtEl>
                                        <p:attrNameLst>
                                          <p:attrName>style.visibility</p:attrName>
                                        </p:attrNameLst>
                                      </p:cBhvr>
                                      <p:to>
                                        <p:strVal val="visible"/>
                                      </p:to>
                                    </p:set>
                                    <p:animEffect transition="in" filter="fade">
                                      <p:cBhvr>
                                        <p:cTn id="7" dur="500"/>
                                        <p:tgtEl>
                                          <p:spTgt spid="625"/>
                                        </p:tgtEl>
                                      </p:cBhvr>
                                    </p:animEffect>
                                  </p:childTnLst>
                                </p:cTn>
                              </p:par>
                              <p:par>
                                <p:cTn id="8" presetID="2" presetClass="entr" presetSubtype="1" fill="hold" nodeType="withEffect">
                                  <p:stCondLst>
                                    <p:cond delay="0"/>
                                  </p:stCondLst>
                                  <p:childTnLst>
                                    <p:set>
                                      <p:cBhvr>
                                        <p:cTn id="9" dur="1" fill="hold">
                                          <p:stCondLst>
                                            <p:cond delay="0"/>
                                          </p:stCondLst>
                                        </p:cTn>
                                        <p:tgtEl>
                                          <p:spTgt spid="626"/>
                                        </p:tgtEl>
                                        <p:attrNameLst>
                                          <p:attrName>style.visibility</p:attrName>
                                        </p:attrNameLst>
                                      </p:cBhvr>
                                      <p:to>
                                        <p:strVal val="visible"/>
                                      </p:to>
                                    </p:set>
                                    <p:anim calcmode="lin" valueType="num">
                                      <p:cBhvr additive="base">
                                        <p:cTn id="10" dur="500"/>
                                        <p:tgtEl>
                                          <p:spTgt spid="6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TotalTime>
  <Words>1211</Words>
  <Application>Microsoft Office PowerPoint</Application>
  <PresentationFormat>Widescreen</PresentationFormat>
  <Paragraphs>148</Paragraphs>
  <Slides>23</Slides>
  <Notes>23</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23</vt:i4>
      </vt:variant>
    </vt:vector>
  </HeadingPairs>
  <TitlesOfParts>
    <vt:vector size="34" baseType="lpstr">
      <vt:lpstr>Arial</vt:lpstr>
      <vt:lpstr>Noto Sans Symbols</vt:lpstr>
      <vt:lpstr>Pangolin</vt:lpstr>
      <vt:lpstr>Calibri</vt:lpstr>
      <vt:lpstr>Times New Roman</vt:lpstr>
      <vt:lpstr>Roboto Black</vt:lpstr>
      <vt:lpstr>Roboto</vt:lpstr>
      <vt:lpstr>1_Office Theme</vt:lpstr>
      <vt:lpstr>Office Theme</vt:lpstr>
      <vt:lpstr>3_Office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3</cp:revision>
  <dcterms:created xsi:type="dcterms:W3CDTF">2023-04-01T23:44:56Z</dcterms:created>
  <dcterms:modified xsi:type="dcterms:W3CDTF">2024-02-27T07:40:24Z</dcterms:modified>
</cp:coreProperties>
</file>