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318" r:id="rId2"/>
    <p:sldId id="301" r:id="rId3"/>
    <p:sldId id="312" r:id="rId4"/>
    <p:sldId id="256" r:id="rId5"/>
    <p:sldId id="320" r:id="rId6"/>
    <p:sldId id="321" r:id="rId7"/>
    <p:sldId id="338" r:id="rId8"/>
    <p:sldId id="1632" r:id="rId9"/>
    <p:sldId id="1633" r:id="rId10"/>
    <p:sldId id="1639" r:id="rId11"/>
    <p:sldId id="259" r:id="rId12"/>
    <p:sldId id="1640" r:id="rId13"/>
    <p:sldId id="1646" r:id="rId14"/>
    <p:sldId id="262" r:id="rId15"/>
    <p:sldId id="1643" r:id="rId16"/>
    <p:sldId id="1635" r:id="rId17"/>
    <p:sldId id="267" r:id="rId18"/>
    <p:sldId id="1625" r:id="rId19"/>
    <p:sldId id="264" r:id="rId20"/>
    <p:sldId id="1617" r:id="rId21"/>
    <p:sldId id="1638" r:id="rId22"/>
    <p:sldId id="1588" r:id="rId23"/>
    <p:sldId id="1622" r:id="rId24"/>
    <p:sldId id="1623" r:id="rId25"/>
    <p:sldId id="270" r:id="rId26"/>
    <p:sldId id="1609" r:id="rId27"/>
    <p:sldId id="1610" r:id="rId28"/>
  </p:sldIdLst>
  <p:sldSz cx="18288000" cy="10287000"/>
  <p:notesSz cx="6858000" cy="9144000"/>
  <p:embeddedFontLst>
    <p:embeddedFont>
      <p:font typeface="Berlin Sans FB" panose="020E0602020502020306" pitchFamily="34" charset="0"/>
      <p:regular r:id="rId30"/>
      <p:bold r:id="rId31"/>
    </p:embeddedFont>
    <p:embeddedFont>
      <p:font typeface="Georgia" panose="02040502050405020303" pitchFamily="18" charset="0"/>
      <p:regular r:id="rId32"/>
      <p:bold r:id="rId33"/>
      <p:italic r:id="rId34"/>
      <p:boldItalic r:id="rId35"/>
    </p:embeddedFont>
    <p:embeddedFont>
      <p:font typeface="KaiTi" panose="02010609060101010101" pitchFamily="49" charset="-122"/>
      <p:regular r:id="rId36"/>
    </p:embeddedFont>
    <p:embeddedFont>
      <p:font typeface="Montserrat" panose="00000500000000000000" pitchFamily="2" charset="0"/>
      <p:regular r:id="rId37"/>
      <p:bold r:id="rId38"/>
      <p:italic r:id="rId39"/>
      <p:boldItalic r:id="rId40"/>
    </p:embeddedFont>
    <p:embeddedFont>
      <p:font typeface="Montserrat Bold" panose="00000800000000000000" charset="0"/>
      <p:bold r:id="rId41"/>
    </p:embeddedFont>
    <p:embeddedFont>
      <p:font typeface="Montserrat ExtraBold" panose="00000900000000000000" pitchFamily="2" charset="0"/>
      <p:bold r:id="rId42"/>
      <p:boldItalic r:id="rId43"/>
    </p:embeddedFont>
    <p:embeddedFont>
      <p:font typeface="Shadows Into Light Two" panose="02000506000000020004" pitchFamily="2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6A7"/>
    <a:srgbClr val="FFFFFF"/>
    <a:srgbClr val="3C8ABE"/>
    <a:srgbClr val="C4A668"/>
    <a:srgbClr val="FBC0D6"/>
    <a:srgbClr val="FFA096"/>
    <a:srgbClr val="5AA37F"/>
    <a:srgbClr val="DDCBA9"/>
    <a:srgbClr val="FC9B75"/>
    <a:srgbClr val="59A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C9B1A-263E-4D44-B627-7A7901859896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D134C-7DAD-4147-92E1-857347782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6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4F751-0772-43AA-B9B0-37F9FAA180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427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791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ED134C-7DAD-4147-92E1-85734778210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075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80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0502" y="-4000502"/>
            <a:ext cx="10287000" cy="1828800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C8A23B2-6893-45E5-8C3C-52D518212B4E}"/>
              </a:ext>
            </a:extLst>
          </p:cNvPr>
          <p:cNvSpPr/>
          <p:nvPr userDrawn="1"/>
        </p:nvSpPr>
        <p:spPr>
          <a:xfrm>
            <a:off x="328614" y="300039"/>
            <a:ext cx="17630775" cy="9686925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 dirty="0"/>
          </a:p>
        </p:txBody>
      </p:sp>
    </p:spTree>
    <p:extLst>
      <p:ext uri="{BB962C8B-B14F-4D97-AF65-F5344CB8AC3E}">
        <p14:creationId xmlns:p14="http://schemas.microsoft.com/office/powerpoint/2010/main" val="301813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01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A251F4-1A55-4054-B979-E3CC8C5BB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85DD1D-21FB-46C7-93D9-1DBC060E737E}"/>
              </a:ext>
            </a:extLst>
          </p:cNvPr>
          <p:cNvSpPr/>
          <p:nvPr userDrawn="1"/>
        </p:nvSpPr>
        <p:spPr>
          <a:xfrm>
            <a:off x="767042" y="729377"/>
            <a:ext cx="16754039" cy="882825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89"/>
            <a:endParaRPr lang="zh-CN" altLang="en-US" sz="3600" dirty="0">
              <a:solidFill>
                <a:prstClr val="black">
                  <a:lumMod val="95000"/>
                  <a:lumOff val="5000"/>
                </a:prstClr>
              </a:solidFill>
              <a:latin typeface="KaiTi" panose="02010609060101010101" pitchFamily="49" charset="-122"/>
              <a:ea typeface="KaiTi" panose="02010609060101010101" pitchFamily="49" charset="-122"/>
              <a:sym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591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57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2.png"/><Relationship Id="rId7" Type="http://schemas.openxmlformats.org/officeDocument/2006/relationships/image" Target="../media/image2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1.png"/><Relationship Id="rId5" Type="http://schemas.openxmlformats.org/officeDocument/2006/relationships/image" Target="../media/image76.png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1.png"/><Relationship Id="rId5" Type="http://schemas.openxmlformats.org/officeDocument/2006/relationships/image" Target="../media/image76.png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1.png"/><Relationship Id="rId5" Type="http://schemas.openxmlformats.org/officeDocument/2006/relationships/image" Target="../media/image76.png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7" Type="http://schemas.openxmlformats.org/officeDocument/2006/relationships/image" Target="../media/image7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p4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FIREWRK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7" y="2540795"/>
            <a:ext cx="40957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 descr="bar01"/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7" y="8905877"/>
            <a:ext cx="1767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A_图片 34">
            <a:extLst>
              <a:ext uri="{FF2B5EF4-FFF2-40B4-BE49-F238E27FC236}">
                <a16:creationId xmlns:a16="http://schemas.microsoft.com/office/drawing/2014/main" id="{BEB72197-DEE1-BA6B-1624-6EA8839CE2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6435" flipH="1">
            <a:off x="12204497" y="5931559"/>
            <a:ext cx="2132423" cy="2106254"/>
          </a:xfrm>
          <a:prstGeom prst="rect">
            <a:avLst/>
          </a:prstGeom>
        </p:spPr>
      </p:pic>
      <p:pic>
        <p:nvPicPr>
          <p:cNvPr id="13" name="PA_图片 28">
            <a:extLst>
              <a:ext uri="{FF2B5EF4-FFF2-40B4-BE49-F238E27FC236}">
                <a16:creationId xmlns:a16="http://schemas.microsoft.com/office/drawing/2014/main" id="{38150ACE-E988-947D-57DB-3B762A1EBD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158119" y="3009902"/>
            <a:ext cx="3361154" cy="7537151"/>
          </a:xfrm>
          <a:prstGeom prst="rect">
            <a:avLst/>
          </a:prstGeom>
        </p:spPr>
      </p:pic>
      <p:pic>
        <p:nvPicPr>
          <p:cNvPr id="14" name="PA_图片 30">
            <a:extLst>
              <a:ext uri="{FF2B5EF4-FFF2-40B4-BE49-F238E27FC236}">
                <a16:creationId xmlns:a16="http://schemas.microsoft.com/office/drawing/2014/main" id="{1C13095A-395D-000F-EA58-97B97E790EF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97"/>
          <a:stretch/>
        </p:blipFill>
        <p:spPr>
          <a:xfrm>
            <a:off x="2291699" y="5033945"/>
            <a:ext cx="10171968" cy="5181330"/>
          </a:xfrm>
          <a:prstGeom prst="rect">
            <a:avLst/>
          </a:prstGeom>
        </p:spPr>
      </p:pic>
      <p:pic>
        <p:nvPicPr>
          <p:cNvPr id="15" name="PA_图片 31">
            <a:extLst>
              <a:ext uri="{FF2B5EF4-FFF2-40B4-BE49-F238E27FC236}">
                <a16:creationId xmlns:a16="http://schemas.microsoft.com/office/drawing/2014/main" id="{B21CFD5F-22C3-3620-BA5A-8D1A6F6142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10321" y="6288290"/>
            <a:ext cx="7377678" cy="3952884"/>
          </a:xfrm>
          <a:prstGeom prst="rect">
            <a:avLst/>
          </a:prstGeom>
        </p:spPr>
      </p:pic>
      <p:pic>
        <p:nvPicPr>
          <p:cNvPr id="16" name="PA_图片 5">
            <a:extLst>
              <a:ext uri="{FF2B5EF4-FFF2-40B4-BE49-F238E27FC236}">
                <a16:creationId xmlns:a16="http://schemas.microsoft.com/office/drawing/2014/main" id="{2B48C537-84D3-CB4D-3529-BB39EA4908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87"/>
          <a:stretch/>
        </p:blipFill>
        <p:spPr>
          <a:xfrm>
            <a:off x="11781466" y="1201470"/>
            <a:ext cx="6857999" cy="8686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459B53-C840-C92E-FB34-345C9909AE92}"/>
              </a:ext>
            </a:extLst>
          </p:cNvPr>
          <p:cNvSpPr txBox="1"/>
          <p:nvPr/>
        </p:nvSpPr>
        <p:spPr>
          <a:xfrm>
            <a:off x="1246192" y="2642294"/>
            <a:ext cx="15087599" cy="3047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373">
              <a:defRPr/>
            </a:pPr>
            <a:r>
              <a:rPr lang="en-US" altLang="zh-CN" sz="6401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CHÀO MỪNG </a:t>
            </a:r>
          </a:p>
          <a:p>
            <a:pPr algn="ctr" defTabSz="1828373">
              <a:defRPr/>
            </a:pPr>
            <a:r>
              <a:rPr lang="en-US" altLang="zh-CN" sz="6401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CÁC THẦY CÔ VÀ CÁC EM ĐẾN VỚI TIẾT MĨ THUẬT</a:t>
            </a:r>
            <a:endParaRPr lang="zh-CN" altLang="en-US" sz="6401" b="1" dirty="0">
              <a:solidFill>
                <a:srgbClr val="7030A0"/>
              </a:solidFill>
              <a:effectLst>
                <a:glow rad="254000">
                  <a:prstClr val="white">
                    <a:alpha val="91000"/>
                  </a:prstClr>
                </a:glow>
              </a:effectLst>
              <a:latin typeface="Times New Roman" pitchFamily="18" charset="0"/>
              <a:ea typeface="方正粗倩简体" panose="03000509000000000000" pitchFamily="65" charset="-122"/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721CE-F158-C9DE-8DAB-4BE26DDAC44E}"/>
              </a:ext>
            </a:extLst>
          </p:cNvPr>
          <p:cNvSpPr txBox="1"/>
          <p:nvPr/>
        </p:nvSpPr>
        <p:spPr>
          <a:xfrm>
            <a:off x="3290999" y="6370265"/>
            <a:ext cx="9993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755"/>
            <a:r>
              <a:rPr lang="en-US" sz="4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4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20239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5712" b="-757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411408" y="1166147"/>
            <a:ext cx="9789267" cy="5384097"/>
          </a:xfrm>
          <a:custGeom>
            <a:avLst/>
            <a:gdLst/>
            <a:ahLst/>
            <a:cxnLst/>
            <a:rect l="l" t="t" r="r" b="b"/>
            <a:pathLst>
              <a:path w="9789267" h="5384097">
                <a:moveTo>
                  <a:pt x="0" y="0"/>
                </a:moveTo>
                <a:lnTo>
                  <a:pt x="9789268" y="0"/>
                </a:lnTo>
                <a:lnTo>
                  <a:pt x="9789268" y="5384097"/>
                </a:lnTo>
                <a:lnTo>
                  <a:pt x="0" y="5384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3986312" y="901423"/>
            <a:ext cx="9789267" cy="5384097"/>
          </a:xfrm>
          <a:custGeom>
            <a:avLst/>
            <a:gdLst/>
            <a:ahLst/>
            <a:cxnLst/>
            <a:rect l="l" t="t" r="r" b="b"/>
            <a:pathLst>
              <a:path w="9789267" h="5384097">
                <a:moveTo>
                  <a:pt x="0" y="0"/>
                </a:moveTo>
                <a:lnTo>
                  <a:pt x="9789267" y="0"/>
                </a:lnTo>
                <a:lnTo>
                  <a:pt x="9789267" y="5384097"/>
                </a:lnTo>
                <a:lnTo>
                  <a:pt x="0" y="5384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278190" y="4981553"/>
            <a:ext cx="15459972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vi-VN" sz="5400" b="1" dirty="0">
                <a:solidFill>
                  <a:srgbClr val="FF7061"/>
                </a:solidFill>
                <a:latin typeface="Montserrat ExtraBold" panose="000009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5400" b="1" dirty="0">
              <a:solidFill>
                <a:srgbClr val="FF706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367B976-AAFB-A7D0-3AAE-9CE7D5B985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1000"/>
          </a:blip>
          <a:srcRect l="11173" t="13551" r="9235" b="6048"/>
          <a:stretch/>
        </p:blipFill>
        <p:spPr>
          <a:xfrm>
            <a:off x="108927" y="375664"/>
            <a:ext cx="1262673" cy="1278234"/>
          </a:xfrm>
          <a:prstGeom prst="roundRect">
            <a:avLst>
              <a:gd name="adj" fmla="val 128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Freeform 6">
            <a:extLst>
              <a:ext uri="{FF2B5EF4-FFF2-40B4-BE49-F238E27FC236}">
                <a16:creationId xmlns:a16="http://schemas.microsoft.com/office/drawing/2014/main" id="{81268AFB-5ECF-51EF-283F-67DC4FA03B93}"/>
              </a:ext>
            </a:extLst>
          </p:cNvPr>
          <p:cNvSpPr/>
          <p:nvPr/>
        </p:nvSpPr>
        <p:spPr>
          <a:xfrm>
            <a:off x="-3799011" y="7329512"/>
            <a:ext cx="16230600" cy="5660422"/>
          </a:xfrm>
          <a:custGeom>
            <a:avLst/>
            <a:gdLst/>
            <a:ahLst/>
            <a:cxnLst/>
            <a:rect l="l" t="t" r="r" b="b"/>
            <a:pathLst>
              <a:path w="16230600" h="5660422">
                <a:moveTo>
                  <a:pt x="0" y="0"/>
                </a:moveTo>
                <a:lnTo>
                  <a:pt x="16230600" y="0"/>
                </a:lnTo>
                <a:lnTo>
                  <a:pt x="16230600" y="5660422"/>
                </a:lnTo>
                <a:lnTo>
                  <a:pt x="0" y="56604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A059E8DC-8495-61F4-1E3C-90AC21D6DA73}"/>
              </a:ext>
            </a:extLst>
          </p:cNvPr>
          <p:cNvSpPr/>
          <p:nvPr/>
        </p:nvSpPr>
        <p:spPr>
          <a:xfrm flipH="1">
            <a:off x="-2844238" y="7436352"/>
            <a:ext cx="11045070" cy="5246408"/>
          </a:xfrm>
          <a:custGeom>
            <a:avLst/>
            <a:gdLst/>
            <a:ahLst/>
            <a:cxnLst/>
            <a:rect l="l" t="t" r="r" b="b"/>
            <a:pathLst>
              <a:path w="11045070" h="5246408">
                <a:moveTo>
                  <a:pt x="11045070" y="0"/>
                </a:moveTo>
                <a:lnTo>
                  <a:pt x="0" y="0"/>
                </a:lnTo>
                <a:lnTo>
                  <a:pt x="0" y="5246408"/>
                </a:lnTo>
                <a:lnTo>
                  <a:pt x="11045070" y="5246408"/>
                </a:lnTo>
                <a:lnTo>
                  <a:pt x="1104507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C4669AE7-591E-7D3B-C7FC-01A70825AD71}"/>
              </a:ext>
            </a:extLst>
          </p:cNvPr>
          <p:cNvSpPr/>
          <p:nvPr/>
        </p:nvSpPr>
        <p:spPr>
          <a:xfrm>
            <a:off x="9155605" y="7182071"/>
            <a:ext cx="11045070" cy="5246408"/>
          </a:xfrm>
          <a:custGeom>
            <a:avLst/>
            <a:gdLst/>
            <a:ahLst/>
            <a:cxnLst/>
            <a:rect l="l" t="t" r="r" b="b"/>
            <a:pathLst>
              <a:path w="11045070" h="5246408">
                <a:moveTo>
                  <a:pt x="0" y="0"/>
                </a:moveTo>
                <a:lnTo>
                  <a:pt x="11045070" y="0"/>
                </a:lnTo>
                <a:lnTo>
                  <a:pt x="11045070" y="5246409"/>
                </a:lnTo>
                <a:lnTo>
                  <a:pt x="0" y="52464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GV MỞ BÀI L5">
            <a:hlinkClick r:id="" action="ppaction://media"/>
            <a:extLst>
              <a:ext uri="{FF2B5EF4-FFF2-40B4-BE49-F238E27FC236}">
                <a16:creationId xmlns:a16="http://schemas.microsoft.com/office/drawing/2014/main" id="{F5D18BE9-FC64-52F3-F23F-EBFE7EF84B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18265842" cy="1108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1487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9653" y="0"/>
            <a:ext cx="16198899" cy="10287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13229777" y="371699"/>
            <a:ext cx="4466057" cy="942703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4331256"/>
            <a:ext cx="5446980" cy="6315339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1125453" y="-573107"/>
            <a:ext cx="4184666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9" y="1111718"/>
            <a:ext cx="9514572" cy="646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3986312" y="901423"/>
            <a:ext cx="9789267" cy="5384097"/>
          </a:xfrm>
          <a:custGeom>
            <a:avLst/>
            <a:gdLst/>
            <a:ahLst/>
            <a:cxnLst/>
            <a:rect l="l" t="t" r="r" b="b"/>
            <a:pathLst>
              <a:path w="9789267" h="5384097">
                <a:moveTo>
                  <a:pt x="0" y="0"/>
                </a:moveTo>
                <a:lnTo>
                  <a:pt x="9789267" y="0"/>
                </a:lnTo>
                <a:lnTo>
                  <a:pt x="9789267" y="5384097"/>
                </a:lnTo>
                <a:lnTo>
                  <a:pt x="0" y="5384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00411" y="4102536"/>
            <a:ext cx="15459972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vi-VN" sz="5400" b="1" dirty="0">
                <a:solidFill>
                  <a:srgbClr val="FF7061"/>
                </a:solidFill>
                <a:latin typeface="Montserrat ExtraBold" panose="000009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5400" b="1" dirty="0">
              <a:solidFill>
                <a:srgbClr val="FF706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hoi động">
            <a:hlinkClick r:id="" action="ppaction://media"/>
            <a:extLst>
              <a:ext uri="{FF2B5EF4-FFF2-40B4-BE49-F238E27FC236}">
                <a16:creationId xmlns:a16="http://schemas.microsoft.com/office/drawing/2014/main" id="{E71D53A5-113D-9A42-5FC1-A29E8F9374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0"/>
            <a:ext cx="17830799" cy="1017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68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3986312" y="901423"/>
            <a:ext cx="9789267" cy="5384097"/>
          </a:xfrm>
          <a:custGeom>
            <a:avLst/>
            <a:gdLst/>
            <a:ahLst/>
            <a:cxnLst/>
            <a:rect l="l" t="t" r="r" b="b"/>
            <a:pathLst>
              <a:path w="9789267" h="5384097">
                <a:moveTo>
                  <a:pt x="0" y="0"/>
                </a:moveTo>
                <a:lnTo>
                  <a:pt x="9789267" y="0"/>
                </a:lnTo>
                <a:lnTo>
                  <a:pt x="9789267" y="5384097"/>
                </a:lnTo>
                <a:lnTo>
                  <a:pt x="0" y="5384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00411" y="4102536"/>
            <a:ext cx="15459972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vi-VN" sz="5400" b="1" dirty="0">
                <a:solidFill>
                  <a:srgbClr val="FF7061"/>
                </a:solidFill>
                <a:latin typeface="Montserrat ExtraBold" panose="000009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5400" b="1" dirty="0">
              <a:solidFill>
                <a:srgbClr val="FF706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hao_mung_ban_den_voi_khong_gian_nghe_thuat_cat_01708ae3-fe5b-447a-a896-342dffaf25a2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59D4FCF2-87F5-7EC3-D4AC-2B7E83C32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0" y="0"/>
            <a:ext cx="17602200" cy="1009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99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4865" y="2651474"/>
            <a:ext cx="15807318" cy="93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vi-VN" sz="5400" b="1" dirty="0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Chủ đề</a:t>
            </a:r>
            <a:r>
              <a:rPr lang="en-US" sz="5400" b="1" dirty="0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Gia </a:t>
            </a:r>
            <a:r>
              <a:rPr lang="en-US" sz="5400" b="1" dirty="0" err="1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đình</a:t>
            </a:r>
            <a:r>
              <a:rPr lang="en-US" sz="5400" b="1" dirty="0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5400" b="1" dirty="0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sz="5400" b="1" dirty="0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5400" b="1" dirty="0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5400" b="1" dirty="0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4529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quen</a:t>
            </a:r>
            <a:endParaRPr lang="en-US" sz="5400" dirty="0">
              <a:solidFill>
                <a:srgbClr val="F4529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55575" y="3819970"/>
            <a:ext cx="14197571" cy="2234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7200" b="1" spc="75" dirty="0">
                <a:ln w="11430"/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en-GB" sz="7200" dirty="0" err="1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Bài</a:t>
            </a:r>
            <a:r>
              <a:rPr lang="en-GB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</a:t>
            </a:r>
            <a:r>
              <a:rPr lang="en-US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2</a:t>
            </a:r>
            <a:r>
              <a:rPr lang="en-GB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: </a:t>
            </a:r>
            <a:r>
              <a:rPr lang="en-US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HOẠ TIẾT TRANG TRÍ TỪ HÌNH CẮT GIẤY * TIẾT 2 *</a:t>
            </a:r>
            <a:endParaRPr lang="en-US" sz="7200" b="1" i="1" spc="75" dirty="0">
              <a:solidFill>
                <a:srgbClr val="FF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26" descr="千库网_女孩跳跃儿童开心背书包开学季上学插画_元素编号11132344">
            <a:extLst>
              <a:ext uri="{FF2B5EF4-FFF2-40B4-BE49-F238E27FC236}">
                <a16:creationId xmlns:a16="http://schemas.microsoft.com/office/drawing/2014/main" id="{B097074C-2C8F-35E6-7760-0BE83F021A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3010" y="7345409"/>
            <a:ext cx="3479820" cy="3178766"/>
          </a:xfrm>
          <a:prstGeom prst="rect">
            <a:avLst/>
          </a:prstGeom>
        </p:spPr>
      </p:pic>
      <p:pic>
        <p:nvPicPr>
          <p:cNvPr id="8" name="图片 24" descr="13">
            <a:extLst>
              <a:ext uri="{FF2B5EF4-FFF2-40B4-BE49-F238E27FC236}">
                <a16:creationId xmlns:a16="http://schemas.microsoft.com/office/drawing/2014/main" id="{9EB7A9D2-C396-BF3A-E280-C17E4AF2A2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5144441" y="8402073"/>
            <a:ext cx="1727840" cy="1889103"/>
          </a:xfrm>
          <a:prstGeom prst="rect">
            <a:avLst/>
          </a:prstGeom>
        </p:spPr>
      </p:pic>
      <p:pic>
        <p:nvPicPr>
          <p:cNvPr id="9" name="Picture 8" descr="Trẻ Em, Đến Trường, Đi Học, Tải hình PNG 71 - Free.Vector6.com">
            <a:extLst>
              <a:ext uri="{FF2B5EF4-FFF2-40B4-BE49-F238E27FC236}">
                <a16:creationId xmlns:a16="http://schemas.microsoft.com/office/drawing/2014/main" id="{E32E8CB5-1603-B009-11F4-17E7ED6E5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599" y="6519581"/>
            <a:ext cx="6580104" cy="499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25" descr="C:\Users\Administrator\Desktop\千库网_世界阅读日看书的儿童_元素编号11913220.png千库网_世界阅读日看书的儿童_元素编号11913220">
            <a:extLst>
              <a:ext uri="{FF2B5EF4-FFF2-40B4-BE49-F238E27FC236}">
                <a16:creationId xmlns:a16="http://schemas.microsoft.com/office/drawing/2014/main" id="{7511F7B8-DB8B-98F9-5EA8-5E29AE3BEDD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2946210" y="6455465"/>
            <a:ext cx="5846600" cy="3831536"/>
          </a:xfrm>
          <a:prstGeom prst="rect">
            <a:avLst/>
          </a:prstGeom>
        </p:spPr>
      </p:pic>
      <p:pic>
        <p:nvPicPr>
          <p:cNvPr id="2" name="PA_图片 28">
            <a:extLst>
              <a:ext uri="{FF2B5EF4-FFF2-40B4-BE49-F238E27FC236}">
                <a16:creationId xmlns:a16="http://schemas.microsoft.com/office/drawing/2014/main" id="{0DBD8497-B14A-65DC-F496-6C6BCAAFA8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119883" y="3009082"/>
            <a:ext cx="3361154" cy="753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18515" y="1600182"/>
            <a:ext cx="12843164" cy="11079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rgbClr val="002060"/>
                </a:solidFill>
                <a:latin typeface="+mj-lt"/>
              </a:rPr>
              <a:t>KIỂM TRA ĐỒ DÙNG HỌC TẬP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076AF50-F32F-F462-8F3A-6A5F6A86D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0789">
            <a:off x="5609880" y="3073499"/>
            <a:ext cx="5000652" cy="4977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D5678D-229B-7367-7B76-0F5F497FA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04" y="4001730"/>
            <a:ext cx="8282187" cy="6631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E:\GIAO AN\SGV lop 2\sgv chân trời sáng tạo lớp 2\hình minh họa giáo án\11\6826466070_1575466718.png">
            <a:extLst>
              <a:ext uri="{FF2B5EF4-FFF2-40B4-BE49-F238E27FC236}">
                <a16:creationId xmlns:a16="http://schemas.microsoft.com/office/drawing/2014/main" id="{4327D380-5AAF-B17E-1D8C-706206E68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6422">
            <a:off x="10389651" y="4247130"/>
            <a:ext cx="2965821" cy="2965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EC027B0-835B-EFB0-7FBA-7BBF3A411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183" y="5562115"/>
            <a:ext cx="6324896" cy="4238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E0EB56-14D2-D2A3-C216-904985BAC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497" y="6609730"/>
            <a:ext cx="8463098" cy="3554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34285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cartoon of kids standing in front of a green board&#10;&#10;Description automatically generated">
            <a:extLst>
              <a:ext uri="{FF2B5EF4-FFF2-40B4-BE49-F238E27FC236}">
                <a16:creationId xmlns:a16="http://schemas.microsoft.com/office/drawing/2014/main" id="{3C2142C2-2B29-341C-2D72-13C5AFC4E5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7" b="7049"/>
          <a:stretch/>
        </p:blipFill>
        <p:spPr>
          <a:xfrm>
            <a:off x="792510" y="794098"/>
            <a:ext cx="16596330" cy="86394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70960" y="2941320"/>
            <a:ext cx="100126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LUYỆN TẬP</a:t>
            </a:r>
          </a:p>
          <a:p>
            <a:pPr algn="ctr"/>
            <a:r>
              <a:rPr lang="en-US" sz="1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SÁNG TẠO</a:t>
            </a:r>
          </a:p>
        </p:txBody>
      </p:sp>
    </p:spTree>
    <p:extLst>
      <p:ext uri="{BB962C8B-B14F-4D97-AF65-F5344CB8AC3E}">
        <p14:creationId xmlns:p14="http://schemas.microsoft.com/office/powerpoint/2010/main" val="281717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AB1ED1-1E12-6C35-1970-69DC86ED1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1485" y="7674622"/>
            <a:ext cx="3902150" cy="2950700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685DE860-B15D-95F9-B574-88F737B66BD3}"/>
              </a:ext>
            </a:extLst>
          </p:cNvPr>
          <p:cNvSpPr txBox="1"/>
          <p:nvPr/>
        </p:nvSpPr>
        <p:spPr>
          <a:xfrm>
            <a:off x="182727" y="3742411"/>
            <a:ext cx="17984970" cy="319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gốm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endParaRPr lang="en-US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371600">
              <a:lnSpc>
                <a:spcPts val="7350"/>
              </a:lnSpc>
              <a:defRPr/>
            </a:pPr>
            <a:endParaRPr lang="en-US" sz="7500" dirty="0">
              <a:solidFill>
                <a:srgbClr val="4B261F"/>
              </a:solidFill>
              <a:latin typeface="Shadows Into Light Tw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6BFFDB-7F44-A280-B7A9-5DFB286D4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414" y="7645715"/>
            <a:ext cx="3455085" cy="2541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1CD0E-14BC-3CAD-147D-31642DD98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7619" y="324294"/>
            <a:ext cx="2630736" cy="3191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9230" y="151305"/>
            <a:ext cx="5441151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9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53A32E4F-E1C0-58F4-649B-611546DB3578}"/>
              </a:ext>
            </a:extLst>
          </p:cNvPr>
          <p:cNvSpPr/>
          <p:nvPr/>
        </p:nvSpPr>
        <p:spPr>
          <a:xfrm>
            <a:off x="6320249" y="1326637"/>
            <a:ext cx="4698785" cy="147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72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9B8229A3-963C-7154-886E-F5D533D38553}"/>
              </a:ext>
            </a:extLst>
          </p:cNvPr>
          <p:cNvSpPr/>
          <p:nvPr/>
        </p:nvSpPr>
        <p:spPr>
          <a:xfrm>
            <a:off x="2785073" y="3273786"/>
            <a:ext cx="12085983" cy="1351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3924DE2A-09F3-D1E0-6539-6A172255004D}"/>
              </a:ext>
            </a:extLst>
          </p:cNvPr>
          <p:cNvSpPr/>
          <p:nvPr/>
        </p:nvSpPr>
        <p:spPr>
          <a:xfrm>
            <a:off x="2265371" y="-243747"/>
            <a:ext cx="15018026" cy="15703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72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E0BC59-736C-4078-830D-86097A8FECC1}"/>
              </a:ext>
            </a:extLst>
          </p:cNvPr>
          <p:cNvSpPr txBox="1"/>
          <p:nvPr/>
        </p:nvSpPr>
        <p:spPr>
          <a:xfrm>
            <a:off x="1865987" y="149030"/>
            <a:ext cx="14019027" cy="7386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sz="4200" b="1" dirty="0">
                <a:solidFill>
                  <a:srgbClr val="FF0000"/>
                </a:solidFill>
                <a:latin typeface="+mj-lt"/>
              </a:rPr>
              <a:t>NÊU CÁC BƯỚC TẠO HOẠ TIẾT TỪ HÌNH CẮT GIẤY</a:t>
            </a:r>
            <a:endParaRPr lang="vi-VN" sz="4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758F90-E031-2C46-09A1-EF98051E4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739" y="1326636"/>
            <a:ext cx="13630275" cy="77541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DB6ABB-7D66-4940-5785-D1549D6D1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228" y="933860"/>
            <a:ext cx="16746279" cy="81469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0B2C2E-ABE1-E1B3-65D1-D2106E946735}"/>
              </a:ext>
            </a:extLst>
          </p:cNvPr>
          <p:cNvSpPr txBox="1"/>
          <p:nvPr/>
        </p:nvSpPr>
        <p:spPr>
          <a:xfrm>
            <a:off x="856357" y="8969192"/>
            <a:ext cx="2317463" cy="7386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sz="4200" b="1" dirty="0">
                <a:solidFill>
                  <a:srgbClr val="FF0000"/>
                </a:solidFill>
                <a:latin typeface="+mj-lt"/>
              </a:rPr>
              <a:t>1</a:t>
            </a:r>
            <a:endParaRPr lang="vi-VN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41332F-F576-6A75-1A09-187127712E2A}"/>
              </a:ext>
            </a:extLst>
          </p:cNvPr>
          <p:cNvSpPr txBox="1"/>
          <p:nvPr/>
        </p:nvSpPr>
        <p:spPr>
          <a:xfrm>
            <a:off x="5550631" y="9081194"/>
            <a:ext cx="2317463" cy="7386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sz="4200" b="1" dirty="0">
                <a:solidFill>
                  <a:srgbClr val="FF0000"/>
                </a:solidFill>
                <a:latin typeface="+mj-lt"/>
              </a:rPr>
              <a:t>2</a:t>
            </a:r>
            <a:endParaRPr lang="vi-VN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CBAB70-F957-C243-62A1-A4DFD29FE1E7}"/>
              </a:ext>
            </a:extLst>
          </p:cNvPr>
          <p:cNvSpPr txBox="1"/>
          <p:nvPr/>
        </p:nvSpPr>
        <p:spPr>
          <a:xfrm>
            <a:off x="10005253" y="9087954"/>
            <a:ext cx="2844194" cy="7386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sz="4200" b="1" dirty="0">
                <a:solidFill>
                  <a:srgbClr val="FF0000"/>
                </a:solidFill>
                <a:latin typeface="+mj-lt"/>
              </a:rPr>
              <a:t>3</a:t>
            </a:r>
            <a:endParaRPr lang="vi-VN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43024-F385-6F6D-F47F-48F8C7DEAD90}"/>
              </a:ext>
            </a:extLst>
          </p:cNvPr>
          <p:cNvSpPr txBox="1"/>
          <p:nvPr/>
        </p:nvSpPr>
        <p:spPr>
          <a:xfrm>
            <a:off x="14726282" y="9081194"/>
            <a:ext cx="2317463" cy="7386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sz="4200" b="1" dirty="0">
                <a:solidFill>
                  <a:srgbClr val="FF0000"/>
                </a:solidFill>
                <a:latin typeface="+mj-lt"/>
              </a:rPr>
              <a:t>4</a:t>
            </a:r>
            <a:endParaRPr lang="vi-VN" sz="4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307287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9006" y="-1"/>
            <a:ext cx="16912832" cy="10079666"/>
          </a:xfrm>
          <a:custGeom>
            <a:avLst/>
            <a:gdLst/>
            <a:ahLst/>
            <a:cxnLst/>
            <a:rect l="l" t="t" r="r" b="b"/>
            <a:pathLst>
              <a:path w="16912832" h="15671945">
                <a:moveTo>
                  <a:pt x="0" y="0"/>
                </a:moveTo>
                <a:lnTo>
                  <a:pt x="16912832" y="0"/>
                </a:lnTo>
                <a:lnTo>
                  <a:pt x="16912832" y="15671945"/>
                </a:lnTo>
                <a:lnTo>
                  <a:pt x="0" y="15671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2743530" y="3470042"/>
            <a:ext cx="12625311" cy="14081"/>
          </a:xfrm>
          <a:prstGeom prst="line">
            <a:avLst/>
          </a:prstGeom>
          <a:ln w="38100" cap="flat">
            <a:solidFill>
              <a:srgbClr val="457D5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2743530" y="3633500"/>
            <a:ext cx="0" cy="827487"/>
          </a:xfrm>
          <a:prstGeom prst="line">
            <a:avLst/>
          </a:prstGeom>
          <a:ln w="47625" cap="flat">
            <a:solidFill>
              <a:srgbClr val="457D5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6" name="AutoShape 6"/>
          <p:cNvSpPr/>
          <p:nvPr/>
        </p:nvSpPr>
        <p:spPr>
          <a:xfrm>
            <a:off x="6944042" y="3633500"/>
            <a:ext cx="0" cy="827487"/>
          </a:xfrm>
          <a:prstGeom prst="line">
            <a:avLst/>
          </a:prstGeom>
          <a:ln w="47625" cap="flat">
            <a:solidFill>
              <a:srgbClr val="457D5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7" name="AutoShape 7"/>
          <p:cNvSpPr/>
          <p:nvPr/>
        </p:nvSpPr>
        <p:spPr>
          <a:xfrm>
            <a:off x="11144552" y="3633500"/>
            <a:ext cx="0" cy="827487"/>
          </a:xfrm>
          <a:prstGeom prst="line">
            <a:avLst/>
          </a:prstGeom>
          <a:ln w="47625" cap="flat">
            <a:solidFill>
              <a:srgbClr val="457D5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8" name="AutoShape 8"/>
          <p:cNvSpPr/>
          <p:nvPr/>
        </p:nvSpPr>
        <p:spPr>
          <a:xfrm>
            <a:off x="15345062" y="3633500"/>
            <a:ext cx="0" cy="827487"/>
          </a:xfrm>
          <a:prstGeom prst="line">
            <a:avLst/>
          </a:prstGeom>
          <a:ln w="47625" cap="flat">
            <a:solidFill>
              <a:srgbClr val="457D5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Freeform 9"/>
          <p:cNvSpPr/>
          <p:nvPr/>
        </p:nvSpPr>
        <p:spPr>
          <a:xfrm>
            <a:off x="1551663" y="5687584"/>
            <a:ext cx="2723079" cy="3980942"/>
          </a:xfrm>
          <a:custGeom>
            <a:avLst/>
            <a:gdLst/>
            <a:ahLst/>
            <a:cxnLst/>
            <a:rect l="l" t="t" r="r" b="b"/>
            <a:pathLst>
              <a:path w="2723079" h="3701067">
                <a:moveTo>
                  <a:pt x="0" y="0"/>
                </a:moveTo>
                <a:lnTo>
                  <a:pt x="2723079" y="0"/>
                </a:lnTo>
                <a:lnTo>
                  <a:pt x="2723079" y="3701067"/>
                </a:lnTo>
                <a:lnTo>
                  <a:pt x="0" y="3701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20594" b="-262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702430" y="5834224"/>
            <a:ext cx="2729364" cy="3850301"/>
          </a:xfrm>
          <a:custGeom>
            <a:avLst/>
            <a:gdLst/>
            <a:ahLst/>
            <a:cxnLst/>
            <a:rect l="l" t="t" r="r" b="b"/>
            <a:pathLst>
              <a:path w="2729364" h="3733063">
                <a:moveTo>
                  <a:pt x="0" y="0"/>
                </a:moveTo>
                <a:lnTo>
                  <a:pt x="2729364" y="0"/>
                </a:lnTo>
                <a:lnTo>
                  <a:pt x="2729364" y="3733063"/>
                </a:lnTo>
                <a:lnTo>
                  <a:pt x="0" y="3733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1403" r="-277991" b="-174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859483" y="5834224"/>
            <a:ext cx="2818826" cy="3850301"/>
          </a:xfrm>
          <a:custGeom>
            <a:avLst/>
            <a:gdLst/>
            <a:ahLst/>
            <a:cxnLst/>
            <a:rect l="l" t="t" r="r" b="b"/>
            <a:pathLst>
              <a:path w="2818826" h="3733063">
                <a:moveTo>
                  <a:pt x="0" y="0"/>
                </a:moveTo>
                <a:lnTo>
                  <a:pt x="2818826" y="0"/>
                </a:lnTo>
                <a:lnTo>
                  <a:pt x="2818826" y="3733063"/>
                </a:lnTo>
                <a:lnTo>
                  <a:pt x="0" y="3733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9683" r="-133228" b="-174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105996" y="5866711"/>
            <a:ext cx="2630340" cy="3850301"/>
          </a:xfrm>
          <a:custGeom>
            <a:avLst/>
            <a:gdLst/>
            <a:ahLst/>
            <a:cxnLst/>
            <a:rect l="l" t="t" r="r" b="b"/>
            <a:pathLst>
              <a:path w="2630340" h="3798037">
                <a:moveTo>
                  <a:pt x="0" y="0"/>
                </a:moveTo>
                <a:lnTo>
                  <a:pt x="2630341" y="0"/>
                </a:lnTo>
                <a:lnTo>
                  <a:pt x="2630341" y="3798037"/>
                </a:lnTo>
                <a:lnTo>
                  <a:pt x="0" y="37980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894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72219" y="440909"/>
            <a:ext cx="5412449" cy="639653"/>
          </a:xfrm>
          <a:custGeom>
            <a:avLst/>
            <a:gdLst/>
            <a:ahLst/>
            <a:cxnLst/>
            <a:rect l="l" t="t" r="r" b="b"/>
            <a:pathLst>
              <a:path w="5412449" h="639653">
                <a:moveTo>
                  <a:pt x="0" y="0"/>
                </a:moveTo>
                <a:lnTo>
                  <a:pt x="5412449" y="0"/>
                </a:lnTo>
                <a:lnTo>
                  <a:pt x="5412449" y="639653"/>
                </a:lnTo>
                <a:lnTo>
                  <a:pt x="0" y="639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942520" y="1992926"/>
            <a:ext cx="11271848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47"/>
              </a:lnSpc>
            </a:pPr>
            <a:r>
              <a:rPr lang="en-US" sz="7038" spc="-401">
                <a:solidFill>
                  <a:srgbClr val="272727"/>
                </a:solidFill>
                <a:latin typeface="Dancing Script"/>
              </a:rPr>
              <a:t>Kiến tạo Kiến thức Kỹ năng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0567" y="4876932"/>
            <a:ext cx="2325275" cy="55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pc="-102">
                <a:solidFill>
                  <a:srgbClr val="272727"/>
                </a:solidFill>
                <a:latin typeface="Montserrat Bold"/>
              </a:rPr>
              <a:t>2 tờ giấy màu ,</a:t>
            </a:r>
          </a:p>
          <a:p>
            <a:pPr algn="ctr">
              <a:lnSpc>
                <a:spcPts val="2160"/>
              </a:lnSpc>
            </a:pPr>
            <a:r>
              <a:rPr lang="en-US" spc="-102">
                <a:solidFill>
                  <a:srgbClr val="272727"/>
                </a:solidFill>
                <a:latin typeface="Montserrat Bold"/>
              </a:rPr>
              <a:t>tờ nhỏ bằng ½ tờ 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89433" y="4743649"/>
            <a:ext cx="2942361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pc="-102">
                <a:solidFill>
                  <a:srgbClr val="272727"/>
                </a:solidFill>
                <a:latin typeface="Montserrat Bold"/>
              </a:rPr>
              <a:t>Gấp đôi tờ giấy nhỏ vẽ và cắt hình trang trí</a:t>
            </a:r>
          </a:p>
          <a:p>
            <a:pPr algn="ctr">
              <a:lnSpc>
                <a:spcPts val="2160"/>
              </a:lnSpc>
            </a:pPr>
            <a:r>
              <a:rPr lang="en-US" spc="-102">
                <a:solidFill>
                  <a:srgbClr val="272727"/>
                </a:solidFill>
                <a:latin typeface="Montserrat Bold"/>
              </a:rPr>
              <a:t>sát mép giấy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70603" y="4743649"/>
            <a:ext cx="2396585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pc="-102">
                <a:solidFill>
                  <a:srgbClr val="272727"/>
                </a:solidFill>
                <a:latin typeface="Montserrat Bold"/>
              </a:rPr>
              <a:t>Dán tờ giấy nhỏ đã cắt hình vào một nửa tờ giấy lớn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12089" y="4610366"/>
            <a:ext cx="3218157" cy="111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pc="-102">
                <a:solidFill>
                  <a:srgbClr val="272727"/>
                </a:solidFill>
                <a:latin typeface="Montserrat Bold"/>
              </a:rPr>
              <a:t>Dán các hình cắt vào nửa còn lại của tờ giấy theo nguyên lý cân bằng, tương phản lặp lại để tạo họa tiết trang trí.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23594" y="1290112"/>
            <a:ext cx="4216007" cy="709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199" dirty="0">
                <a:solidFill>
                  <a:srgbClr val="272727"/>
                </a:solidFill>
                <a:latin typeface="Montserrat Bold Italics"/>
              </a:rPr>
              <a:t>HOẠT  ĐỘNG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789CA887-C328-4EF8-BD37-F5F28B4E8A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981875" y="2"/>
            <a:ext cx="3306128" cy="249182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8AFFE7B-7389-447A-A90E-08CB02B9D1C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8"/>
            <a:ext cx="2926080" cy="26560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07866F2-19C9-40A7-921F-AA9C11F8FD5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7042788"/>
            <a:ext cx="18288000" cy="3244212"/>
          </a:xfrm>
          <a:prstGeom prst="rect">
            <a:avLst/>
          </a:prstGeom>
        </p:spPr>
      </p:pic>
      <p:pic>
        <p:nvPicPr>
          <p:cNvPr id="3" name="Thiết kế chưa có tên (1)">
            <a:hlinkClick r:id="" action="ppaction://media"/>
            <a:extLst>
              <a:ext uri="{FF2B5EF4-FFF2-40B4-BE49-F238E27FC236}">
                <a16:creationId xmlns:a16="http://schemas.microsoft.com/office/drawing/2014/main" id="{E9B6D847-2E3D-057A-8E97-E8954ED9AA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-1"/>
            <a:ext cx="18288000" cy="1014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4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96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31394" y="413459"/>
            <a:ext cx="4130843" cy="5338730"/>
            <a:chOff x="0" y="0"/>
            <a:chExt cx="5507789" cy="7118305"/>
          </a:xfrm>
        </p:grpSpPr>
        <p:sp>
          <p:nvSpPr>
            <p:cNvPr id="4" name="Freeform 4"/>
            <p:cNvSpPr/>
            <p:nvPr/>
          </p:nvSpPr>
          <p:spPr>
            <a:xfrm rot="5400000">
              <a:off x="-805258" y="805258"/>
              <a:ext cx="7118305" cy="5507789"/>
            </a:xfrm>
            <a:custGeom>
              <a:avLst/>
              <a:gdLst/>
              <a:ahLst/>
              <a:cxnLst/>
              <a:rect l="l" t="t" r="r" b="b"/>
              <a:pathLst>
                <a:path w="7118305" h="5507789">
                  <a:moveTo>
                    <a:pt x="0" y="0"/>
                  </a:moveTo>
                  <a:lnTo>
                    <a:pt x="7118305" y="0"/>
                  </a:lnTo>
                  <a:lnTo>
                    <a:pt x="7118305" y="5507789"/>
                  </a:lnTo>
                  <a:lnTo>
                    <a:pt x="0" y="5507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20237" y="282805"/>
              <a:ext cx="4867315" cy="6506301"/>
            </a:xfrm>
            <a:custGeom>
              <a:avLst/>
              <a:gdLst/>
              <a:ahLst/>
              <a:cxnLst/>
              <a:rect l="l" t="t" r="r" b="b"/>
              <a:pathLst>
                <a:path w="4867315" h="6506301">
                  <a:moveTo>
                    <a:pt x="0" y="0"/>
                  </a:moveTo>
                  <a:lnTo>
                    <a:pt x="4867315" y="0"/>
                  </a:lnTo>
                  <a:lnTo>
                    <a:pt x="4867315" y="6506302"/>
                  </a:lnTo>
                  <a:lnTo>
                    <a:pt x="0" y="6506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9173" r="-275521" b="-665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413135" y="352220"/>
            <a:ext cx="5021141" cy="5361978"/>
            <a:chOff x="0" y="0"/>
            <a:chExt cx="6694853" cy="664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94853" cy="6644445"/>
            </a:xfrm>
            <a:custGeom>
              <a:avLst/>
              <a:gdLst/>
              <a:ahLst/>
              <a:cxnLst/>
              <a:rect l="l" t="t" r="r" b="b"/>
              <a:pathLst>
                <a:path w="6694853" h="6644445">
                  <a:moveTo>
                    <a:pt x="0" y="0"/>
                  </a:moveTo>
                  <a:lnTo>
                    <a:pt x="6694853" y="0"/>
                  </a:lnTo>
                  <a:lnTo>
                    <a:pt x="6694853" y="6644445"/>
                  </a:lnTo>
                  <a:lnTo>
                    <a:pt x="0" y="6644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2865" t="-4176" r="-29904" b="-7756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433668" y="485653"/>
              <a:ext cx="5784824" cy="5740396"/>
            </a:xfrm>
            <a:custGeom>
              <a:avLst/>
              <a:gdLst/>
              <a:ahLst/>
              <a:cxnLst/>
              <a:rect l="l" t="t" r="r" b="b"/>
              <a:pathLst>
                <a:path w="5784824" h="5740396">
                  <a:moveTo>
                    <a:pt x="0" y="0"/>
                  </a:moveTo>
                  <a:lnTo>
                    <a:pt x="5784824" y="0"/>
                  </a:lnTo>
                  <a:lnTo>
                    <a:pt x="5784824" y="5740396"/>
                  </a:lnTo>
                  <a:lnTo>
                    <a:pt x="0" y="57403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3294" r="-169881" b="-68445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0329441" y="3216042"/>
            <a:ext cx="6929859" cy="5361978"/>
            <a:chOff x="0" y="0"/>
            <a:chExt cx="9239812" cy="7149304"/>
          </a:xfrm>
        </p:grpSpPr>
        <p:sp>
          <p:nvSpPr>
            <p:cNvPr id="10" name="Freeform 10"/>
            <p:cNvSpPr/>
            <p:nvPr/>
          </p:nvSpPr>
          <p:spPr>
            <a:xfrm rot="-10800000">
              <a:off x="0" y="0"/>
              <a:ext cx="9239812" cy="7149304"/>
            </a:xfrm>
            <a:custGeom>
              <a:avLst/>
              <a:gdLst/>
              <a:ahLst/>
              <a:cxnLst/>
              <a:rect l="l" t="t" r="r" b="b"/>
              <a:pathLst>
                <a:path w="9239812" h="7149304">
                  <a:moveTo>
                    <a:pt x="0" y="0"/>
                  </a:moveTo>
                  <a:lnTo>
                    <a:pt x="9239812" y="0"/>
                  </a:lnTo>
                  <a:lnTo>
                    <a:pt x="9239812" y="7149304"/>
                  </a:lnTo>
                  <a:lnTo>
                    <a:pt x="0" y="7149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424542" y="418015"/>
              <a:ext cx="8391079" cy="6333142"/>
            </a:xfrm>
            <a:custGeom>
              <a:avLst/>
              <a:gdLst/>
              <a:ahLst/>
              <a:cxnLst/>
              <a:rect l="l" t="t" r="r" b="b"/>
              <a:pathLst>
                <a:path w="8391079" h="6333142">
                  <a:moveTo>
                    <a:pt x="0" y="0"/>
                  </a:moveTo>
                  <a:lnTo>
                    <a:pt x="8391079" y="0"/>
                  </a:lnTo>
                  <a:lnTo>
                    <a:pt x="8391079" y="6333142"/>
                  </a:lnTo>
                  <a:lnTo>
                    <a:pt x="0" y="6333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41815" t="-46509" r="-5055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 rot="1023211">
            <a:off x="-806853" y="7296311"/>
            <a:ext cx="5636847" cy="4523570"/>
          </a:xfrm>
          <a:custGeom>
            <a:avLst/>
            <a:gdLst/>
            <a:ahLst/>
            <a:cxnLst/>
            <a:rect l="l" t="t" r="r" b="b"/>
            <a:pathLst>
              <a:path w="5636847" h="4523570">
                <a:moveTo>
                  <a:pt x="0" y="0"/>
                </a:moveTo>
                <a:lnTo>
                  <a:pt x="5636846" y="0"/>
                </a:lnTo>
                <a:lnTo>
                  <a:pt x="5636846" y="4523570"/>
                </a:lnTo>
                <a:lnTo>
                  <a:pt x="0" y="45235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259301" y="-365668"/>
            <a:ext cx="2590232" cy="4535768"/>
          </a:xfrm>
          <a:custGeom>
            <a:avLst/>
            <a:gdLst/>
            <a:ahLst/>
            <a:cxnLst/>
            <a:rect l="l" t="t" r="r" b="b"/>
            <a:pathLst>
              <a:path w="2590232" h="4535767">
                <a:moveTo>
                  <a:pt x="0" y="0"/>
                </a:moveTo>
                <a:lnTo>
                  <a:pt x="2590232" y="0"/>
                </a:lnTo>
                <a:lnTo>
                  <a:pt x="2590232" y="4535767"/>
                </a:lnTo>
                <a:lnTo>
                  <a:pt x="0" y="45357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990" r="-8990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144001" y="1454228"/>
            <a:ext cx="7870823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400"/>
              </a:lnSpc>
            </a:pPr>
            <a:r>
              <a:rPr lang="en-US" sz="10089" spc="-575" dirty="0" err="1">
                <a:solidFill>
                  <a:srgbClr val="E1D9CE"/>
                </a:solidFill>
                <a:latin typeface="Dancing Script"/>
              </a:rPr>
              <a:t>Tham</a:t>
            </a:r>
            <a:r>
              <a:rPr lang="en-US" sz="10089" spc="-575" dirty="0">
                <a:solidFill>
                  <a:srgbClr val="E1D9CE"/>
                </a:solidFill>
                <a:latin typeface="Dancing Script"/>
              </a:rPr>
              <a:t> </a:t>
            </a:r>
            <a:r>
              <a:rPr lang="en-US" sz="10089" spc="-575" dirty="0" err="1">
                <a:solidFill>
                  <a:srgbClr val="E1D9CE"/>
                </a:solidFill>
                <a:latin typeface="Dancing Script"/>
              </a:rPr>
              <a:t>khảo</a:t>
            </a:r>
            <a:endParaRPr lang="en-US" sz="10089" spc="-575" dirty="0">
              <a:solidFill>
                <a:srgbClr val="E1D9CE"/>
              </a:solidFill>
              <a:latin typeface="Dancing Scrip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ABC1A84-D003-EDF5-50A2-3AE4BB213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5425" y="5926302"/>
            <a:ext cx="7200900" cy="41852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200" y="200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697769" y="1"/>
            <a:ext cx="2590232" cy="4535768"/>
          </a:xfrm>
          <a:custGeom>
            <a:avLst/>
            <a:gdLst/>
            <a:ahLst/>
            <a:cxnLst/>
            <a:rect l="l" t="t" r="r" b="b"/>
            <a:pathLst>
              <a:path w="2590232" h="4535767">
                <a:moveTo>
                  <a:pt x="0" y="0"/>
                </a:moveTo>
                <a:lnTo>
                  <a:pt x="2590232" y="0"/>
                </a:lnTo>
                <a:lnTo>
                  <a:pt x="2590232" y="4535767"/>
                </a:lnTo>
                <a:lnTo>
                  <a:pt x="0" y="4535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990" r="-8990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733801" y="419101"/>
            <a:ext cx="7870823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400"/>
              </a:lnSpc>
            </a:pPr>
            <a:r>
              <a:rPr lang="en-US" sz="10089" spc="-575" dirty="0" err="1">
                <a:solidFill>
                  <a:srgbClr val="E1D9CE"/>
                </a:solidFill>
                <a:latin typeface="Dancing Script"/>
              </a:rPr>
              <a:t>Tham</a:t>
            </a:r>
            <a:r>
              <a:rPr lang="en-US" sz="10089" spc="-575" dirty="0">
                <a:solidFill>
                  <a:srgbClr val="E1D9CE"/>
                </a:solidFill>
                <a:latin typeface="Dancing Script"/>
              </a:rPr>
              <a:t> </a:t>
            </a:r>
            <a:r>
              <a:rPr lang="en-US" sz="10089" spc="-575" dirty="0" err="1">
                <a:solidFill>
                  <a:srgbClr val="E1D9CE"/>
                </a:solidFill>
                <a:latin typeface="Dancing Script"/>
              </a:rPr>
              <a:t>khảo</a:t>
            </a:r>
            <a:endParaRPr lang="en-US" sz="10089" spc="-575" dirty="0">
              <a:solidFill>
                <a:srgbClr val="E1D9CE"/>
              </a:solidFill>
              <a:latin typeface="Dancing Scrip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7E069D-6C4C-9AEC-7141-C9EADE08A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4" y="1714500"/>
            <a:ext cx="6809945" cy="3581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E08096-4CAB-C87D-55FC-38DF38688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896" y="1714498"/>
            <a:ext cx="4254915" cy="3581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E867E8-2549-7C95-1EFA-A248DAE54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3941" y="1714497"/>
            <a:ext cx="6557963" cy="35814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D59DFC-5302-DF53-2EF4-0451C5ADB2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1" y="5753100"/>
            <a:ext cx="6477000" cy="426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9B548F-CB0D-B91B-C143-424EA7CB49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7789" y="5809107"/>
            <a:ext cx="6172200" cy="426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EA077B-B14B-EBBF-1F5E-C774C49AC2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82600" y="5831165"/>
            <a:ext cx="4924357" cy="404775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áng Tạo Trường Học Học Tập Bảng đen, Kiến ​​thức, Học Tập, Nền Hình nền  Vector để tải xuống miễn phí">
            <a:extLst>
              <a:ext uri="{FF2B5EF4-FFF2-40B4-BE49-F238E27FC236}">
                <a16:creationId xmlns:a16="http://schemas.microsoft.com/office/drawing/2014/main" id="{3E409DC8-CF32-E155-D74C-29F72286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13716000" cy="100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A3787-9E5F-A46A-BCF5-CCD5B85C8573}"/>
              </a:ext>
            </a:extLst>
          </p:cNvPr>
          <p:cNvSpPr/>
          <p:nvPr/>
        </p:nvSpPr>
        <p:spPr>
          <a:xfrm>
            <a:off x="5665307" y="1399904"/>
            <a:ext cx="7394712" cy="1049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SÁNG TẠO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34AEF2-C93A-6F24-E86B-BFA56DACD6EA}"/>
              </a:ext>
            </a:extLst>
          </p:cNvPr>
          <p:cNvSpPr/>
          <p:nvPr/>
        </p:nvSpPr>
        <p:spPr>
          <a:xfrm>
            <a:off x="5019260" y="3021497"/>
            <a:ext cx="8676866" cy="189882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7F0EF-142B-E213-91B2-2CDAC1B896BE}"/>
              </a:ext>
            </a:extLst>
          </p:cNvPr>
          <p:cNvSpPr/>
          <p:nvPr/>
        </p:nvSpPr>
        <p:spPr>
          <a:xfrm>
            <a:off x="5019259" y="6029741"/>
            <a:ext cx="8676866" cy="13273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Thieu nhi the gioi lien hoan">
            <a:hlinkClick r:id="" action="ppaction://media"/>
            <a:extLst>
              <a:ext uri="{FF2B5EF4-FFF2-40B4-BE49-F238E27FC236}">
                <a16:creationId xmlns:a16="http://schemas.microsoft.com/office/drawing/2014/main" id="{A65227B3-2972-E7E6-0832-4DE62F2281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90443" y="91638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147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56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3179617" y="832206"/>
            <a:ext cx="12509021" cy="617124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700"/>
          </a:p>
        </p:txBody>
      </p:sp>
      <p:sp>
        <p:nvSpPr>
          <p:cNvPr id="8" name="TextBox 7"/>
          <p:cNvSpPr txBox="1"/>
          <p:nvPr/>
        </p:nvSpPr>
        <p:spPr>
          <a:xfrm>
            <a:off x="4548633" y="3984707"/>
            <a:ext cx="890538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</a:rPr>
              <a:t>PHÂN TÍCH-ĐÁNH GIÁ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584" y="3034187"/>
            <a:ext cx="3925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  <a:latin typeface="+mj-lt"/>
              </a:rPr>
              <a:t>Hoạt động 4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39047" y="7108235"/>
            <a:ext cx="6452823" cy="3178766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3906153" y="8303984"/>
            <a:ext cx="2777091" cy="1889103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691" y="6002235"/>
            <a:ext cx="12394479" cy="578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34162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86000" y="800100"/>
            <a:ext cx="14173200" cy="8991699"/>
          </a:xfrm>
          <a:custGeom>
            <a:avLst/>
            <a:gdLst/>
            <a:ahLst/>
            <a:cxnLst/>
            <a:rect l="l" t="t" r="r" b="b"/>
            <a:pathLst>
              <a:path w="11302659" h="8305899">
                <a:moveTo>
                  <a:pt x="0" y="0"/>
                </a:moveTo>
                <a:lnTo>
                  <a:pt x="11302660" y="0"/>
                </a:lnTo>
                <a:lnTo>
                  <a:pt x="11302660" y="8305900"/>
                </a:lnTo>
                <a:lnTo>
                  <a:pt x="0" y="8305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625533" y="4494054"/>
            <a:ext cx="9036938" cy="222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2"/>
              </a:lnSpc>
            </a:pPr>
            <a:endParaRPr b="1" dirty="0"/>
          </a:p>
          <a:p>
            <a:r>
              <a:rPr lang="vi-VN" sz="2801" i="1" dirty="0"/>
              <a:t>+ Sản phẩm em yêu thích</a:t>
            </a:r>
            <a:endParaRPr lang="vi-VN" sz="2801" dirty="0"/>
          </a:p>
          <a:p>
            <a:r>
              <a:rPr lang="vi-VN" sz="2801" i="1" dirty="0"/>
              <a:t>+ Cách tạo dáng và  họa tiết  trang trí </a:t>
            </a:r>
            <a:endParaRPr lang="vi-VN" sz="2801" dirty="0"/>
          </a:p>
          <a:p>
            <a:r>
              <a:rPr lang="vi-VN" sz="2801" i="1" dirty="0"/>
              <a:t>+ Chỉ ra được các nguyên lý tạo hình trong sản phẩm</a:t>
            </a:r>
            <a:endParaRPr lang="vi-VN" sz="2801" dirty="0"/>
          </a:p>
          <a:p>
            <a:r>
              <a:rPr lang="vi-VN" sz="2801" i="1" dirty="0"/>
              <a:t>+ Ý tưởng điều chỉnh</a:t>
            </a:r>
            <a:endParaRPr lang="vi-VN" sz="2801" dirty="0"/>
          </a:p>
        </p:txBody>
      </p:sp>
      <p:sp>
        <p:nvSpPr>
          <p:cNvPr id="5" name="Freeform 5"/>
          <p:cNvSpPr/>
          <p:nvPr/>
        </p:nvSpPr>
        <p:spPr>
          <a:xfrm>
            <a:off x="7296698" y="1789122"/>
            <a:ext cx="3890841" cy="763578"/>
          </a:xfrm>
          <a:custGeom>
            <a:avLst/>
            <a:gdLst/>
            <a:ahLst/>
            <a:cxnLst/>
            <a:rect l="l" t="t" r="r" b="b"/>
            <a:pathLst>
              <a:path w="3890841" h="763578">
                <a:moveTo>
                  <a:pt x="0" y="0"/>
                </a:moveTo>
                <a:lnTo>
                  <a:pt x="3890841" y="0"/>
                </a:lnTo>
                <a:lnTo>
                  <a:pt x="3890841" y="763577"/>
                </a:lnTo>
                <a:lnTo>
                  <a:pt x="0" y="7635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010402" y="2628900"/>
            <a:ext cx="4628531" cy="709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199" dirty="0">
                <a:solidFill>
                  <a:srgbClr val="272727"/>
                </a:solidFill>
                <a:latin typeface="Montserrat Bold Italics"/>
              </a:rPr>
              <a:t>HOẠT ĐỘNG</a:t>
            </a:r>
          </a:p>
        </p:txBody>
      </p:sp>
      <p:sp>
        <p:nvSpPr>
          <p:cNvPr id="8" name="TextBox 12"/>
          <p:cNvSpPr txBox="1"/>
          <p:nvPr/>
        </p:nvSpPr>
        <p:spPr>
          <a:xfrm>
            <a:off x="6629400" y="3390900"/>
            <a:ext cx="5181600" cy="653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97"/>
              </a:lnSpc>
            </a:pPr>
            <a:r>
              <a:rPr lang="en-US" sz="5100" b="1" spc="-290" dirty="0" err="1">
                <a:solidFill>
                  <a:srgbClr val="272727"/>
                </a:solidFill>
                <a:latin typeface="Dancing Script"/>
              </a:rPr>
              <a:t>Phân</a:t>
            </a:r>
            <a:r>
              <a:rPr lang="en-US" sz="5100" b="1" spc="-290" dirty="0">
                <a:solidFill>
                  <a:srgbClr val="272727"/>
                </a:solidFill>
                <a:latin typeface="Dancing Script"/>
              </a:rPr>
              <a:t> </a:t>
            </a:r>
            <a:r>
              <a:rPr lang="en-US" sz="5100" b="1" spc="-290" dirty="0" err="1">
                <a:solidFill>
                  <a:srgbClr val="272727"/>
                </a:solidFill>
                <a:latin typeface="Dancing Script"/>
              </a:rPr>
              <a:t>tích</a:t>
            </a:r>
            <a:r>
              <a:rPr lang="en-US" sz="5100" b="1" spc="-290" dirty="0">
                <a:solidFill>
                  <a:srgbClr val="272727"/>
                </a:solidFill>
                <a:latin typeface="Dancing Script"/>
              </a:rPr>
              <a:t> - </a:t>
            </a:r>
            <a:r>
              <a:rPr lang="en-US" sz="5100" b="1" spc="-290" dirty="0" err="1">
                <a:solidFill>
                  <a:srgbClr val="272727"/>
                </a:solidFill>
                <a:latin typeface="Dancing Script"/>
              </a:rPr>
              <a:t>Đánh</a:t>
            </a:r>
            <a:r>
              <a:rPr lang="en-US" sz="5100" b="1" spc="-290" dirty="0">
                <a:solidFill>
                  <a:srgbClr val="272727"/>
                </a:solidFill>
                <a:latin typeface="Dancing Script"/>
              </a:rPr>
              <a:t> </a:t>
            </a:r>
            <a:r>
              <a:rPr lang="en-US" sz="5100" b="1" spc="-290" dirty="0" err="1">
                <a:solidFill>
                  <a:srgbClr val="272727"/>
                </a:solidFill>
                <a:latin typeface="Dancing Script"/>
              </a:rPr>
              <a:t>giá</a:t>
            </a:r>
            <a:endParaRPr lang="en-US" sz="5100" b="1" spc="-290" dirty="0">
              <a:solidFill>
                <a:srgbClr val="272727"/>
              </a:solidFill>
              <a:latin typeface="Dancing Script"/>
            </a:endParaRPr>
          </a:p>
        </p:txBody>
      </p:sp>
      <p:sp>
        <p:nvSpPr>
          <p:cNvPr id="9" name="Freeform 6"/>
          <p:cNvSpPr/>
          <p:nvPr/>
        </p:nvSpPr>
        <p:spPr>
          <a:xfrm rot="2714083">
            <a:off x="489096" y="4970285"/>
            <a:ext cx="3183185" cy="4859822"/>
          </a:xfrm>
          <a:custGeom>
            <a:avLst/>
            <a:gdLst/>
            <a:ahLst/>
            <a:cxnLst/>
            <a:rect l="l" t="t" r="r" b="b"/>
            <a:pathLst>
              <a:path w="3183184" h="4859822">
                <a:moveTo>
                  <a:pt x="0" y="0"/>
                </a:moveTo>
                <a:lnTo>
                  <a:pt x="3183184" y="0"/>
                </a:lnTo>
                <a:lnTo>
                  <a:pt x="3183184" y="4859822"/>
                </a:lnTo>
                <a:lnTo>
                  <a:pt x="0" y="48598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6"/>
          <p:cNvSpPr/>
          <p:nvPr/>
        </p:nvSpPr>
        <p:spPr>
          <a:xfrm rot="20171334">
            <a:off x="15552221" y="5432010"/>
            <a:ext cx="3183185" cy="4859822"/>
          </a:xfrm>
          <a:custGeom>
            <a:avLst/>
            <a:gdLst/>
            <a:ahLst/>
            <a:cxnLst/>
            <a:rect l="l" t="t" r="r" b="b"/>
            <a:pathLst>
              <a:path w="3183184" h="4859822">
                <a:moveTo>
                  <a:pt x="0" y="0"/>
                </a:moveTo>
                <a:lnTo>
                  <a:pt x="3183184" y="0"/>
                </a:lnTo>
                <a:lnTo>
                  <a:pt x="3183184" y="4859822"/>
                </a:lnTo>
                <a:lnTo>
                  <a:pt x="0" y="48598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图片 24" descr="13">
            <a:extLst>
              <a:ext uri="{FF2B5EF4-FFF2-40B4-BE49-F238E27FC236}">
                <a16:creationId xmlns:a16="http://schemas.microsoft.com/office/drawing/2014/main" id="{789F05E9-E8B1-32E1-8743-A78ECA24EA8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72776">
            <a:off x="1926702" y="7785797"/>
            <a:ext cx="2777091" cy="1889103"/>
          </a:xfrm>
          <a:prstGeom prst="rect">
            <a:avLst/>
          </a:prstGeom>
        </p:spPr>
      </p:pic>
      <p:pic>
        <p:nvPicPr>
          <p:cNvPr id="11" name="Picture 10" descr="Trẻ Em, Đến Trường, Đi Học, Tải hình PNG 71 - Free.Vector6.com">
            <a:extLst>
              <a:ext uri="{FF2B5EF4-FFF2-40B4-BE49-F238E27FC236}">
                <a16:creationId xmlns:a16="http://schemas.microsoft.com/office/drawing/2014/main" id="{6267FF04-CE8B-1741-2CAB-9AD8262C9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658" y="6896970"/>
            <a:ext cx="12394479" cy="405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6697" y="103882"/>
            <a:ext cx="175872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HOẠT ĐỘNG 5:  TÌM HIỂU ỨNG DỤNG CỦA HÌNH TRANG TRÍ VỚI HOẠ TIẾT </a:t>
            </a:r>
          </a:p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CÓ TÍNH CÂN BẰNG, TƯƠNG PHẢN, LẶP LẠI TRONG CUỘC SỐNG</a:t>
            </a:r>
            <a:endParaRPr lang="vi-VN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ADMINI~1.ADM\AppData\Local\Temp\Rar$DIa3644.20789\z4272147855553_046a41c776222003a252a192062ac5fa.jpg">
            <a:extLst>
              <a:ext uri="{FF2B5EF4-FFF2-40B4-BE49-F238E27FC236}">
                <a16:creationId xmlns:a16="http://schemas.microsoft.com/office/drawing/2014/main" id="{F2CAC83A-4709-98F6-A9BD-DA8FDCC4F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2795" y="1790700"/>
            <a:ext cx="6307120" cy="7772400"/>
          </a:xfrm>
          <a:prstGeom prst="rect">
            <a:avLst/>
          </a:prstGeom>
          <a:noFill/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C9749D34-3FBE-E353-29DF-879A6552C347}"/>
              </a:ext>
            </a:extLst>
          </p:cNvPr>
          <p:cNvSpPr/>
          <p:nvPr/>
        </p:nvSpPr>
        <p:spPr>
          <a:xfrm>
            <a:off x="9753600" y="1790700"/>
            <a:ext cx="6307120" cy="8153400"/>
          </a:xfrm>
          <a:custGeom>
            <a:avLst/>
            <a:gdLst/>
            <a:ahLst/>
            <a:cxnLst/>
            <a:rect l="l" t="t" r="r" b="b"/>
            <a:pathLst>
              <a:path w="4221421" h="5643584">
                <a:moveTo>
                  <a:pt x="0" y="0"/>
                </a:moveTo>
                <a:lnTo>
                  <a:pt x="4221421" y="0"/>
                </a:lnTo>
                <a:lnTo>
                  <a:pt x="4221421" y="5643585"/>
                </a:lnTo>
                <a:lnTo>
                  <a:pt x="0" y="56435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E57A8E-08EE-4FD8-7A73-3CF4FA3E91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429" y="4000500"/>
            <a:ext cx="2937142" cy="472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7C0D72-0553-6E93-07C7-760CEB0EF6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87600" y="4076699"/>
            <a:ext cx="2819400" cy="472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258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67800" y="4076700"/>
            <a:ext cx="3657600" cy="5181600"/>
          </a:xfrm>
          <a:custGeom>
            <a:avLst/>
            <a:gdLst/>
            <a:ahLst/>
            <a:cxnLst/>
            <a:rect l="l" t="t" r="r" b="b"/>
            <a:pathLst>
              <a:path w="4221421" h="5643584">
                <a:moveTo>
                  <a:pt x="0" y="0"/>
                </a:moveTo>
                <a:lnTo>
                  <a:pt x="4221421" y="0"/>
                </a:lnTo>
                <a:lnTo>
                  <a:pt x="4221421" y="5643585"/>
                </a:lnTo>
                <a:lnTo>
                  <a:pt x="0" y="5643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763000" y="3543300"/>
            <a:ext cx="4191000" cy="6165060"/>
          </a:xfrm>
          <a:custGeom>
            <a:avLst/>
            <a:gdLst/>
            <a:ahLst/>
            <a:cxnLst/>
            <a:rect l="l" t="t" r="r" b="b"/>
            <a:pathLst>
              <a:path w="4572262" h="6317460">
                <a:moveTo>
                  <a:pt x="0" y="0"/>
                </a:moveTo>
                <a:lnTo>
                  <a:pt x="4572262" y="0"/>
                </a:lnTo>
                <a:lnTo>
                  <a:pt x="4572262" y="6317460"/>
                </a:lnTo>
                <a:lnTo>
                  <a:pt x="0" y="63174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57200" y="3737369"/>
            <a:ext cx="2841038" cy="29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1"/>
              </a:lnSpc>
            </a:pP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Tìm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hiểu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ứng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dụng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của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hình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trang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trí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với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hoạ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tiết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có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tính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cân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bằng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,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tương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phản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,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lặp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lại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trong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cuộc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sống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694362" y="3205752"/>
            <a:ext cx="2841038" cy="5047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1"/>
              </a:lnSpc>
            </a:pP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Hoạ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tiết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trang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trí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có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tính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cân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bằng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,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tương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phản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,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lặp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lại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được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tạo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bởi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hình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cắt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và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nền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cũng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là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một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hình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thức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tạo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các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sản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phẩm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mĩ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thuật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ứng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dụng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thú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vị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và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độc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đáo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trong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cuộc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 </a:t>
            </a:r>
            <a:r>
              <a:rPr lang="en-US" sz="2372" b="1" spc="142" dirty="0" err="1">
                <a:solidFill>
                  <a:srgbClr val="F2ECE5"/>
                </a:solidFill>
                <a:latin typeface="Montserrat"/>
              </a:rPr>
              <a:t>sống</a:t>
            </a:r>
            <a:r>
              <a:rPr lang="en-US" sz="2372" b="1" spc="142" dirty="0">
                <a:solidFill>
                  <a:srgbClr val="F2ECE5"/>
                </a:solidFill>
                <a:latin typeface="Montserrat"/>
              </a:rPr>
              <a:t>.</a:t>
            </a:r>
          </a:p>
        </p:txBody>
      </p:sp>
      <p:sp>
        <p:nvSpPr>
          <p:cNvPr id="12" name="Freeform 4"/>
          <p:cNvSpPr/>
          <p:nvPr/>
        </p:nvSpPr>
        <p:spPr>
          <a:xfrm>
            <a:off x="3581400" y="3238500"/>
            <a:ext cx="4495800" cy="6553200"/>
          </a:xfrm>
          <a:custGeom>
            <a:avLst/>
            <a:gdLst/>
            <a:ahLst/>
            <a:cxnLst/>
            <a:rect l="l" t="t" r="r" b="b"/>
            <a:pathLst>
              <a:path w="4572262" h="6317460">
                <a:moveTo>
                  <a:pt x="0" y="0"/>
                </a:moveTo>
                <a:lnTo>
                  <a:pt x="4572262" y="0"/>
                </a:lnTo>
                <a:lnTo>
                  <a:pt x="4572262" y="6317460"/>
                </a:lnTo>
                <a:lnTo>
                  <a:pt x="0" y="63174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 descr="C:\Users\ADMINI~1.ADM\AppData\Local\Temp\Rar$DIa3644.20789\z4272147855553_046a41c776222003a252a192062ac5f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071" y="3543300"/>
            <a:ext cx="3658129" cy="601466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8455B7-ED49-D161-772E-E0FA40BFCC85}"/>
              </a:ext>
            </a:extLst>
          </p:cNvPr>
          <p:cNvSpPr txBox="1"/>
          <p:nvPr/>
        </p:nvSpPr>
        <p:spPr>
          <a:xfrm>
            <a:off x="700708" y="342900"/>
            <a:ext cx="175872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QUAN SÁT HÌNH VÀ TÌM HIỂU ỨNG DỤNG CỦA HÌNH TRANG TRÍ VỚI HOẠ TIẾT </a:t>
            </a:r>
          </a:p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CÓ TÍNH CÂN BẰNG, TƯƠNG PHẢN, LẶP LẠI TRONG CUỘC SỐNG</a:t>
            </a:r>
            <a:endParaRPr lang="vi-VN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6D7866-001A-1D77-7D6C-81F4708DF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58" y="876300"/>
            <a:ext cx="7543800" cy="4574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DB136F-29B9-43B6-6F56-AC7B87047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842" y="876300"/>
            <a:ext cx="7543800" cy="4571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B17B98-D5A8-D420-13FF-FD1BA0823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5450305"/>
            <a:ext cx="7359316" cy="4571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E312FD-455C-B139-2749-F65EB76E25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800" y="5450306"/>
            <a:ext cx="7543800" cy="45719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7E0E452-6A75-A771-C840-1215CBF55D8E}"/>
              </a:ext>
            </a:extLst>
          </p:cNvPr>
          <p:cNvSpPr txBox="1"/>
          <p:nvPr/>
        </p:nvSpPr>
        <p:spPr>
          <a:xfrm>
            <a:off x="1371600" y="20192"/>
            <a:ext cx="165353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HOẠ TIẾT CÓ TÍNH CÂN BẰNG, TƯƠNG PHẢN, LẶP LẠI TRONG CUỘC SỐNG</a:t>
            </a:r>
            <a:endParaRPr lang="vi-VN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234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9230" y="151305"/>
            <a:ext cx="5441151" cy="25971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10D334-5989-CAFF-1551-697F2FC0C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028700"/>
            <a:ext cx="7813317" cy="838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C1700B-4DC8-E592-49DD-005D170FF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1" y="1028700"/>
            <a:ext cx="8077200" cy="838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9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>
                <a:latin typeface="+mj-lt"/>
              </a:rPr>
              <a:t>   </a:t>
            </a:r>
            <a:r>
              <a:rPr lang="en-US" sz="5400" b="1" dirty="0" err="1">
                <a:latin typeface="+mj-lt"/>
              </a:rPr>
              <a:t>Hoạ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tiết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trang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trí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từ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hình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cắt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giấy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là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vi-VN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352800" y="3189770"/>
            <a:ext cx="12537818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loại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nghệ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thuật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sử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cắt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giấy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để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tạo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hoạ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trí</a:t>
            </a:r>
            <a:endParaRPr lang="en-US" sz="54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246860" y="2476503"/>
            <a:ext cx="299744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412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Ưu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điểm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của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hoạ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tiết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trang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trí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từ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hình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cắt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giấy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là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352800" y="2925161"/>
            <a:ext cx="11745342" cy="220230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Tạo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ảnh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chi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tiết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đẹp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mắt</a:t>
            </a:r>
            <a:endParaRPr lang="en-US" sz="60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246860" y="3758961"/>
            <a:ext cx="299744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53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Hoạ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tiết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trang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trí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từ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hình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cắt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giấy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giúp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chúng</a:t>
            </a:r>
            <a:r>
              <a:rPr lang="en-US" sz="5400" b="1" dirty="0">
                <a:latin typeface="+mj-lt"/>
              </a:rPr>
              <a:t> ta </a:t>
            </a:r>
            <a:r>
              <a:rPr lang="en-US" sz="5400" b="1" dirty="0" err="1">
                <a:latin typeface="+mj-lt"/>
              </a:rPr>
              <a:t>phát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triển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kỹ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năng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1100560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Kỹ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năng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vẽ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sử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màu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sắc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kỹ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năng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cắt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tạo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endParaRPr lang="en-US" sz="54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246860" y="3211579"/>
            <a:ext cx="299744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5563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4876800" y="8576642"/>
            <a:ext cx="16230600" cy="2874169"/>
          </a:xfrm>
          <a:custGeom>
            <a:avLst/>
            <a:gdLst/>
            <a:ahLst/>
            <a:cxnLst/>
            <a:rect l="l" t="t" r="r" b="b"/>
            <a:pathLst>
              <a:path w="16230600" h="2874169">
                <a:moveTo>
                  <a:pt x="0" y="0"/>
                </a:moveTo>
                <a:lnTo>
                  <a:pt x="16230600" y="0"/>
                </a:lnTo>
                <a:lnTo>
                  <a:pt x="16230600" y="2874169"/>
                </a:lnTo>
                <a:lnTo>
                  <a:pt x="0" y="28741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914400" y="8724900"/>
            <a:ext cx="16230600" cy="2874169"/>
          </a:xfrm>
          <a:custGeom>
            <a:avLst/>
            <a:gdLst/>
            <a:ahLst/>
            <a:cxnLst/>
            <a:rect l="l" t="t" r="r" b="b"/>
            <a:pathLst>
              <a:path w="16230600" h="2874169">
                <a:moveTo>
                  <a:pt x="0" y="0"/>
                </a:moveTo>
                <a:lnTo>
                  <a:pt x="16230600" y="0"/>
                </a:lnTo>
                <a:lnTo>
                  <a:pt x="16230600" y="2874169"/>
                </a:lnTo>
                <a:lnTo>
                  <a:pt x="0" y="28741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DC1151-7658-A738-842E-A83ABF5127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1000"/>
          </a:blip>
          <a:srcRect l="11173" t="13551" r="9235" b="6048"/>
          <a:stretch/>
        </p:blipFill>
        <p:spPr>
          <a:xfrm>
            <a:off x="32727" y="266700"/>
            <a:ext cx="1262673" cy="1278234"/>
          </a:xfrm>
          <a:prstGeom prst="roundRect">
            <a:avLst>
              <a:gd name="adj" fmla="val 128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DD5928-3D24-1A79-5E3F-D53961935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19100"/>
            <a:ext cx="15163800" cy="9296399"/>
          </a:xfrm>
          <a:prstGeom prst="rect">
            <a:avLst/>
          </a:prstGeom>
        </p:spPr>
      </p:pic>
      <p:pic>
        <p:nvPicPr>
          <p:cNvPr id="10" name="PA_图片 28">
            <a:extLst>
              <a:ext uri="{FF2B5EF4-FFF2-40B4-BE49-F238E27FC236}">
                <a16:creationId xmlns:a16="http://schemas.microsoft.com/office/drawing/2014/main" id="{6D8E8AAB-D9AF-061B-3804-BC48DD2E13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-146884" y="3314700"/>
            <a:ext cx="2522954" cy="7537151"/>
          </a:xfrm>
          <a:prstGeom prst="rect">
            <a:avLst/>
          </a:prstGeom>
        </p:spPr>
      </p:pic>
      <p:pic>
        <p:nvPicPr>
          <p:cNvPr id="11" name="PA_图片 28">
            <a:extLst>
              <a:ext uri="{FF2B5EF4-FFF2-40B4-BE49-F238E27FC236}">
                <a16:creationId xmlns:a16="http://schemas.microsoft.com/office/drawing/2014/main" id="{9F7FA105-D0F7-4622-AEEE-DC4D05EFC4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16002000" y="3314699"/>
            <a:ext cx="2895600" cy="75371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D02BD9-2025-4935-50B0-39BF6F631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229600" y="581527"/>
            <a:ext cx="299744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15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5241" y="9736157"/>
            <a:ext cx="731045" cy="731045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812276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-1" y="0"/>
            <a:ext cx="16552190" cy="10287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9964298" y="2342628"/>
            <a:ext cx="7637075" cy="6717057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29600" y="585533"/>
            <a:ext cx="1668312" cy="1477361"/>
          </a:xfrm>
          <a:prstGeom prst="rect">
            <a:avLst/>
          </a:prstGeom>
        </p:spPr>
      </p:pic>
      <p:pic>
        <p:nvPicPr>
          <p:cNvPr id="19" name="图片 21">
            <a:extLst>
              <a:ext uri="{FF2B5EF4-FFF2-40B4-BE49-F238E27FC236}">
                <a16:creationId xmlns:a16="http://schemas.microsoft.com/office/drawing/2014/main" id="{6B2E33AD-7DC5-4F7F-B4D5-FF16936D161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971476"/>
            <a:ext cx="18288000" cy="2353236"/>
          </a:xfrm>
          <a:prstGeom prst="rect">
            <a:avLst/>
          </a:prstGeom>
        </p:spPr>
      </p:pic>
      <p:pic>
        <p:nvPicPr>
          <p:cNvPr id="12" name="Picture 11" descr="A blue and orange text&#10;&#10;AI-generated content may be incorrect.">
            <a:extLst>
              <a:ext uri="{FF2B5EF4-FFF2-40B4-BE49-F238E27FC236}">
                <a16:creationId xmlns:a16="http://schemas.microsoft.com/office/drawing/2014/main" id="{4DB4E668-B86C-3B57-6892-7B79538157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927" y="2076862"/>
            <a:ext cx="12382049" cy="427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459</Words>
  <Application>Microsoft Office PowerPoint</Application>
  <PresentationFormat>Custom</PresentationFormat>
  <Paragraphs>57</Paragraphs>
  <Slides>27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</vt:lpstr>
      <vt:lpstr>Montserrat</vt:lpstr>
      <vt:lpstr>Shadows Into Light Two</vt:lpstr>
      <vt:lpstr>Times New Roman</vt:lpstr>
      <vt:lpstr>Berlin Sans FB</vt:lpstr>
      <vt:lpstr>Montserrat Bold</vt:lpstr>
      <vt:lpstr>Montserrat ExtraBold</vt:lpstr>
      <vt:lpstr>Calibri</vt:lpstr>
      <vt:lpstr>Dancing Script</vt:lpstr>
      <vt:lpstr>KaiTi</vt:lpstr>
      <vt:lpstr>Montserrat Bold Italics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Administrator</cp:lastModifiedBy>
  <cp:revision>89</cp:revision>
  <dcterms:created xsi:type="dcterms:W3CDTF">2006-08-16T00:00:00Z</dcterms:created>
  <dcterms:modified xsi:type="dcterms:W3CDTF">2025-12-05T05:45:08Z</dcterms:modified>
  <dc:identifier>DAF4j5_yhQ8</dc:identifier>
</cp:coreProperties>
</file>