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svg" ContentType="image/svg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1618" r:id="rId2"/>
    <p:sldId id="312" r:id="rId3"/>
    <p:sldId id="335" r:id="rId4"/>
    <p:sldId id="1622" r:id="rId5"/>
    <p:sldId id="257" r:id="rId6"/>
    <p:sldId id="326" r:id="rId7"/>
    <p:sldId id="1514" r:id="rId8"/>
    <p:sldId id="1588" r:id="rId9"/>
    <p:sldId id="1616" r:id="rId10"/>
    <p:sldId id="1613" r:id="rId11"/>
    <p:sldId id="1614" r:id="rId12"/>
    <p:sldId id="369" r:id="rId13"/>
    <p:sldId id="271" r:id="rId14"/>
    <p:sldId id="260" r:id="rId15"/>
    <p:sldId id="277" r:id="rId16"/>
    <p:sldId id="279" r:id="rId17"/>
    <p:sldId id="1619" r:id="rId18"/>
    <p:sldId id="382" r:id="rId19"/>
    <p:sldId id="280" r:id="rId20"/>
    <p:sldId id="283" r:id="rId21"/>
    <p:sldId id="1621" r:id="rId22"/>
    <p:sldId id="1609" r:id="rId23"/>
    <p:sldId id="33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-91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DA990-5B18-46CF-934A-01D84A65DC2B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B5EE40-00B7-48F5-A617-32E91DDAD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421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4F751-0772-43AA-B9B0-37F9FAA180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427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4211B-24FF-496D-AB41-48B7E642342F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627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FD55-AA00-4F51-96F0-5F8222323D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11/24/2025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6B8D-63F6-4297-8F21-16B78D680A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52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78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9F59B8D-2E76-41FC-BC9A-9311E43E19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1" y="-2667001"/>
            <a:ext cx="6858000" cy="12192002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FC8A23B2-6893-45E5-8C3C-52D518212B4E}"/>
              </a:ext>
            </a:extLst>
          </p:cNvPr>
          <p:cNvSpPr/>
          <p:nvPr userDrawn="1"/>
        </p:nvSpPr>
        <p:spPr>
          <a:xfrm>
            <a:off x="219076" y="200026"/>
            <a:ext cx="11753850" cy="6457950"/>
          </a:xfrm>
          <a:prstGeom prst="roundRect">
            <a:avLst>
              <a:gd name="adj" fmla="val 3098"/>
            </a:avLst>
          </a:prstGeom>
          <a:solidFill>
            <a:srgbClr val="FFF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90779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AFD55-AA00-4F51-96F0-5F8222323D74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6B8D-63F6-4297-8F21-16B78D680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151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w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6.png"/><Relationship Id="rId7" Type="http://schemas.openxmlformats.org/officeDocument/2006/relationships/image" Target="../media/image21.svg"/><Relationship Id="rId12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9.sv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1.png"/><Relationship Id="rId5" Type="http://schemas.openxmlformats.org/officeDocument/2006/relationships/slide" Target="slide7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1.png"/><Relationship Id="rId5" Type="http://schemas.openxmlformats.org/officeDocument/2006/relationships/slide" Target="slide7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1.png"/><Relationship Id="rId5" Type="http://schemas.openxmlformats.org/officeDocument/2006/relationships/slide" Target="slide7.xml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1.png"/><Relationship Id="rId5" Type="http://schemas.openxmlformats.org/officeDocument/2006/relationships/slide" Target="slide7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3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50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3.png"/><Relationship Id="rId3" Type="http://schemas.openxmlformats.org/officeDocument/2006/relationships/image" Target="../media/image16.png"/><Relationship Id="rId7" Type="http://schemas.openxmlformats.org/officeDocument/2006/relationships/image" Target="../media/image49.png"/><Relationship Id="rId12" Type="http://schemas.openxmlformats.org/officeDocument/2006/relationships/image" Target="../media/image58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2.png"/><Relationship Id="rId5" Type="http://schemas.openxmlformats.org/officeDocument/2006/relationships/image" Target="../media/image47.png"/><Relationship Id="rId10" Type="http://schemas.openxmlformats.org/officeDocument/2006/relationships/image" Target="../media/image56.svg"/><Relationship Id="rId4" Type="http://schemas.openxmlformats.org/officeDocument/2006/relationships/image" Target="../media/image23.png"/><Relationship Id="rId9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png"/><Relationship Id="rId3" Type="http://schemas.openxmlformats.org/officeDocument/2006/relationships/image" Target="../media/image16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8.svg"/><Relationship Id="rId5" Type="http://schemas.openxmlformats.org/officeDocument/2006/relationships/image" Target="../media/image47.png"/><Relationship Id="rId15" Type="http://schemas.openxmlformats.org/officeDocument/2006/relationships/image" Target="../media/image50.png"/><Relationship Id="rId10" Type="http://schemas.openxmlformats.org/officeDocument/2006/relationships/image" Target="../media/image52.png"/><Relationship Id="rId4" Type="http://schemas.openxmlformats.org/officeDocument/2006/relationships/image" Target="../media/image23.png"/><Relationship Id="rId9" Type="http://schemas.openxmlformats.org/officeDocument/2006/relationships/image" Target="../media/image56.svg"/><Relationship Id="rId1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58.png"/><Relationship Id="rId5" Type="http://schemas.openxmlformats.org/officeDocument/2006/relationships/image" Target="../media/image39.png"/><Relationship Id="rId10" Type="http://schemas.openxmlformats.org/officeDocument/2006/relationships/image" Target="../media/image57.png"/><Relationship Id="rId4" Type="http://schemas.openxmlformats.org/officeDocument/2006/relationships/image" Target="../media/image38.png"/><Relationship Id="rId9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61.png"/><Relationship Id="rId5" Type="http://schemas.openxmlformats.org/officeDocument/2006/relationships/image" Target="../media/image39.png"/><Relationship Id="rId10" Type="http://schemas.openxmlformats.org/officeDocument/2006/relationships/image" Target="../media/image60.png"/><Relationship Id="rId4" Type="http://schemas.openxmlformats.org/officeDocument/2006/relationships/image" Target="../media/image38.png"/><Relationship Id="rId9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2.pn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64.pn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7" Type="http://schemas.openxmlformats.org/officeDocument/2006/relationships/image" Target="../media/image6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5.mp4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FIREWRK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71" y="1693863"/>
            <a:ext cx="2730500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3" descr="bar01"/>
          <p:cNvPicPr>
            <a:picLocks noChangeAspect="1" noChangeArrowheads="1"/>
          </p:cNvPicPr>
          <p:nvPr/>
        </p:nvPicPr>
        <p:blipFill>
          <a:blip r:embed="rId4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1" y="5937251"/>
            <a:ext cx="11785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A_图片 34">
            <a:extLst>
              <a:ext uri="{FF2B5EF4-FFF2-40B4-BE49-F238E27FC236}">
                <a16:creationId xmlns:a16="http://schemas.microsoft.com/office/drawing/2014/main" xmlns="" id="{BEB72197-DEE1-BA6B-1624-6EA8839CE2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76435" flipH="1">
            <a:off x="8136332" y="3954373"/>
            <a:ext cx="1421615" cy="1404169"/>
          </a:xfrm>
          <a:prstGeom prst="rect">
            <a:avLst/>
          </a:prstGeom>
        </p:spPr>
      </p:pic>
      <p:pic>
        <p:nvPicPr>
          <p:cNvPr id="14" name="PA_图片 30">
            <a:extLst>
              <a:ext uri="{FF2B5EF4-FFF2-40B4-BE49-F238E27FC236}">
                <a16:creationId xmlns:a16="http://schemas.microsoft.com/office/drawing/2014/main" xmlns="" id="{1C13095A-395D-000F-EA58-97B97E790EF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97"/>
          <a:stretch/>
        </p:blipFill>
        <p:spPr>
          <a:xfrm>
            <a:off x="111146" y="2156393"/>
            <a:ext cx="6781312" cy="3454220"/>
          </a:xfrm>
          <a:prstGeom prst="rect">
            <a:avLst/>
          </a:prstGeom>
        </p:spPr>
      </p:pic>
      <p:pic>
        <p:nvPicPr>
          <p:cNvPr id="15" name="PA_图片 31">
            <a:extLst>
              <a:ext uri="{FF2B5EF4-FFF2-40B4-BE49-F238E27FC236}">
                <a16:creationId xmlns:a16="http://schemas.microsoft.com/office/drawing/2014/main" xmlns="" id="{B21CFD5F-22C3-3620-BA5A-8D1A6F6142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58106" y="3206214"/>
            <a:ext cx="4918452" cy="263525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2459B53-C840-C92E-FB34-345C9909AE92}"/>
              </a:ext>
            </a:extLst>
          </p:cNvPr>
          <p:cNvSpPr txBox="1"/>
          <p:nvPr/>
        </p:nvSpPr>
        <p:spPr>
          <a:xfrm>
            <a:off x="830795" y="1761530"/>
            <a:ext cx="10058399" cy="2062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976">
              <a:defRPr/>
            </a:pPr>
            <a:r>
              <a:rPr lang="en-US" altLang="zh-CN" sz="4268" b="1" dirty="0">
                <a:solidFill>
                  <a:srgbClr val="7030A0"/>
                </a:solidFill>
                <a:effectLst>
                  <a:glow rad="254000">
                    <a:prstClr val="white">
                      <a:alpha val="91000"/>
                    </a:prstClr>
                  </a:glow>
                </a:effectLst>
                <a:latin typeface="Times New Roman" pitchFamily="18" charset="0"/>
                <a:ea typeface="方正粗倩简体" panose="03000509000000000000" pitchFamily="65" charset="-122"/>
                <a:cs typeface="Times New Roman" pitchFamily="18" charset="0"/>
              </a:rPr>
              <a:t>CHÀO MỪNG </a:t>
            </a:r>
          </a:p>
          <a:p>
            <a:pPr algn="ctr" defTabSz="1218976">
              <a:defRPr/>
            </a:pPr>
            <a:r>
              <a:rPr lang="en-US" altLang="zh-CN" sz="4268" b="1" dirty="0">
                <a:solidFill>
                  <a:srgbClr val="7030A0"/>
                </a:solidFill>
                <a:effectLst>
                  <a:glow rad="254000">
                    <a:prstClr val="white">
                      <a:alpha val="91000"/>
                    </a:prstClr>
                  </a:glow>
                </a:effectLst>
                <a:latin typeface="Times New Roman" pitchFamily="18" charset="0"/>
                <a:ea typeface="方正粗倩简体" panose="03000509000000000000" pitchFamily="65" charset="-122"/>
                <a:cs typeface="Times New Roman" pitchFamily="18" charset="0"/>
              </a:rPr>
              <a:t>CÁC THẦY CÔ VÀ CÁC EM ĐẾN VỚI TIẾT MĨ THUẬT</a:t>
            </a:r>
            <a:endParaRPr lang="zh-CN" altLang="en-US" sz="4268" b="1" dirty="0">
              <a:solidFill>
                <a:srgbClr val="7030A0"/>
              </a:solidFill>
              <a:effectLst>
                <a:glow rad="254000">
                  <a:prstClr val="white">
                    <a:alpha val="91000"/>
                  </a:prstClr>
                </a:glow>
              </a:effectLst>
              <a:latin typeface="Times New Roman" pitchFamily="18" charset="0"/>
              <a:ea typeface="方正粗倩简体" panose="03000509000000000000" pitchFamily="65" charset="-122"/>
              <a:cs typeface="Times New Roman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B6721CE-F158-C9DE-8DAB-4BE26DDAC44E}"/>
              </a:ext>
            </a:extLst>
          </p:cNvPr>
          <p:cNvSpPr txBox="1"/>
          <p:nvPr/>
        </p:nvSpPr>
        <p:spPr>
          <a:xfrm>
            <a:off x="2194000" y="4246844"/>
            <a:ext cx="6662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31"/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xmlns="" id="{7696F8C2-6995-E1F8-6323-F5102CB08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10064"/>
            <a:ext cx="12191999" cy="1241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xmlns="" id="{2B4755E4-4C62-2FD4-FE3A-8A839DD5D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4"/>
            <a:ext cx="12191999" cy="147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904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6435" y="0"/>
            <a:ext cx="10799266" cy="6858000"/>
          </a:xfrm>
          <a:custGeom>
            <a:avLst/>
            <a:gdLst/>
            <a:ahLst/>
            <a:cxnLst/>
            <a:rect l="l" t="t" r="r" b="b"/>
            <a:pathLst>
              <a:path w="14908696" h="10287000">
                <a:moveTo>
                  <a:pt x="0" y="0"/>
                </a:moveTo>
                <a:lnTo>
                  <a:pt x="14908696" y="0"/>
                </a:lnTo>
                <a:lnTo>
                  <a:pt x="149086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750332">
            <a:off x="8819851" y="247799"/>
            <a:ext cx="2977371" cy="6284688"/>
          </a:xfrm>
          <a:custGeom>
            <a:avLst/>
            <a:gdLst/>
            <a:ahLst/>
            <a:cxnLst/>
            <a:rect l="l" t="t" r="r" b="b"/>
            <a:pathLst>
              <a:path w="4466056" h="9427032">
                <a:moveTo>
                  <a:pt x="0" y="0"/>
                </a:moveTo>
                <a:lnTo>
                  <a:pt x="4466056" y="0"/>
                </a:lnTo>
                <a:lnTo>
                  <a:pt x="4466056" y="9427032"/>
                </a:lnTo>
                <a:lnTo>
                  <a:pt x="0" y="9427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20936453" flipH="1">
            <a:off x="0" y="2887504"/>
            <a:ext cx="3631320" cy="4210226"/>
          </a:xfrm>
          <a:custGeom>
            <a:avLst/>
            <a:gdLst/>
            <a:ahLst/>
            <a:cxnLst/>
            <a:rect l="l" t="t" r="r" b="b"/>
            <a:pathLst>
              <a:path w="5446980" h="6315339">
                <a:moveTo>
                  <a:pt x="5446980" y="0"/>
                </a:moveTo>
                <a:lnTo>
                  <a:pt x="0" y="0"/>
                </a:lnTo>
                <a:lnTo>
                  <a:pt x="0" y="6315339"/>
                </a:lnTo>
                <a:lnTo>
                  <a:pt x="5446980" y="6315339"/>
                </a:lnTo>
                <a:lnTo>
                  <a:pt x="544698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 rot="-9074146">
            <a:off x="-750302" y="-382071"/>
            <a:ext cx="2789777" cy="3036492"/>
          </a:xfrm>
          <a:custGeom>
            <a:avLst/>
            <a:gdLst/>
            <a:ahLst/>
            <a:cxnLst/>
            <a:rect l="l" t="t" r="r" b="b"/>
            <a:pathLst>
              <a:path w="4184666" h="4554738">
                <a:moveTo>
                  <a:pt x="0" y="0"/>
                </a:moveTo>
                <a:lnTo>
                  <a:pt x="4184666" y="0"/>
                </a:lnTo>
                <a:lnTo>
                  <a:pt x="4184666" y="4554739"/>
                </a:lnTo>
                <a:lnTo>
                  <a:pt x="0" y="45547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Picture 8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xmlns="" id="{6E9F3C65-6D36-119B-C57C-2932D2EBF5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826" y="741145"/>
            <a:ext cx="6343048" cy="43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6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IỚ THIỆU CÓ KHỞI ĐỘNG ĐẦU GIỜ ">
            <a:hlinkClick r:id="" action="ppaction://media"/>
            <a:extLst>
              <a:ext uri="{FF2B5EF4-FFF2-40B4-BE49-F238E27FC236}">
                <a16:creationId xmlns:a16="http://schemas.microsoft.com/office/drawing/2014/main" xmlns="" id="{D9994B85-4980-CCAB-4214-C4A146291F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79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igen_video_1763108936266 (online-video-cutter.com)">
            <a:hlinkClick r:id="" action="ppaction://media"/>
            <a:extLst>
              <a:ext uri="{FF2B5EF4-FFF2-40B4-BE49-F238E27FC236}">
                <a16:creationId xmlns:a16="http://schemas.microsoft.com/office/drawing/2014/main" xmlns="" id="{0C27CEA6-D292-970D-CDF6-8C843178EE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1474" y="152400"/>
            <a:ext cx="10922058" cy="632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6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5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480260">
            <a:off x="-1608436" y="5540053"/>
            <a:ext cx="16263355" cy="630205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576673" y="1461529"/>
            <a:ext cx="9348105" cy="3491993"/>
            <a:chOff x="0" y="0"/>
            <a:chExt cx="3851716" cy="162627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51716" cy="1626278"/>
            </a:xfrm>
            <a:custGeom>
              <a:avLst/>
              <a:gdLst/>
              <a:ahLst/>
              <a:cxnLst/>
              <a:rect l="l" t="t" r="r" b="b"/>
              <a:pathLst>
                <a:path w="3851716" h="1626278">
                  <a:moveTo>
                    <a:pt x="31827" y="0"/>
                  </a:moveTo>
                  <a:lnTo>
                    <a:pt x="3819890" y="0"/>
                  </a:lnTo>
                  <a:cubicBezTo>
                    <a:pt x="3837467" y="0"/>
                    <a:pt x="3851716" y="14249"/>
                    <a:pt x="3851716" y="31827"/>
                  </a:cubicBezTo>
                  <a:lnTo>
                    <a:pt x="3851716" y="1594451"/>
                  </a:lnTo>
                  <a:cubicBezTo>
                    <a:pt x="3851716" y="1612028"/>
                    <a:pt x="3837467" y="1626278"/>
                    <a:pt x="3819890" y="1626278"/>
                  </a:cubicBezTo>
                  <a:lnTo>
                    <a:pt x="31827" y="1626278"/>
                  </a:lnTo>
                  <a:cubicBezTo>
                    <a:pt x="14249" y="1626278"/>
                    <a:pt x="0" y="1612028"/>
                    <a:pt x="0" y="1594451"/>
                  </a:cubicBezTo>
                  <a:lnTo>
                    <a:pt x="0" y="31827"/>
                  </a:lnTo>
                  <a:cubicBezTo>
                    <a:pt x="0" y="14249"/>
                    <a:pt x="14249" y="0"/>
                    <a:pt x="31827" y="0"/>
                  </a:cubicBezTo>
                  <a:close/>
                </a:path>
              </a:pathLst>
            </a:custGeom>
            <a:solidFill>
              <a:srgbClr val="F0B3A7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28729" tIns="28729" rIns="28729" bIns="28729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8408" y="816022"/>
            <a:ext cx="9218698" cy="3999640"/>
            <a:chOff x="0" y="0"/>
            <a:chExt cx="4002211" cy="166563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002211" cy="1665634"/>
            </a:xfrm>
            <a:custGeom>
              <a:avLst/>
              <a:gdLst/>
              <a:ahLst/>
              <a:cxnLst/>
              <a:rect l="l" t="t" r="r" b="b"/>
              <a:pathLst>
                <a:path w="4002211" h="1665634">
                  <a:moveTo>
                    <a:pt x="30630" y="0"/>
                  </a:moveTo>
                  <a:lnTo>
                    <a:pt x="3971580" y="0"/>
                  </a:lnTo>
                  <a:cubicBezTo>
                    <a:pt x="3979704" y="0"/>
                    <a:pt x="3987495" y="3227"/>
                    <a:pt x="3993240" y="8971"/>
                  </a:cubicBezTo>
                  <a:cubicBezTo>
                    <a:pt x="3998984" y="14716"/>
                    <a:pt x="4002211" y="22507"/>
                    <a:pt x="4002211" y="30630"/>
                  </a:cubicBezTo>
                  <a:lnTo>
                    <a:pt x="4002211" y="1635004"/>
                  </a:lnTo>
                  <a:cubicBezTo>
                    <a:pt x="4002211" y="1651921"/>
                    <a:pt x="3988497" y="1665634"/>
                    <a:pt x="3971580" y="1665634"/>
                  </a:cubicBezTo>
                  <a:lnTo>
                    <a:pt x="30630" y="1665634"/>
                  </a:lnTo>
                  <a:cubicBezTo>
                    <a:pt x="22507" y="1665634"/>
                    <a:pt x="14716" y="1662407"/>
                    <a:pt x="8971" y="1656663"/>
                  </a:cubicBezTo>
                  <a:cubicBezTo>
                    <a:pt x="3227" y="1650919"/>
                    <a:pt x="0" y="1643128"/>
                    <a:pt x="0" y="1635004"/>
                  </a:cubicBezTo>
                  <a:lnTo>
                    <a:pt x="0" y="30630"/>
                  </a:lnTo>
                  <a:cubicBezTo>
                    <a:pt x="0" y="22507"/>
                    <a:pt x="3227" y="14716"/>
                    <a:pt x="8971" y="8971"/>
                  </a:cubicBezTo>
                  <a:cubicBezTo>
                    <a:pt x="14716" y="3227"/>
                    <a:pt x="22507" y="0"/>
                    <a:pt x="30630" y="0"/>
                  </a:cubicBezTo>
                  <a:close/>
                </a:path>
              </a:pathLst>
            </a:custGeom>
            <a:solidFill>
              <a:srgbClr val="FACCC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28729" tIns="28729" rIns="28729" bIns="28729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1977683">
            <a:off x="481052" y="4525551"/>
            <a:ext cx="2405056" cy="58022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1167597">
            <a:off x="8889672" y="772728"/>
            <a:ext cx="3013641" cy="727041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87526" y="5923744"/>
            <a:ext cx="684177" cy="764443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7471367" y="5495902"/>
            <a:ext cx="951136" cy="1031973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0"/>
          <a:srcRect b="8121"/>
          <a:stretch>
            <a:fillRect/>
          </a:stretch>
        </p:blipFill>
        <p:spPr>
          <a:xfrm>
            <a:off x="9769588" y="2982780"/>
            <a:ext cx="2287695" cy="3420034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0126170" y="6085997"/>
            <a:ext cx="1268441" cy="489935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82339" y="42330"/>
            <a:ext cx="1379107" cy="1315324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482111" y="5675286"/>
            <a:ext cx="758647" cy="496914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5701418" y="201450"/>
            <a:ext cx="789165" cy="48435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882632" y="2372674"/>
            <a:ext cx="493966" cy="305024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1996053" y="1249498"/>
            <a:ext cx="8091245" cy="7206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3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 ĐỀ: THẾ GIỚI TỰ NHIÊN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8DDA3532-1D69-64A4-67D1-15E0E0208368}"/>
              </a:ext>
            </a:extLst>
          </p:cNvPr>
          <p:cNvSpPr txBox="1"/>
          <p:nvPr/>
        </p:nvSpPr>
        <p:spPr>
          <a:xfrm>
            <a:off x="1802374" y="2148911"/>
            <a:ext cx="8519939" cy="2079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1. SẢN PHẨM MĨ THUẬT 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 CÁC LỚP CẢNH .TIẾT 2.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6CF686B-98A7-48AF-37DF-384AA656B7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12" r="9706" b="32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63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A35AA84-995D-2C65-04CC-14A170AD0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B6407D0-504E-CB07-AEBE-A410BEB23D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23"/>
          <a:stretch/>
        </p:blipFill>
        <p:spPr bwMode="auto">
          <a:xfrm flipH="1">
            <a:off x="-212651" y="3969439"/>
            <a:ext cx="12845224" cy="304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xmlns="" id="{6CF6E4C0-9CFC-991C-9BB2-4B9F7712EEE6}"/>
              </a:ext>
            </a:extLst>
          </p:cNvPr>
          <p:cNvSpPr/>
          <p:nvPr/>
        </p:nvSpPr>
        <p:spPr>
          <a:xfrm>
            <a:off x="3187256" y="520256"/>
            <a:ext cx="5817488" cy="5817488"/>
          </a:xfrm>
          <a:prstGeom prst="ellipse">
            <a:avLst/>
          </a:prstGeom>
          <a:noFill/>
          <a:ln w="146050" cap="rnd">
            <a:solidFill>
              <a:srgbClr val="ED7D31"/>
            </a:solidFill>
            <a:prstDash val="sysDot"/>
          </a:ln>
          <a:effectLst>
            <a:glow rad="88900">
              <a:srgbClr val="00B0F0">
                <a:alpha val="72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AEECEB0-FB07-A52B-D609-1FDAE2DADA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16801" y="-117476"/>
            <a:ext cx="4725988" cy="3006039"/>
          </a:xfrm>
          <a:prstGeom prst="rect">
            <a:avLst/>
          </a:prstGeom>
          <a:noFill/>
          <a:ln>
            <a:noFill/>
          </a:ln>
          <a:effectLst>
            <a:outerShdw blurRad="101600" dist="38100" dir="8100000" sx="106000" sy="106000" algn="tr" rotWithShape="0">
              <a:srgbClr val="000000">
                <a:alpha val="59999"/>
              </a:srgbClr>
            </a:outerShdw>
          </a:effectLst>
        </p:spPr>
      </p:pic>
      <p:pic>
        <p:nvPicPr>
          <p:cNvPr id="2" name="Picture 1" descr="A logo with a black background&#10;&#10;Description automatically generated">
            <a:extLst>
              <a:ext uri="{FF2B5EF4-FFF2-40B4-BE49-F238E27FC236}">
                <a16:creationId xmlns:a16="http://schemas.microsoft.com/office/drawing/2014/main" xmlns="" id="{671050F8-4DA0-B73D-7289-4DF31F5C56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025" y="1708056"/>
            <a:ext cx="5306721" cy="410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834573" y="410936"/>
            <a:ext cx="10890067" cy="1240065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Mĩ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thuật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lớp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cảnh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gì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0" name="Snip Diagonal Corner Rectangle 49"/>
          <p:cNvSpPr/>
          <p:nvPr/>
        </p:nvSpPr>
        <p:spPr>
          <a:xfrm>
            <a:off x="2115794" y="2061937"/>
            <a:ext cx="8628406" cy="2227943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Gồm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lớp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cảnh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xa,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gần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trung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cảnh</a:t>
            </a:r>
            <a:endParaRPr lang="en-US" sz="36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4708760"/>
            <a:ext cx="2400300" cy="1468203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xmlns="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202" y="6462738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-255200" y="0"/>
            <a:ext cx="1998293" cy="184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4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834573" y="410936"/>
            <a:ext cx="11357427" cy="1240065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vi-VN" sz="3600" b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Các lớp cảnh trong mĩ thuật thường bao gồm những gì?</a:t>
            </a:r>
            <a:endParaRPr lang="en-US" sz="36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2115794" y="2061937"/>
            <a:ext cx="8327624" cy="2227943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Gồm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phong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cảnh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nhân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vật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đồ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vật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,...</a:t>
            </a:r>
          </a:p>
        </p:txBody>
      </p:sp>
      <p:pic>
        <p:nvPicPr>
          <p:cNvPr id="46" name="Picture 4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4708760"/>
            <a:ext cx="2400300" cy="1468203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xmlns="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202" y="6462738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-255200" y="0"/>
            <a:ext cx="1577104" cy="184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78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834573" y="410936"/>
            <a:ext cx="10890067" cy="1240065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3600" b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Màu sắc trong mĩ thuật có tác dụng gì?</a:t>
            </a:r>
            <a:endParaRPr lang="en-US" sz="36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1590261" y="1950107"/>
            <a:ext cx="9432235" cy="2227943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  <a:r>
              <a:rPr lang="vi-VN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ạo</a:t>
            </a:r>
            <a:r>
              <a:rPr lang="vi-VN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ra cảm xúc, không khí và làm cho tác phẩm trở nên đẹp hơn.</a:t>
            </a:r>
            <a:endParaRPr lang="en-US" sz="36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4708760"/>
            <a:ext cx="2400300" cy="1468203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xmlns="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202" y="6462738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-255200" y="0"/>
            <a:ext cx="1308748" cy="184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8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834573" y="410936"/>
            <a:ext cx="10890067" cy="1240065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Tại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sao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chúng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ta </a:t>
            </a:r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cần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học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về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mĩ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thuật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lớp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cảnh</a:t>
            </a:r>
            <a:r>
              <a:rPr lang="en-US" sz="36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0" name="Snip Diagonal Corner Rectangle 49"/>
          <p:cNvSpPr/>
          <p:nvPr/>
        </p:nvSpPr>
        <p:spPr>
          <a:xfrm>
            <a:off x="1590261" y="1950107"/>
            <a:ext cx="9432235" cy="2227943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phát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triển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khả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năng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sáng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tạo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thẩm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mỹ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hiểu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biết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về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nghệ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thuật</a:t>
            </a:r>
            <a:r>
              <a:rPr lang="en-US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6" name="Picture 4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4708760"/>
            <a:ext cx="2400300" cy="1468203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xmlns="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202" y="6462738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-418582" y="1333829"/>
            <a:ext cx="1998293" cy="184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45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CAB1ED1-1E12-6C35-1970-69DC86ED1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7657" y="5116415"/>
            <a:ext cx="2601433" cy="1967133"/>
          </a:xfrm>
          <a:prstGeom prst="rect">
            <a:avLst/>
          </a:prstGeom>
        </p:spPr>
      </p:pic>
      <p:sp>
        <p:nvSpPr>
          <p:cNvPr id="9" name="TextBox 21">
            <a:extLst>
              <a:ext uri="{FF2B5EF4-FFF2-40B4-BE49-F238E27FC236}">
                <a16:creationId xmlns:a16="http://schemas.microsoft.com/office/drawing/2014/main" xmlns="" id="{685DE860-B15D-95F9-B574-88F737B66BD3}"/>
              </a:ext>
            </a:extLst>
          </p:cNvPr>
          <p:cNvSpPr txBox="1"/>
          <p:nvPr/>
        </p:nvSpPr>
        <p:spPr>
          <a:xfrm>
            <a:off x="121818" y="2494941"/>
            <a:ext cx="11989980" cy="21251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defRPr/>
            </a:pPr>
            <a:r>
              <a:rPr lang="en-US" sz="4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4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4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4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4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4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4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mĩ</a:t>
            </a:r>
            <a:r>
              <a:rPr lang="en-US" sz="4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endParaRPr lang="en-US" sz="4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en-US" sz="4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4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4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endParaRPr lang="en-US" sz="4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14446">
              <a:lnSpc>
                <a:spcPts val="4900"/>
              </a:lnSpc>
              <a:defRPr/>
            </a:pPr>
            <a:endParaRPr lang="en-US" sz="5000" dirty="0">
              <a:solidFill>
                <a:srgbClr val="4B261F"/>
              </a:solidFill>
              <a:latin typeface="Shadows Into Light Tw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56BFFDB-7F44-A280-B7A9-5DFB286D4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6276" y="5097144"/>
            <a:ext cx="2303390" cy="16940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201CD0E-14BC-3CAD-147D-31642DD986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71746" y="216196"/>
            <a:ext cx="1753824" cy="21279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31C4B72-DC3D-5BD0-C18B-AD5BB1207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2820" y="100870"/>
            <a:ext cx="3627434" cy="173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480260">
            <a:off x="-1608436" y="5540053"/>
            <a:ext cx="16263355" cy="630205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201099">
            <a:off x="11507120" y="4937780"/>
            <a:ext cx="496201" cy="50121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283200" y="5795158"/>
            <a:ext cx="935833" cy="922965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557967" y="1118100"/>
            <a:ext cx="516153" cy="34324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7220" y="1118099"/>
            <a:ext cx="407605" cy="30944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B21216D9-E83D-8B9F-E73E-2303F1CDE2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288" y="4896189"/>
            <a:ext cx="695577" cy="173030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790CC3E0-82B5-00C0-3F09-CB2C3B8969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24361" y="5524263"/>
            <a:ext cx="2257345" cy="20740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EFDA075-EABC-4D56-64C9-CF7267ABF8EB}"/>
              </a:ext>
            </a:extLst>
          </p:cNvPr>
          <p:cNvSpPr txBox="1"/>
          <p:nvPr/>
        </p:nvSpPr>
        <p:spPr>
          <a:xfrm>
            <a:off x="595406" y="685800"/>
            <a:ext cx="1124725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000" b="1">
                <a:solidFill>
                  <a:srgbClr val="FF0000"/>
                </a:solidFill>
              </a:rPr>
              <a:t>Các bước tạo sản phẩm mĩ thuật với những lớp cảnh xa, gần</a:t>
            </a:r>
            <a:endParaRPr lang="en-US" sz="3000" b="1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E48F84E-9BD9-1D22-0DDD-D54269DD7F88}"/>
              </a:ext>
            </a:extLst>
          </p:cNvPr>
          <p:cNvSpPr txBox="1"/>
          <p:nvPr/>
        </p:nvSpPr>
        <p:spPr>
          <a:xfrm>
            <a:off x="745747" y="1451334"/>
            <a:ext cx="10700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Các em quan sát hình minh họa tr.27 và thực hiện các yêu cầu phía dưới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288069EF-776E-2A48-DB0A-8F4C26AAB9E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5" y="2124534"/>
            <a:ext cx="3385003" cy="35666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D3757516-F812-093D-3FF8-F0C2B97B958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780" y="2822975"/>
            <a:ext cx="2669973" cy="29799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A8CB5CFC-98A4-5954-70EA-11E1996A77C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195" y="2028949"/>
            <a:ext cx="3045861" cy="43459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2" name="Graphic 31" descr="Back with solid fill">
            <a:extLst>
              <a:ext uri="{FF2B5EF4-FFF2-40B4-BE49-F238E27FC236}">
                <a16:creationId xmlns:a16="http://schemas.microsoft.com/office/drawing/2014/main" xmlns="" id="{59B95D50-FE42-FCFA-3AF6-62707DA247D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3984338" y="3250662"/>
            <a:ext cx="735681" cy="735681"/>
          </a:xfrm>
          <a:prstGeom prst="rect">
            <a:avLst/>
          </a:prstGeom>
        </p:spPr>
      </p:pic>
      <p:pic>
        <p:nvPicPr>
          <p:cNvPr id="33" name="Graphic 32" descr="Back with solid fill">
            <a:extLst>
              <a:ext uri="{FF2B5EF4-FFF2-40B4-BE49-F238E27FC236}">
                <a16:creationId xmlns:a16="http://schemas.microsoft.com/office/drawing/2014/main" xmlns="" id="{262EBBE4-539E-A387-60BA-216187D7F7A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7513528" y="3108866"/>
            <a:ext cx="735681" cy="73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3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480260">
            <a:off x="-1634144" y="5642888"/>
            <a:ext cx="16263355" cy="630205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78714" y="274653"/>
            <a:ext cx="1501801" cy="1432343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258130" y="1236624"/>
            <a:ext cx="806112" cy="553866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442738" y="5629711"/>
            <a:ext cx="815392" cy="99589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114948" y="316561"/>
            <a:ext cx="564621" cy="42911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611415" y="5705879"/>
            <a:ext cx="969819" cy="932643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2834342" y="545083"/>
            <a:ext cx="6523316" cy="520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0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BƯỚC THỰC HIỆN 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BFDAE1E8-D9EA-122E-C3DA-08BC63720885}"/>
              </a:ext>
            </a:extLst>
          </p:cNvPr>
          <p:cNvGrpSpPr/>
          <p:nvPr/>
        </p:nvGrpSpPr>
        <p:grpSpPr>
          <a:xfrm>
            <a:off x="336776" y="2115541"/>
            <a:ext cx="3681874" cy="3702745"/>
            <a:chOff x="635817" y="3263042"/>
            <a:chExt cx="5522811" cy="5554118"/>
          </a:xfrm>
        </p:grpSpPr>
        <p:grpSp>
          <p:nvGrpSpPr>
            <p:cNvPr id="4" name="Group 4"/>
            <p:cNvGrpSpPr/>
            <p:nvPr/>
          </p:nvGrpSpPr>
          <p:grpSpPr>
            <a:xfrm>
              <a:off x="1028700" y="3263042"/>
              <a:ext cx="5129928" cy="5554118"/>
              <a:chOff x="0" y="0"/>
              <a:chExt cx="1351092" cy="146281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351092" cy="1462813"/>
              </a:xfrm>
              <a:custGeom>
                <a:avLst/>
                <a:gdLst/>
                <a:ahLst/>
                <a:cxnLst/>
                <a:rect l="l" t="t" r="r" b="b"/>
                <a:pathLst>
                  <a:path w="1351092" h="1462813">
                    <a:moveTo>
                      <a:pt x="76968" y="0"/>
                    </a:moveTo>
                    <a:lnTo>
                      <a:pt x="1274125" y="0"/>
                    </a:lnTo>
                    <a:cubicBezTo>
                      <a:pt x="1294538" y="0"/>
                      <a:pt x="1314115" y="8109"/>
                      <a:pt x="1328549" y="22543"/>
                    </a:cubicBezTo>
                    <a:cubicBezTo>
                      <a:pt x="1342983" y="36977"/>
                      <a:pt x="1351092" y="56554"/>
                      <a:pt x="1351092" y="76968"/>
                    </a:cubicBezTo>
                    <a:lnTo>
                      <a:pt x="1351092" y="1385846"/>
                    </a:lnTo>
                    <a:cubicBezTo>
                      <a:pt x="1351092" y="1406259"/>
                      <a:pt x="1342983" y="1425836"/>
                      <a:pt x="1328549" y="1440270"/>
                    </a:cubicBezTo>
                    <a:cubicBezTo>
                      <a:pt x="1314115" y="1454704"/>
                      <a:pt x="1294538" y="1462813"/>
                      <a:pt x="1274125" y="1462813"/>
                    </a:cubicBezTo>
                    <a:lnTo>
                      <a:pt x="76968" y="1462813"/>
                    </a:lnTo>
                    <a:cubicBezTo>
                      <a:pt x="56554" y="1462813"/>
                      <a:pt x="36977" y="1454704"/>
                      <a:pt x="22543" y="1440270"/>
                    </a:cubicBezTo>
                    <a:cubicBezTo>
                      <a:pt x="8109" y="1425836"/>
                      <a:pt x="0" y="1406259"/>
                      <a:pt x="0" y="1385846"/>
                    </a:cubicBezTo>
                    <a:lnTo>
                      <a:pt x="0" y="76968"/>
                    </a:lnTo>
                    <a:cubicBezTo>
                      <a:pt x="0" y="56554"/>
                      <a:pt x="8109" y="36977"/>
                      <a:pt x="22543" y="22543"/>
                    </a:cubicBezTo>
                    <a:cubicBezTo>
                      <a:pt x="36977" y="8109"/>
                      <a:pt x="56554" y="0"/>
                      <a:pt x="76968" y="0"/>
                    </a:cubicBezTo>
                    <a:close/>
                  </a:path>
                </a:pathLst>
              </a:custGeom>
              <a:solidFill>
                <a:srgbClr val="FACCC2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1482526" y="4329767"/>
              <a:ext cx="4222276" cy="4114800"/>
            </a:xfrm>
            <a:prstGeom prst="rect">
              <a:avLst/>
            </a:prstGeom>
          </p:spPr>
        </p:pic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rcRect/>
            <a:stretch>
              <a:fillRect/>
            </a:stretch>
          </p:blipFill>
          <p:spPr>
            <a:xfrm rot="-1270063">
              <a:off x="635817" y="3285501"/>
              <a:ext cx="1971736" cy="463358"/>
            </a:xfrm>
            <a:prstGeom prst="rect">
              <a:avLst/>
            </a:prstGeom>
          </p:spPr>
        </p:pic>
        <p:sp>
          <p:nvSpPr>
            <p:cNvPr id="26" name="TextBox 26"/>
            <p:cNvSpPr txBox="1"/>
            <p:nvPr/>
          </p:nvSpPr>
          <p:spPr>
            <a:xfrm>
              <a:off x="1873091" y="3499309"/>
              <a:ext cx="3441149" cy="607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2667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Bước 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909568" y="4889005"/>
              <a:ext cx="3404672" cy="26564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sz="2667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Gấp giấy thành 3 phần bằng nhau.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D61C98E3-6F77-5543-E9F0-39EC73268ABB}"/>
              </a:ext>
            </a:extLst>
          </p:cNvPr>
          <p:cNvGrpSpPr/>
          <p:nvPr/>
        </p:nvGrpSpPr>
        <p:grpSpPr>
          <a:xfrm>
            <a:off x="4386024" y="1961088"/>
            <a:ext cx="3419952" cy="3917019"/>
            <a:chOff x="6579036" y="2941632"/>
            <a:chExt cx="5129928" cy="5875528"/>
          </a:xfrm>
        </p:grpSpPr>
        <p:grpSp>
          <p:nvGrpSpPr>
            <p:cNvPr id="7" name="Group 7"/>
            <p:cNvGrpSpPr/>
            <p:nvPr/>
          </p:nvGrpSpPr>
          <p:grpSpPr>
            <a:xfrm>
              <a:off x="6579036" y="3263042"/>
              <a:ext cx="5129928" cy="5554118"/>
              <a:chOff x="0" y="0"/>
              <a:chExt cx="1351092" cy="1462813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351092" cy="1462813"/>
              </a:xfrm>
              <a:custGeom>
                <a:avLst/>
                <a:gdLst/>
                <a:ahLst/>
                <a:cxnLst/>
                <a:rect l="l" t="t" r="r" b="b"/>
                <a:pathLst>
                  <a:path w="1351092" h="1462813">
                    <a:moveTo>
                      <a:pt x="76968" y="0"/>
                    </a:moveTo>
                    <a:lnTo>
                      <a:pt x="1274125" y="0"/>
                    </a:lnTo>
                    <a:cubicBezTo>
                      <a:pt x="1294538" y="0"/>
                      <a:pt x="1314115" y="8109"/>
                      <a:pt x="1328549" y="22543"/>
                    </a:cubicBezTo>
                    <a:cubicBezTo>
                      <a:pt x="1342983" y="36977"/>
                      <a:pt x="1351092" y="56554"/>
                      <a:pt x="1351092" y="76968"/>
                    </a:cubicBezTo>
                    <a:lnTo>
                      <a:pt x="1351092" y="1385846"/>
                    </a:lnTo>
                    <a:cubicBezTo>
                      <a:pt x="1351092" y="1406259"/>
                      <a:pt x="1342983" y="1425836"/>
                      <a:pt x="1328549" y="1440270"/>
                    </a:cubicBezTo>
                    <a:cubicBezTo>
                      <a:pt x="1314115" y="1454704"/>
                      <a:pt x="1294538" y="1462813"/>
                      <a:pt x="1274125" y="1462813"/>
                    </a:cubicBezTo>
                    <a:lnTo>
                      <a:pt x="76968" y="1462813"/>
                    </a:lnTo>
                    <a:cubicBezTo>
                      <a:pt x="56554" y="1462813"/>
                      <a:pt x="36977" y="1454704"/>
                      <a:pt x="22543" y="1440270"/>
                    </a:cubicBezTo>
                    <a:cubicBezTo>
                      <a:pt x="8109" y="1425836"/>
                      <a:pt x="0" y="1406259"/>
                      <a:pt x="0" y="1385846"/>
                    </a:cubicBezTo>
                    <a:lnTo>
                      <a:pt x="0" y="76968"/>
                    </a:lnTo>
                    <a:cubicBezTo>
                      <a:pt x="0" y="56554"/>
                      <a:pt x="8109" y="36977"/>
                      <a:pt x="22543" y="22543"/>
                    </a:cubicBezTo>
                    <a:cubicBezTo>
                      <a:pt x="36977" y="8109"/>
                      <a:pt x="56554" y="0"/>
                      <a:pt x="76968" y="0"/>
                    </a:cubicBezTo>
                    <a:close/>
                  </a:path>
                </a:pathLst>
              </a:custGeom>
              <a:solidFill>
                <a:srgbClr val="FACCC2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7032862" y="4329767"/>
              <a:ext cx="4222276" cy="4114800"/>
            </a:xfrm>
            <a:prstGeom prst="rect">
              <a:avLst/>
            </a:prstGeom>
          </p:spPr>
        </p:pic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rcRect/>
            <a:stretch>
              <a:fillRect/>
            </a:stretch>
          </p:blipFill>
          <p:spPr>
            <a:xfrm rot="362496">
              <a:off x="8157136" y="2941632"/>
              <a:ext cx="1971736" cy="463358"/>
            </a:xfrm>
            <a:prstGeom prst="rect">
              <a:avLst/>
            </a:prstGeom>
          </p:spPr>
        </p:pic>
        <p:sp>
          <p:nvSpPr>
            <p:cNvPr id="32" name="TextBox 26">
              <a:extLst>
                <a:ext uri="{FF2B5EF4-FFF2-40B4-BE49-F238E27FC236}">
                  <a16:creationId xmlns:a16="http://schemas.microsoft.com/office/drawing/2014/main" xmlns="" id="{4A1B3624-F3BF-BC13-C2E5-4107B2A7DE69}"/>
                </a:ext>
              </a:extLst>
            </p:cNvPr>
            <p:cNvSpPr txBox="1"/>
            <p:nvPr/>
          </p:nvSpPr>
          <p:spPr>
            <a:xfrm>
              <a:off x="7442151" y="3493189"/>
              <a:ext cx="3441149" cy="607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2667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Bước 2</a:t>
              </a:r>
            </a:p>
          </p:txBody>
        </p:sp>
        <p:sp>
          <p:nvSpPr>
            <p:cNvPr id="34" name="TextBox 27">
              <a:extLst>
                <a:ext uri="{FF2B5EF4-FFF2-40B4-BE49-F238E27FC236}">
                  <a16:creationId xmlns:a16="http://schemas.microsoft.com/office/drawing/2014/main" xmlns="" id="{25430689-FD10-040E-1DE4-9816678CF529}"/>
                </a:ext>
              </a:extLst>
            </p:cNvPr>
            <p:cNvSpPr txBox="1"/>
            <p:nvPr/>
          </p:nvSpPr>
          <p:spPr>
            <a:xfrm>
              <a:off x="7229087" y="4927554"/>
              <a:ext cx="3827834" cy="32212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Trên mặt giấy thứ nhất, vẽ hình ở gần rồi cắt bỏ phần giấy thừa.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8DD37AA3-56A9-53A9-EAE9-CAA5E18ACADC}"/>
              </a:ext>
            </a:extLst>
          </p:cNvPr>
          <p:cNvGrpSpPr/>
          <p:nvPr/>
        </p:nvGrpSpPr>
        <p:grpSpPr>
          <a:xfrm>
            <a:off x="8086248" y="2169661"/>
            <a:ext cx="3781559" cy="3708446"/>
            <a:chOff x="12129372" y="3254491"/>
            <a:chExt cx="5672338" cy="5562669"/>
          </a:xfrm>
        </p:grpSpPr>
        <p:grpSp>
          <p:nvGrpSpPr>
            <p:cNvPr id="10" name="Group 10"/>
            <p:cNvGrpSpPr/>
            <p:nvPr/>
          </p:nvGrpSpPr>
          <p:grpSpPr>
            <a:xfrm>
              <a:off x="12129372" y="3263042"/>
              <a:ext cx="5129928" cy="5554118"/>
              <a:chOff x="0" y="0"/>
              <a:chExt cx="1351092" cy="1462813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351092" cy="1462813"/>
              </a:xfrm>
              <a:custGeom>
                <a:avLst/>
                <a:gdLst/>
                <a:ahLst/>
                <a:cxnLst/>
                <a:rect l="l" t="t" r="r" b="b"/>
                <a:pathLst>
                  <a:path w="1351092" h="1462813">
                    <a:moveTo>
                      <a:pt x="76968" y="0"/>
                    </a:moveTo>
                    <a:lnTo>
                      <a:pt x="1274125" y="0"/>
                    </a:lnTo>
                    <a:cubicBezTo>
                      <a:pt x="1294538" y="0"/>
                      <a:pt x="1314115" y="8109"/>
                      <a:pt x="1328549" y="22543"/>
                    </a:cubicBezTo>
                    <a:cubicBezTo>
                      <a:pt x="1342983" y="36977"/>
                      <a:pt x="1351092" y="56554"/>
                      <a:pt x="1351092" y="76968"/>
                    </a:cubicBezTo>
                    <a:lnTo>
                      <a:pt x="1351092" y="1385846"/>
                    </a:lnTo>
                    <a:cubicBezTo>
                      <a:pt x="1351092" y="1406259"/>
                      <a:pt x="1342983" y="1425836"/>
                      <a:pt x="1328549" y="1440270"/>
                    </a:cubicBezTo>
                    <a:cubicBezTo>
                      <a:pt x="1314115" y="1454704"/>
                      <a:pt x="1294538" y="1462813"/>
                      <a:pt x="1274125" y="1462813"/>
                    </a:cubicBezTo>
                    <a:lnTo>
                      <a:pt x="76968" y="1462813"/>
                    </a:lnTo>
                    <a:cubicBezTo>
                      <a:pt x="56554" y="1462813"/>
                      <a:pt x="36977" y="1454704"/>
                      <a:pt x="22543" y="1440270"/>
                    </a:cubicBezTo>
                    <a:cubicBezTo>
                      <a:pt x="8109" y="1425836"/>
                      <a:pt x="0" y="1406259"/>
                      <a:pt x="0" y="1385846"/>
                    </a:cubicBezTo>
                    <a:lnTo>
                      <a:pt x="0" y="76968"/>
                    </a:lnTo>
                    <a:cubicBezTo>
                      <a:pt x="0" y="56554"/>
                      <a:pt x="8109" y="36977"/>
                      <a:pt x="22543" y="22543"/>
                    </a:cubicBezTo>
                    <a:cubicBezTo>
                      <a:pt x="36977" y="8109"/>
                      <a:pt x="56554" y="0"/>
                      <a:pt x="76968" y="0"/>
                    </a:cubicBezTo>
                    <a:close/>
                  </a:path>
                </a:pathLst>
              </a:custGeom>
              <a:solidFill>
                <a:srgbClr val="FACCC2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12583198" y="4329767"/>
              <a:ext cx="4222276" cy="4114800"/>
            </a:xfrm>
            <a:prstGeom prst="rect">
              <a:avLst/>
            </a:prstGeom>
          </p:spPr>
        </p:pic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rcRect/>
            <a:stretch>
              <a:fillRect/>
            </a:stretch>
          </p:blipFill>
          <p:spPr>
            <a:xfrm rot="1399319">
              <a:off x="15829974" y="3254491"/>
              <a:ext cx="1971736" cy="463358"/>
            </a:xfrm>
            <a:prstGeom prst="rect">
              <a:avLst/>
            </a:prstGeom>
          </p:spPr>
        </p:pic>
        <p:sp>
          <p:nvSpPr>
            <p:cNvPr id="33" name="TextBox 26">
              <a:extLst>
                <a:ext uri="{FF2B5EF4-FFF2-40B4-BE49-F238E27FC236}">
                  <a16:creationId xmlns:a16="http://schemas.microsoft.com/office/drawing/2014/main" xmlns="" id="{F4DE3AE1-08D2-D8B1-A293-E7F78C0A2E71}"/>
                </a:ext>
              </a:extLst>
            </p:cNvPr>
            <p:cNvSpPr txBox="1"/>
            <p:nvPr/>
          </p:nvSpPr>
          <p:spPr>
            <a:xfrm>
              <a:off x="13055077" y="3537256"/>
              <a:ext cx="3441148" cy="607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2667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Bước 3</a:t>
              </a:r>
            </a:p>
          </p:txBody>
        </p:sp>
        <p:sp>
          <p:nvSpPr>
            <p:cNvPr id="35" name="TextBox 27">
              <a:extLst>
                <a:ext uri="{FF2B5EF4-FFF2-40B4-BE49-F238E27FC236}">
                  <a16:creationId xmlns:a16="http://schemas.microsoft.com/office/drawing/2014/main" xmlns="" id="{19D9D3BB-83BA-37A6-B7D6-E631A6162787}"/>
                </a:ext>
              </a:extLst>
            </p:cNvPr>
            <p:cNvSpPr txBox="1"/>
            <p:nvPr/>
          </p:nvSpPr>
          <p:spPr>
            <a:xfrm>
              <a:off x="12703119" y="4856391"/>
              <a:ext cx="3982434" cy="32212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vi-VN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Ở mặt giấy thứ hai, vẽ hình cho khung cảnh xa hơn rồi cắt bỏ phần giấy thừa. </a:t>
              </a: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937870" y="5629711"/>
            <a:ext cx="915812" cy="9958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480260">
            <a:off x="-1634144" y="5642888"/>
            <a:ext cx="16263355" cy="630205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78714" y="274653"/>
            <a:ext cx="1501801" cy="1432343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258130" y="1236624"/>
            <a:ext cx="806112" cy="553866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442738" y="5629711"/>
            <a:ext cx="815392" cy="99589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114948" y="316561"/>
            <a:ext cx="564621" cy="429111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2834342" y="545083"/>
            <a:ext cx="6523316" cy="520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0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BƯỚC THỰC HIỆN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BD52A8EC-0699-AE9E-26D8-06A04CC22D20}"/>
              </a:ext>
            </a:extLst>
          </p:cNvPr>
          <p:cNvGrpSpPr/>
          <p:nvPr/>
        </p:nvGrpSpPr>
        <p:grpSpPr>
          <a:xfrm>
            <a:off x="326042" y="2150678"/>
            <a:ext cx="3681874" cy="3702745"/>
            <a:chOff x="635817" y="3263042"/>
            <a:chExt cx="5522811" cy="5554118"/>
          </a:xfrm>
        </p:grpSpPr>
        <p:grpSp>
          <p:nvGrpSpPr>
            <p:cNvPr id="4" name="Group 4"/>
            <p:cNvGrpSpPr/>
            <p:nvPr/>
          </p:nvGrpSpPr>
          <p:grpSpPr>
            <a:xfrm>
              <a:off x="1028700" y="3263042"/>
              <a:ext cx="5129928" cy="5554118"/>
              <a:chOff x="0" y="0"/>
              <a:chExt cx="1351092" cy="146281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351092" cy="1462813"/>
              </a:xfrm>
              <a:custGeom>
                <a:avLst/>
                <a:gdLst/>
                <a:ahLst/>
                <a:cxnLst/>
                <a:rect l="l" t="t" r="r" b="b"/>
                <a:pathLst>
                  <a:path w="1351092" h="1462813">
                    <a:moveTo>
                      <a:pt x="76968" y="0"/>
                    </a:moveTo>
                    <a:lnTo>
                      <a:pt x="1274125" y="0"/>
                    </a:lnTo>
                    <a:cubicBezTo>
                      <a:pt x="1294538" y="0"/>
                      <a:pt x="1314115" y="8109"/>
                      <a:pt x="1328549" y="22543"/>
                    </a:cubicBezTo>
                    <a:cubicBezTo>
                      <a:pt x="1342983" y="36977"/>
                      <a:pt x="1351092" y="56554"/>
                      <a:pt x="1351092" y="76968"/>
                    </a:cubicBezTo>
                    <a:lnTo>
                      <a:pt x="1351092" y="1385846"/>
                    </a:lnTo>
                    <a:cubicBezTo>
                      <a:pt x="1351092" y="1406259"/>
                      <a:pt x="1342983" y="1425836"/>
                      <a:pt x="1328549" y="1440270"/>
                    </a:cubicBezTo>
                    <a:cubicBezTo>
                      <a:pt x="1314115" y="1454704"/>
                      <a:pt x="1294538" y="1462813"/>
                      <a:pt x="1274125" y="1462813"/>
                    </a:cubicBezTo>
                    <a:lnTo>
                      <a:pt x="76968" y="1462813"/>
                    </a:lnTo>
                    <a:cubicBezTo>
                      <a:pt x="56554" y="1462813"/>
                      <a:pt x="36977" y="1454704"/>
                      <a:pt x="22543" y="1440270"/>
                    </a:cubicBezTo>
                    <a:cubicBezTo>
                      <a:pt x="8109" y="1425836"/>
                      <a:pt x="0" y="1406259"/>
                      <a:pt x="0" y="1385846"/>
                    </a:cubicBezTo>
                    <a:lnTo>
                      <a:pt x="0" y="76968"/>
                    </a:lnTo>
                    <a:cubicBezTo>
                      <a:pt x="0" y="56554"/>
                      <a:pt x="8109" y="36977"/>
                      <a:pt x="22543" y="22543"/>
                    </a:cubicBezTo>
                    <a:cubicBezTo>
                      <a:pt x="36977" y="8109"/>
                      <a:pt x="56554" y="0"/>
                      <a:pt x="76968" y="0"/>
                    </a:cubicBezTo>
                    <a:close/>
                  </a:path>
                </a:pathLst>
              </a:custGeom>
              <a:solidFill>
                <a:srgbClr val="FACCC2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1482526" y="4329767"/>
              <a:ext cx="4222276" cy="4114800"/>
            </a:xfrm>
            <a:prstGeom prst="rect">
              <a:avLst/>
            </a:prstGeom>
          </p:spPr>
        </p:pic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rcRect/>
            <a:stretch>
              <a:fillRect/>
            </a:stretch>
          </p:blipFill>
          <p:spPr>
            <a:xfrm rot="-1270063">
              <a:off x="635817" y="3285501"/>
              <a:ext cx="1971736" cy="463358"/>
            </a:xfrm>
            <a:prstGeom prst="rect">
              <a:avLst/>
            </a:prstGeom>
          </p:spPr>
        </p:pic>
        <p:sp>
          <p:nvSpPr>
            <p:cNvPr id="26" name="TextBox 26"/>
            <p:cNvSpPr txBox="1"/>
            <p:nvPr/>
          </p:nvSpPr>
          <p:spPr>
            <a:xfrm>
              <a:off x="1873091" y="3499309"/>
              <a:ext cx="3441149" cy="607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2667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Bước 4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523198" y="5059207"/>
              <a:ext cx="4115888" cy="239027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Ở mặt giấy thứ ba, vẽ hình khung cảnh xa nhất.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0362A377-8D7C-2700-5D5F-4852E3907645}"/>
              </a:ext>
            </a:extLst>
          </p:cNvPr>
          <p:cNvGrpSpPr/>
          <p:nvPr/>
        </p:nvGrpSpPr>
        <p:grpSpPr>
          <a:xfrm>
            <a:off x="4386024" y="1961088"/>
            <a:ext cx="3419952" cy="3917019"/>
            <a:chOff x="6579036" y="2941632"/>
            <a:chExt cx="5129928" cy="5875528"/>
          </a:xfrm>
        </p:grpSpPr>
        <p:grpSp>
          <p:nvGrpSpPr>
            <p:cNvPr id="7" name="Group 7"/>
            <p:cNvGrpSpPr/>
            <p:nvPr/>
          </p:nvGrpSpPr>
          <p:grpSpPr>
            <a:xfrm>
              <a:off x="6579036" y="3263042"/>
              <a:ext cx="5129928" cy="5554118"/>
              <a:chOff x="0" y="0"/>
              <a:chExt cx="1351092" cy="1462813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351092" cy="1462813"/>
              </a:xfrm>
              <a:custGeom>
                <a:avLst/>
                <a:gdLst/>
                <a:ahLst/>
                <a:cxnLst/>
                <a:rect l="l" t="t" r="r" b="b"/>
                <a:pathLst>
                  <a:path w="1351092" h="1462813">
                    <a:moveTo>
                      <a:pt x="76968" y="0"/>
                    </a:moveTo>
                    <a:lnTo>
                      <a:pt x="1274125" y="0"/>
                    </a:lnTo>
                    <a:cubicBezTo>
                      <a:pt x="1294538" y="0"/>
                      <a:pt x="1314115" y="8109"/>
                      <a:pt x="1328549" y="22543"/>
                    </a:cubicBezTo>
                    <a:cubicBezTo>
                      <a:pt x="1342983" y="36977"/>
                      <a:pt x="1351092" y="56554"/>
                      <a:pt x="1351092" y="76968"/>
                    </a:cubicBezTo>
                    <a:lnTo>
                      <a:pt x="1351092" y="1385846"/>
                    </a:lnTo>
                    <a:cubicBezTo>
                      <a:pt x="1351092" y="1406259"/>
                      <a:pt x="1342983" y="1425836"/>
                      <a:pt x="1328549" y="1440270"/>
                    </a:cubicBezTo>
                    <a:cubicBezTo>
                      <a:pt x="1314115" y="1454704"/>
                      <a:pt x="1294538" y="1462813"/>
                      <a:pt x="1274125" y="1462813"/>
                    </a:cubicBezTo>
                    <a:lnTo>
                      <a:pt x="76968" y="1462813"/>
                    </a:lnTo>
                    <a:cubicBezTo>
                      <a:pt x="56554" y="1462813"/>
                      <a:pt x="36977" y="1454704"/>
                      <a:pt x="22543" y="1440270"/>
                    </a:cubicBezTo>
                    <a:cubicBezTo>
                      <a:pt x="8109" y="1425836"/>
                      <a:pt x="0" y="1406259"/>
                      <a:pt x="0" y="1385846"/>
                    </a:cubicBezTo>
                    <a:lnTo>
                      <a:pt x="0" y="76968"/>
                    </a:lnTo>
                    <a:cubicBezTo>
                      <a:pt x="0" y="56554"/>
                      <a:pt x="8109" y="36977"/>
                      <a:pt x="22543" y="22543"/>
                    </a:cubicBezTo>
                    <a:cubicBezTo>
                      <a:pt x="36977" y="8109"/>
                      <a:pt x="56554" y="0"/>
                      <a:pt x="76968" y="0"/>
                    </a:cubicBezTo>
                    <a:close/>
                  </a:path>
                </a:pathLst>
              </a:custGeom>
              <a:solidFill>
                <a:srgbClr val="FACCC2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7032862" y="4329767"/>
              <a:ext cx="4222276" cy="4114800"/>
            </a:xfrm>
            <a:prstGeom prst="rect">
              <a:avLst/>
            </a:prstGeom>
          </p:spPr>
        </p:pic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rcRect/>
            <a:stretch>
              <a:fillRect/>
            </a:stretch>
          </p:blipFill>
          <p:spPr>
            <a:xfrm rot="362496">
              <a:off x="8157136" y="2941632"/>
              <a:ext cx="1971736" cy="463358"/>
            </a:xfrm>
            <a:prstGeom prst="rect">
              <a:avLst/>
            </a:prstGeom>
          </p:spPr>
        </p:pic>
        <p:sp>
          <p:nvSpPr>
            <p:cNvPr id="32" name="TextBox 26">
              <a:extLst>
                <a:ext uri="{FF2B5EF4-FFF2-40B4-BE49-F238E27FC236}">
                  <a16:creationId xmlns:a16="http://schemas.microsoft.com/office/drawing/2014/main" xmlns="" id="{4A1B3624-F3BF-BC13-C2E5-4107B2A7DE69}"/>
                </a:ext>
              </a:extLst>
            </p:cNvPr>
            <p:cNvSpPr txBox="1"/>
            <p:nvPr/>
          </p:nvSpPr>
          <p:spPr>
            <a:xfrm>
              <a:off x="7442151" y="3493189"/>
              <a:ext cx="3441149" cy="607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2667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Bước 5</a:t>
              </a:r>
            </a:p>
          </p:txBody>
        </p:sp>
        <p:sp>
          <p:nvSpPr>
            <p:cNvPr id="34" name="TextBox 27">
              <a:extLst>
                <a:ext uri="{FF2B5EF4-FFF2-40B4-BE49-F238E27FC236}">
                  <a16:creationId xmlns:a16="http://schemas.microsoft.com/office/drawing/2014/main" xmlns="" id="{25430689-FD10-040E-1DE4-9816678CF529}"/>
                </a:ext>
              </a:extLst>
            </p:cNvPr>
            <p:cNvSpPr txBox="1"/>
            <p:nvPr/>
          </p:nvSpPr>
          <p:spPr>
            <a:xfrm>
              <a:off x="7310744" y="5450473"/>
              <a:ext cx="3827834" cy="15592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Vẽ màu hoàn thiện sản phẩm.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EB064FA4-1D9D-A8A6-C416-18968CF29249}"/>
              </a:ext>
            </a:extLst>
          </p:cNvPr>
          <p:cNvGrpSpPr/>
          <p:nvPr/>
        </p:nvGrpSpPr>
        <p:grpSpPr>
          <a:xfrm>
            <a:off x="8261937" y="1892771"/>
            <a:ext cx="3846495" cy="3983999"/>
            <a:chOff x="12392905" y="2839155"/>
            <a:chExt cx="5769743" cy="5975999"/>
          </a:xfrm>
        </p:grpSpPr>
        <p:grpSp>
          <p:nvGrpSpPr>
            <p:cNvPr id="28" name="Group 4">
              <a:extLst>
                <a:ext uri="{FF2B5EF4-FFF2-40B4-BE49-F238E27FC236}">
                  <a16:creationId xmlns:a16="http://schemas.microsoft.com/office/drawing/2014/main" xmlns="" id="{A805F159-34B8-3895-2A20-FD43214F7814}"/>
                </a:ext>
              </a:extLst>
            </p:cNvPr>
            <p:cNvGrpSpPr/>
            <p:nvPr/>
          </p:nvGrpSpPr>
          <p:grpSpPr>
            <a:xfrm rot="1641776">
              <a:off x="12392905" y="3273082"/>
              <a:ext cx="5769743" cy="5522039"/>
              <a:chOff x="-10198" y="-38100"/>
              <a:chExt cx="1351092" cy="1541260"/>
            </a:xfrm>
          </p:grpSpPr>
          <p:sp>
            <p:nvSpPr>
              <p:cNvPr id="29" name="Freeform 5">
                <a:extLst>
                  <a:ext uri="{FF2B5EF4-FFF2-40B4-BE49-F238E27FC236}">
                    <a16:creationId xmlns:a16="http://schemas.microsoft.com/office/drawing/2014/main" xmlns="" id="{6D7CE2C6-95EE-40E8-1B4D-9CA2C20B37F8}"/>
                  </a:ext>
                </a:extLst>
              </p:cNvPr>
              <p:cNvSpPr/>
              <p:nvPr/>
            </p:nvSpPr>
            <p:spPr>
              <a:xfrm>
                <a:off x="-10198" y="40347"/>
                <a:ext cx="1351092" cy="1462813"/>
              </a:xfrm>
              <a:custGeom>
                <a:avLst/>
                <a:gdLst/>
                <a:ahLst/>
                <a:cxnLst/>
                <a:rect l="l" t="t" r="r" b="b"/>
                <a:pathLst>
                  <a:path w="1351092" h="1462813">
                    <a:moveTo>
                      <a:pt x="76968" y="0"/>
                    </a:moveTo>
                    <a:lnTo>
                      <a:pt x="1274125" y="0"/>
                    </a:lnTo>
                    <a:cubicBezTo>
                      <a:pt x="1294538" y="0"/>
                      <a:pt x="1314115" y="8109"/>
                      <a:pt x="1328549" y="22543"/>
                    </a:cubicBezTo>
                    <a:cubicBezTo>
                      <a:pt x="1342983" y="36977"/>
                      <a:pt x="1351092" y="56554"/>
                      <a:pt x="1351092" y="76968"/>
                    </a:cubicBezTo>
                    <a:lnTo>
                      <a:pt x="1351092" y="1385846"/>
                    </a:lnTo>
                    <a:cubicBezTo>
                      <a:pt x="1351092" y="1406259"/>
                      <a:pt x="1342983" y="1425836"/>
                      <a:pt x="1328549" y="1440270"/>
                    </a:cubicBezTo>
                    <a:cubicBezTo>
                      <a:pt x="1314115" y="1454704"/>
                      <a:pt x="1294538" y="1462813"/>
                      <a:pt x="1274125" y="1462813"/>
                    </a:cubicBezTo>
                    <a:lnTo>
                      <a:pt x="76968" y="1462813"/>
                    </a:lnTo>
                    <a:cubicBezTo>
                      <a:pt x="56554" y="1462813"/>
                      <a:pt x="36977" y="1454704"/>
                      <a:pt x="22543" y="1440270"/>
                    </a:cubicBezTo>
                    <a:cubicBezTo>
                      <a:pt x="8109" y="1425836"/>
                      <a:pt x="0" y="1406259"/>
                      <a:pt x="0" y="1385846"/>
                    </a:cubicBezTo>
                    <a:lnTo>
                      <a:pt x="0" y="76968"/>
                    </a:lnTo>
                    <a:cubicBezTo>
                      <a:pt x="0" y="56554"/>
                      <a:pt x="8109" y="36977"/>
                      <a:pt x="22543" y="22543"/>
                    </a:cubicBezTo>
                    <a:cubicBezTo>
                      <a:pt x="36977" y="8109"/>
                      <a:pt x="56554" y="0"/>
                      <a:pt x="76968" y="0"/>
                    </a:cubicBezTo>
                    <a:close/>
                  </a:path>
                </a:pathLst>
              </a:custGeom>
              <a:solidFill>
                <a:srgbClr val="FEEDAA"/>
              </a:solidFill>
            </p:spPr>
          </p:sp>
          <p:sp>
            <p:nvSpPr>
              <p:cNvPr id="30" name="TextBox 6">
                <a:extLst>
                  <a:ext uri="{FF2B5EF4-FFF2-40B4-BE49-F238E27FC236}">
                    <a16:creationId xmlns:a16="http://schemas.microsoft.com/office/drawing/2014/main" xmlns="" id="{023E71B7-30F8-E3BF-F086-59DA4FEC1C10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pic>
          <p:nvPicPr>
            <p:cNvPr id="31" name="Picture 13">
              <a:extLst>
                <a:ext uri="{FF2B5EF4-FFF2-40B4-BE49-F238E27FC236}">
                  <a16:creationId xmlns:a16="http://schemas.microsoft.com/office/drawing/2014/main" xmlns="" id="{3120CD82-1738-529B-BE3B-CAB5CE2BF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12572079" y="3517180"/>
              <a:ext cx="5436354" cy="5297974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C03866B0-70E7-3F22-A587-A9E4C3F7A6E3}"/>
                </a:ext>
              </a:extLst>
            </p:cNvPr>
            <p:cNvSpPr txBox="1"/>
            <p:nvPr/>
          </p:nvSpPr>
          <p:spPr>
            <a:xfrm>
              <a:off x="13037616" y="3827940"/>
              <a:ext cx="4475120" cy="4898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333">
                  <a:solidFill>
                    <a:schemeClr val="accent4">
                      <a:lumMod val="75000"/>
                    </a:schemeClr>
                  </a:solidFill>
                </a:rPr>
                <a:t>Kết hợp hình vẽ và các lớp cảnh xa gần có thể tạo được nhiều chiều không gian trong sản phẩm mĩ thuật. </a:t>
              </a:r>
              <a:endParaRPr lang="en-US" sz="2333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1026" name="Picture 2" descr="Pin ">
              <a:extLst>
                <a:ext uri="{FF2B5EF4-FFF2-40B4-BE49-F238E27FC236}">
                  <a16:creationId xmlns:a16="http://schemas.microsoft.com/office/drawing/2014/main" xmlns="" id="{514D6A1C-82CD-EAAD-CFB9-7F9577FD1A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06726" y="2839155"/>
              <a:ext cx="968105" cy="968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1937870" y="5629711"/>
            <a:ext cx="915812" cy="995899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5611415" y="5705879"/>
            <a:ext cx="969819" cy="93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9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480260">
            <a:off x="-1608436" y="5540053"/>
            <a:ext cx="16263355" cy="630205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201099">
            <a:off x="11507120" y="4937780"/>
            <a:ext cx="496201" cy="50121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283200" y="5795158"/>
            <a:ext cx="935833" cy="922965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557968" y="774858"/>
            <a:ext cx="516153" cy="34324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7220" y="1118099"/>
            <a:ext cx="407605" cy="3094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790CC3E0-82B5-00C0-3F09-CB2C3B8969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361" y="5524263"/>
            <a:ext cx="2257345" cy="20740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A1616A0-63E6-BBAC-34B5-B5EDFC5D1D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288" y="4896189"/>
            <a:ext cx="695577" cy="17303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92C928A-8D3B-D10F-1913-03C8CC6B456A}"/>
              </a:ext>
            </a:extLst>
          </p:cNvPr>
          <p:cNvSpPr txBox="1"/>
          <p:nvPr/>
        </p:nvSpPr>
        <p:spPr>
          <a:xfrm>
            <a:off x="2967833" y="369612"/>
            <a:ext cx="6502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 số sản phẩm mĩ thuật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A5AC2A2-CC96-C6BF-888E-AF6E3E5F56F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684" y="1066293"/>
            <a:ext cx="2568845" cy="44547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3DB4E50-3005-2000-5683-D31C0B6F473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154" y="1069469"/>
            <a:ext cx="2467693" cy="44547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C5C61A8-B0D6-2E9E-2CD3-D9531270F5D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1231113"/>
            <a:ext cx="2563463" cy="4343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3650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480260">
            <a:off x="-1608436" y="5540053"/>
            <a:ext cx="16263355" cy="630205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201099">
            <a:off x="11507120" y="4937780"/>
            <a:ext cx="496201" cy="50121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283200" y="5795158"/>
            <a:ext cx="935833" cy="922965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557968" y="774858"/>
            <a:ext cx="516153" cy="34324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7220" y="1118099"/>
            <a:ext cx="407605" cy="3094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790CC3E0-82B5-00C0-3F09-CB2C3B8969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361" y="5524263"/>
            <a:ext cx="2257345" cy="20740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A1616A0-63E6-BBAC-34B5-B5EDFC5D1D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288" y="4896189"/>
            <a:ext cx="695577" cy="17303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92C928A-8D3B-D10F-1913-03C8CC6B456A}"/>
              </a:ext>
            </a:extLst>
          </p:cNvPr>
          <p:cNvSpPr txBox="1"/>
          <p:nvPr/>
        </p:nvSpPr>
        <p:spPr>
          <a:xfrm>
            <a:off x="2967833" y="369612"/>
            <a:ext cx="6502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 số sản phẩm mĩ thuật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D4D03C9-A8C4-4D4F-F157-78A48E0420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824" y="1281111"/>
            <a:ext cx="3312546" cy="49039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74E147F-1EEC-BC41-8C72-8BF68C2B2E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86275" y="1281112"/>
            <a:ext cx="3219450" cy="490393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8596557-4DF9-C4BA-52BF-795F178CED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45422" y="1281112"/>
            <a:ext cx="3312546" cy="490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4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8D3F31-918B-70BF-EAD3-F1EB0EFDA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AAA9CAB2-6D92-2142-58BE-8C2FFA272F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0" y="2343944"/>
            <a:ext cx="5080000" cy="3314700"/>
          </a:xfr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xmlns="" id="{AA5816D6-B00E-A551-88DC-1D56352407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64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87577E3-63EF-265D-1E1E-983417EFB0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900" y="1819361"/>
            <a:ext cx="7950200" cy="3120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2AD3DA0-05D1-5279-522B-746FF22EA959}"/>
              </a:ext>
            </a:extLst>
          </p:cNvPr>
          <p:cNvSpPr txBox="1"/>
          <p:nvPr/>
        </p:nvSpPr>
        <p:spPr>
          <a:xfrm>
            <a:off x="3556001" y="2852184"/>
            <a:ext cx="55651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6">
              <a:defRPr/>
            </a:pPr>
            <a:r>
              <a:rPr lang="en-US" sz="36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LUYỆN TẬP –SÁNG TẠO</a:t>
            </a:r>
            <a:endParaRPr lang="en-US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512EF92-0546-D158-9BAD-0E2F0B026E10}"/>
              </a:ext>
            </a:extLst>
          </p:cNvPr>
          <p:cNvSpPr txBox="1"/>
          <p:nvPr/>
        </p:nvSpPr>
        <p:spPr>
          <a:xfrm>
            <a:off x="1366940" y="88860"/>
            <a:ext cx="945812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6">
              <a:defRPr/>
            </a:pPr>
            <a:r>
              <a:rPr lang="en-US" sz="44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Em </a:t>
            </a:r>
            <a:r>
              <a:rPr lang="en-US" sz="44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hãy</a:t>
            </a:r>
            <a:r>
              <a:rPr lang="en-US" sz="44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tạo</a:t>
            </a:r>
            <a:r>
              <a:rPr lang="en-US" sz="44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sản</a:t>
            </a:r>
            <a:r>
              <a:rPr lang="en-US" sz="44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phẩm</a:t>
            </a:r>
            <a:r>
              <a:rPr lang="en-US" sz="44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mà</a:t>
            </a:r>
            <a:r>
              <a:rPr lang="en-US" sz="44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</a:t>
            </a:r>
            <a:r>
              <a:rPr lang="vi-VN" sz="44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</a:t>
            </a:r>
            <a:r>
              <a:rPr lang="en-US" sz="44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ấn</a:t>
            </a:r>
            <a:r>
              <a:rPr lang="en-US" sz="44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tượng</a:t>
            </a:r>
            <a:r>
              <a:rPr lang="en-US" sz="44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nhất</a:t>
            </a:r>
            <a:r>
              <a:rPr lang="en-US" sz="44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  <a:endParaRPr lang="en-US" sz="4400" b="1" dirty="0">
              <a:solidFill>
                <a:srgbClr val="180BC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mix_14m51s đi học">
            <a:hlinkClick r:id="" action="ppaction://media"/>
            <a:extLst>
              <a:ext uri="{FF2B5EF4-FFF2-40B4-BE49-F238E27FC236}">
                <a16:creationId xmlns:a16="http://schemas.microsoft.com/office/drawing/2014/main" xmlns="" id="{9E30825B-7A10-2197-4D6B-1E75F067F4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60534" y="3293534"/>
            <a:ext cx="270933" cy="27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3990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10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480260">
            <a:off x="-1638005" y="5962690"/>
            <a:ext cx="16263355" cy="587734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201099">
            <a:off x="11507120" y="4937780"/>
            <a:ext cx="496201" cy="50121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283200" y="5795158"/>
            <a:ext cx="935833" cy="922965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557968" y="774858"/>
            <a:ext cx="516153" cy="34324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75274" y="375429"/>
            <a:ext cx="407605" cy="3094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790CC3E0-82B5-00C0-3F09-CB2C3B8969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361" y="5524263"/>
            <a:ext cx="2257345" cy="20740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A1616A0-63E6-BBAC-34B5-B5EDFC5D1D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287" y="5119858"/>
            <a:ext cx="695577" cy="17303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FE23C29-E7A7-AAA9-22EE-5645FF160E99}"/>
              </a:ext>
            </a:extLst>
          </p:cNvPr>
          <p:cNvSpPr txBox="1"/>
          <p:nvPr/>
        </p:nvSpPr>
        <p:spPr>
          <a:xfrm>
            <a:off x="1163500" y="233624"/>
            <a:ext cx="1011106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Trưng bày sản phẩm và chia sẻ </a:t>
            </a:r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xmlns="" id="{2C09F6E7-72C2-2213-13B4-FC6C10BDD1F9}"/>
              </a:ext>
            </a:extLst>
          </p:cNvPr>
          <p:cNvSpPr/>
          <p:nvPr/>
        </p:nvSpPr>
        <p:spPr>
          <a:xfrm>
            <a:off x="-101600" y="828744"/>
            <a:ext cx="3098800" cy="627764"/>
          </a:xfrm>
          <a:prstGeom prst="homePlate">
            <a:avLst/>
          </a:prstGeom>
          <a:solidFill>
            <a:srgbClr val="C3E293"/>
          </a:solidFill>
          <a:ln>
            <a:solidFill>
              <a:srgbClr val="C3E2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 luận nhóm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4B68A17-46B2-B513-A142-7BB3AB961A62}"/>
              </a:ext>
            </a:extLst>
          </p:cNvPr>
          <p:cNvSpPr txBox="1"/>
          <p:nvPr/>
        </p:nvSpPr>
        <p:spPr>
          <a:xfrm>
            <a:off x="785915" y="1680601"/>
            <a:ext cx="10866235" cy="1252258"/>
          </a:xfrm>
          <a:prstGeom prst="roundRect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Nhận biết cách phối hợp hình và màu trong mỗi lớp cảnh và giữa các lớp cảnh trong sản phẩm mĩ thuật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96E7E3FE-5046-37AE-E903-A7CF136C4FB1}"/>
              </a:ext>
            </a:extLst>
          </p:cNvPr>
          <p:cNvSpPr txBox="1"/>
          <p:nvPr/>
        </p:nvSpPr>
        <p:spPr>
          <a:xfrm>
            <a:off x="919897" y="3018849"/>
            <a:ext cx="10598271" cy="2985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15" indent="-30481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133"/>
              <a:t>Em thích sản phẩm nào? Vì sao?</a:t>
            </a:r>
          </a:p>
          <a:p>
            <a:pPr marL="304815" indent="-30481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133"/>
              <a:t>Sản phẩm đó thể hiện khung cảnh gì?</a:t>
            </a:r>
          </a:p>
          <a:p>
            <a:pPr marL="304815" indent="-30481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133"/>
              <a:t>Màu sắc của sản phẩm như thế nào?</a:t>
            </a:r>
          </a:p>
          <a:p>
            <a:pPr marL="304815" indent="-30481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133"/>
              <a:t>Em thích nhất lớp cảnh nào trong sản phẩm? Vì sao?</a:t>
            </a:r>
          </a:p>
          <a:p>
            <a:pPr marL="304815" indent="-30481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133"/>
              <a:t>Em có ý tưởng điều chỉnh như thế nào để sản phẩm của mình hoặc của bạn thể hiện không gian rõ hơn?</a:t>
            </a:r>
          </a:p>
        </p:txBody>
      </p:sp>
    </p:spTree>
    <p:extLst>
      <p:ext uri="{BB962C8B-B14F-4D97-AF65-F5344CB8AC3E}">
        <p14:creationId xmlns:p14="http://schemas.microsoft.com/office/powerpoint/2010/main" val="405821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6" grpId="0" animBg="1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6410" y="88602"/>
            <a:ext cx="11724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HOẠT ĐỘNG 5: 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hiểu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cảnh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mĩ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thuật</a:t>
            </a:r>
            <a:endParaRPr lang="vi-VN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C598926-835B-F7CB-0AAD-747313767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10" y="550267"/>
            <a:ext cx="5426764" cy="62191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3A4DF0A-ED3D-E02D-7D6F-05C789F76E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174" y="637911"/>
            <a:ext cx="5913783" cy="61314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414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622">
        <p14:switch dir="r"/>
      </p:transition>
    </mc:Choice>
    <mc:Fallback xmlns="">
      <p:transition spd="slow" advTm="2622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6410" y="88602"/>
            <a:ext cx="11724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cảnh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mĩ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thuật</a:t>
            </a:r>
            <a:endParaRPr lang="vi-VN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3B5B38B-6A84-EE31-0E36-823152CE7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261" y="1033670"/>
            <a:ext cx="3588026" cy="49695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F6C6405-AE88-AE6D-5E8F-D90369CA82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1987" y="1187726"/>
            <a:ext cx="3588025" cy="47608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1C71FE1-470C-0CAE-054C-8AC432A4ED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1961" y="1133061"/>
            <a:ext cx="3588025" cy="48155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472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622">
        <p14:switch dir="r"/>
      </p:transition>
    </mc:Choice>
    <mc:Fallback xmlns="">
      <p:transition spd="slow" advTm="2622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xmlns="" id="{971798FC-1566-92C9-74D0-05C32E2A41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160" y="6490771"/>
            <a:ext cx="487363" cy="487363"/>
          </a:xfrm>
          <a:prstGeom prst="rect">
            <a:avLst/>
          </a:prstGeom>
        </p:spPr>
      </p:pic>
      <p:pic>
        <p:nvPicPr>
          <p:cNvPr id="2" name="clipsav">
            <a:hlinkClick r:id="" action="ppaction://media"/>
            <a:extLst>
              <a:ext uri="{FF2B5EF4-FFF2-40B4-BE49-F238E27FC236}">
                <a16:creationId xmlns:a16="http://schemas.microsoft.com/office/drawing/2014/main" xmlns="" id="{C255902D-4050-2D31-ED46-BA83639AA7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081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0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2BBEDC1-F763-E954-51AF-7C7A752D90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40" r="9118" b="2587"/>
          <a:stretch/>
        </p:blipFill>
        <p:spPr>
          <a:xfrm>
            <a:off x="-728133" y="-999067"/>
            <a:ext cx="13631333" cy="785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9595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"/>
</p:tagLst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ppt2A7A.tmp</Template>
  <TotalTime>1003</TotalTime>
  <Words>441</Words>
  <Application>Microsoft Office PowerPoint</Application>
  <PresentationFormat>Custom</PresentationFormat>
  <Paragraphs>47</Paragraphs>
  <Slides>23</Slides>
  <Notes>2</Notes>
  <HiddenSlides>0</HiddenSlides>
  <MMClips>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Admin</cp:lastModifiedBy>
  <cp:revision>46</cp:revision>
  <dcterms:created xsi:type="dcterms:W3CDTF">2021-11-03T03:21:29Z</dcterms:created>
  <dcterms:modified xsi:type="dcterms:W3CDTF">2025-11-24T05:26:23Z</dcterms:modified>
</cp:coreProperties>
</file>