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ma" ContentType="audio/x-ms-wma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82" r:id="rId2"/>
    <p:sldId id="312" r:id="rId3"/>
    <p:sldId id="2007577569" r:id="rId4"/>
    <p:sldId id="295" r:id="rId5"/>
    <p:sldId id="1689" r:id="rId6"/>
    <p:sldId id="1654" r:id="rId7"/>
    <p:sldId id="1656" r:id="rId8"/>
    <p:sldId id="1514" r:id="rId9"/>
    <p:sldId id="1696" r:id="rId10"/>
    <p:sldId id="2007577564" r:id="rId11"/>
    <p:sldId id="2007577565" r:id="rId12"/>
    <p:sldId id="285" r:id="rId13"/>
    <p:sldId id="2007577548" r:id="rId14"/>
    <p:sldId id="1666" r:id="rId15"/>
    <p:sldId id="1640" r:id="rId16"/>
    <p:sldId id="1641" r:id="rId17"/>
    <p:sldId id="1642" r:id="rId18"/>
    <p:sldId id="1703" r:id="rId19"/>
    <p:sldId id="1693" r:id="rId20"/>
    <p:sldId id="1704" r:id="rId21"/>
    <p:sldId id="2007577566" r:id="rId22"/>
    <p:sldId id="1659" r:id="rId23"/>
    <p:sldId id="330" r:id="rId24"/>
    <p:sldId id="2007577573" r:id="rId25"/>
    <p:sldId id="279" r:id="rId26"/>
    <p:sldId id="284" r:id="rId27"/>
    <p:sldId id="2007577572" r:id="rId28"/>
    <p:sldId id="1643" r:id="rId29"/>
  </p:sldIdLst>
  <p:sldSz cx="18288000" cy="10287000"/>
  <p:notesSz cx="6858000" cy="9144000"/>
  <p:embeddedFontLst>
    <p:embeddedFont>
      <p:font typeface="Garamond" panose="02020404030301010803" pitchFamily="18" charset="0"/>
      <p:regular r:id="rId31"/>
      <p:bold r:id="rId32"/>
      <p:italic r:id="rId33"/>
    </p:embeddedFont>
    <p:embeddedFont>
      <p:font typeface="KaiTi" panose="02010609060101010101" pitchFamily="49" charset="-122"/>
      <p:regular r:id="rId34"/>
    </p:embeddedFont>
    <p:embeddedFont>
      <p:font typeface="Shadows Into Light Two" panose="02000506000000020004" pitchFamily="2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0D6"/>
    <a:srgbClr val="FFFFFF"/>
    <a:srgbClr val="0656A7"/>
    <a:srgbClr val="3C8ABE"/>
    <a:srgbClr val="C4A668"/>
    <a:srgbClr val="FFA096"/>
    <a:srgbClr val="5AA37F"/>
    <a:srgbClr val="DDCBA9"/>
    <a:srgbClr val="FC9B75"/>
    <a:srgbClr val="59A0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90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C9B1A-263E-4D44-B627-7A7901859896}" type="datetimeFigureOut">
              <a:rPr lang="en-US" smtClean="0"/>
              <a:t>3/22/2026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ED134C-7DAD-4147-92E1-857347782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6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2DBA7-C6DB-433F-9961-C6C71CCD08C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63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4211B-24FF-496D-AB41-48B7E642342F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383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2EDB02-29BA-43D0-92FC-A98EC72B30C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834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9F59B8D-2E76-41FC-BC9A-9311E43E19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00502" y="-4000502"/>
            <a:ext cx="10287000" cy="18288003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FC8A23B2-6893-45E5-8C3C-52D518212B4E}"/>
              </a:ext>
            </a:extLst>
          </p:cNvPr>
          <p:cNvSpPr/>
          <p:nvPr userDrawn="1"/>
        </p:nvSpPr>
        <p:spPr>
          <a:xfrm>
            <a:off x="328614" y="300039"/>
            <a:ext cx="17630775" cy="9686925"/>
          </a:xfrm>
          <a:prstGeom prst="roundRect">
            <a:avLst>
              <a:gd name="adj" fmla="val 3098"/>
            </a:avLst>
          </a:prstGeom>
          <a:solidFill>
            <a:srgbClr val="FFF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700" dirty="0"/>
          </a:p>
        </p:txBody>
      </p:sp>
    </p:spTree>
    <p:extLst>
      <p:ext uri="{BB962C8B-B14F-4D97-AF65-F5344CB8AC3E}">
        <p14:creationId xmlns:p14="http://schemas.microsoft.com/office/powerpoint/2010/main" val="245973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9A251F4-1A55-4054-B979-E3CC8C5BBF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485DD1D-21FB-46C7-93D9-1DBC060E737E}"/>
              </a:ext>
            </a:extLst>
          </p:cNvPr>
          <p:cNvSpPr/>
          <p:nvPr userDrawn="1"/>
        </p:nvSpPr>
        <p:spPr>
          <a:xfrm>
            <a:off x="767042" y="729377"/>
            <a:ext cx="16754039" cy="8828250"/>
          </a:xfrm>
          <a:prstGeom prst="rect">
            <a:avLst/>
          </a:prstGeom>
          <a:solidFill>
            <a:schemeClr val="bg1">
              <a:alpha val="5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389"/>
            <a:endParaRPr lang="zh-CN" altLang="en-US" sz="3600" dirty="0">
              <a:solidFill>
                <a:prstClr val="black">
                  <a:lumMod val="95000"/>
                  <a:lumOff val="5000"/>
                </a:prstClr>
              </a:solidFill>
              <a:latin typeface="KaiTi" panose="02010609060101010101" pitchFamily="49" charset="-122"/>
              <a:ea typeface="KaiTi" panose="02010609060101010101" pitchFamily="49" charset="-122"/>
              <a:sym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547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5" Type="http://schemas.openxmlformats.org/officeDocument/2006/relationships/image" Target="../media/image41.pn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9969" y="0"/>
            <a:ext cx="18288000" cy="10287000"/>
          </a:xfrm>
          <a:prstGeom prst="rect">
            <a:avLst/>
          </a:prstGeom>
          <a:noFill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651" y="971521"/>
            <a:ext cx="13214693" cy="29036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83865" y="4686300"/>
            <a:ext cx="1251175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lvl="1" algn="ctr" defTabSz="685800" fontAlgn="base">
              <a:defRPr/>
            </a:pP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Chào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mừng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các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em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</a:p>
          <a:p>
            <a:pPr marL="685800" lvl="1" algn="ctr" defTabSz="685800" fontAlgn="base">
              <a:defRPr/>
            </a:pP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đến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với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tiết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Mĩ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Thuật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3</a:t>
            </a:r>
          </a:p>
        </p:txBody>
      </p:sp>
      <p:pic>
        <p:nvPicPr>
          <p:cNvPr id="9" name="Picture 158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089149" y="6975476"/>
            <a:ext cx="10096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9" descr="1000401543874607298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401862" flipH="1">
            <a:off x="18745205" y="8887916"/>
            <a:ext cx="1984374" cy="198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0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20729576" y="4686300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089245" flipH="1">
            <a:off x="749410" y="6807085"/>
            <a:ext cx="1918652" cy="20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089245" flipH="1">
            <a:off x="749410" y="6782951"/>
            <a:ext cx="1918652" cy="20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58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774089" y="8327582"/>
            <a:ext cx="10096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8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049619" y="3321752"/>
            <a:ext cx="10096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1"/>
          <p:cNvSpPr txBox="1"/>
          <p:nvPr/>
        </p:nvSpPr>
        <p:spPr>
          <a:xfrm>
            <a:off x="5166362" y="212408"/>
            <a:ext cx="135235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/</a:t>
            </a:r>
          </a:p>
        </p:txBody>
      </p:sp>
      <p:pic>
        <p:nvPicPr>
          <p:cNvPr id="3" name="Picture 2" descr="Trẻ Em, Đến Trường, Đi Học, Tải hình PNG 71 - Free.Vector6.com">
            <a:extLst>
              <a:ext uri="{FF2B5EF4-FFF2-40B4-BE49-F238E27FC236}">
                <a16:creationId xmlns:a16="http://schemas.microsoft.com/office/drawing/2014/main" id="{A77BD9EC-0906-0C42-D00D-56AD8258B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683" y="8198918"/>
            <a:ext cx="5477612" cy="272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26" descr="千库网_女孩跳跃儿童开心背书包开学季上学插画_元素编号11132344">
            <a:extLst>
              <a:ext uri="{FF2B5EF4-FFF2-40B4-BE49-F238E27FC236}">
                <a16:creationId xmlns:a16="http://schemas.microsoft.com/office/drawing/2014/main" id="{DB29A4FA-A632-1D16-F10E-051A61A95FB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16465" y="8483092"/>
            <a:ext cx="3055067" cy="187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0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93827E-7 C 0.04479 -0.0216 0.08246 -0.08704 0.13055 -0.10772 C 0.17951 -0.12778 0.22535 -0.12562 0.29219 -0.12346 C 0.35937 -0.1213 0.45139 -0.08611 0.53246 -0.09506 C 0.61389 -0.10401 0.71076 -0.12685 0.77899 -0.17716 C 0.84722 -0.22747 0.89253 -0.29475 0.94219 -0.3963 C 0.99184 -0.49784 1.04861 -0.70525 1.07656 -0.78642 " pathEditMode="relative" rAng="0" ptsTypes="aaaaaaa">
                                      <p:cBhvr>
                                        <p:cTn id="20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19" y="-393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2.59259E-6 C -0.02673 -0.01605 -0.10139 -0.0784 -0.15885 -0.0963 C -0.21632 -0.1142 -0.27083 -0.10926 -0.34375 -0.10741 C -0.41684 -0.10556 -0.51319 -0.11389 -0.59635 -0.08519 C -0.67934 -0.05648 -0.73211 0.04074 -0.84323 0.06543 C -0.95434 0.09012 -1.17534 0.06358 -1.26267 0.06296 " pathEditMode="relative" rAng="0" ptsTypes="aaaaaa">
                                      <p:cBhvr>
                                        <p:cTn id="22" dur="4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125" y="-120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33333E-6 4.81481E-6 C -0.02066 -0.00093 -0.08525 -0.00031 -0.12361 -0.00463 C -0.16198 -0.00896 -0.16268 0.02283 -0.23073 -0.02624 C -0.29879 -0.07531 -0.4375 -0.19538 -0.53229 -0.29908 C -0.62726 -0.40278 -0.72934 -0.52717 -0.80104 -0.64908 C -0.87275 -0.77099 -0.92882 -0.95124 -0.9625 -1.03056 " pathEditMode="relative" rAng="0" ptsTypes="aaaaaa">
                                      <p:cBhvr>
                                        <p:cTn id="2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125" y="-5040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9800"/>
                                  </p:stCondLst>
                                  <p:childTnLst>
                                    <p:animMotion origin="layout" path="M -8.33333E-7 -4.19753E-6 C 0.0191 -0.00092 0.03837 0.00154 0.05729 -0.0037 C 0.0599 -0.00432 0.06198 -0.00833 0.06459 -0.00926 C 0.07118 -0.01142 0.07778 -0.01173 0.08438 -0.01296 C 0.10538 -0.02222 0.1257 -0.03518 0.14688 -0.04259 C 0.15452 -0.04846 0.16163 -0.05185 0.16875 -0.05926 C 0.17222 -0.06296 0.17917 -0.07037 0.17917 -0.07037 C 0.18195 -0.10895 0.18941 -0.11636 0.20417 -0.14259 C 0.21702 -0.16543 0.23212 -0.18271 0.24584 -0.2037 C 0.25278 -0.21451 0.26163 -0.22099 0.26875 -0.23148 C 0.27934 -0.24722 0.29358 -0.26204 0.30729 -0.26667 C 0.32031 -0.28055 0.33386 -0.29413 0.34792 -0.3037 C 0.35382 -0.30802 0.35643 -0.31265 0.3625 -0.31512 C 0.38212 -0.33858 0.40886 -0.35988 0.43229 -0.36667 C 0.4382 -0.37222 0.4434 -0.37438 0.45 -0.37623 C 0.46788 -0.38796 0.4875 -0.3963 0.50625 -0.40185 C 0.51997 -0.4142 0.53594 -0.41759 0.55104 -0.42253 C 0.56077 -0.43086 0.57205 -0.43333 0.58229 -0.44074 C 0.59254 -0.44784 0.60174 -0.46111 0.6125 -0.46481 C 0.62327 -0.47623 0.6408 -0.49815 0.64896 -0.51667 C 0.65399 -0.52809 0.65886 -0.53981 0.66459 -0.55 C 0.66684 -0.56234 0.66389 -0.54907 0.66875 -0.56111 C 0.67379 -0.57376 0.67899 -0.6037 0.68542 -0.61111 C 0.6875 -0.62037 0.6882 -0.62438 0.69271 -0.62963 C 0.69757 -0.65586 0.71511 -0.68518 0.72604 -0.70185 C 0.73195 -0.7108 0.73403 -0.71883 0.74167 -0.72407 C 0.75104 -0.74599 0.73872 -0.72037 0.74896 -0.73333 C 0.75035 -0.73518 0.7507 -0.73858 0.75209 -0.74074 C 0.75486 -0.74537 0.75868 -0.74784 0.76146 -0.75185 C 0.76771 -0.76142 0.77344 -0.77284 0.78021 -0.78148 C 0.78715 -0.79012 0.79011 -0.78951 0.79688 -0.7963 C 0.80278 -0.80216 0.80834 -0.80926 0.81459 -0.81481 C 0.81684 -0.82099 0.82292 -0.83148 0.82292 -0.83148 C 0.82639 -0.85 0.8316 -0.84753 0.83542 -0.86111 " pathEditMode="relative" ptsTypes="fffffffffffffffffffffffffffffffffA">
                                      <p:cBhvr>
                                        <p:cTn id="31" dur="5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93827E-7 C 0.04479 -0.0216 0.08246 -0.08704 0.13055 -0.10772 C 0.17951 -0.12778 0.22535 -0.12562 0.29219 -0.12346 C 0.35937 -0.1213 0.45139 -0.08611 0.53246 -0.09506 C 0.61389 -0.10401 0.71076 -0.12685 0.77899 -0.17716 C 0.84722 -0.22747 0.89253 -0.29475 0.94219 -0.3963 C 0.99184 -0.49784 1.04861 -0.70525 1.07656 -0.78642 " pathEditMode="relative" rAng="0" ptsTypes="aaaaaaa">
                                      <p:cBhvr>
                                        <p:cTn id="38" dur="4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19" y="-3932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93827E-7 C 0.04479 -0.0216 0.08246 -0.08704 0.13055 -0.10772 C 0.17951 -0.12778 0.22535 -0.12562 0.29219 -0.12346 C 0.35937 -0.1213 0.45139 -0.08611 0.53246 -0.09506 C 0.61389 -0.10401 0.71076 -0.12685 0.77899 -0.17716 C 0.84722 -0.22747 0.89253 -0.29475 0.94219 -0.3963 C 0.99184 -0.49784 1.04861 -0.70525 1.07656 -0.78642 " pathEditMode="relative" rAng="0" ptsTypes="aaaaaaa">
                                      <p:cBhvr>
                                        <p:cTn id="40" dur="4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19" y="-39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89653" y="0"/>
            <a:ext cx="16198899" cy="10287000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750332">
            <a:off x="13229777" y="371699"/>
            <a:ext cx="4466057" cy="9427032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20936453" flipH="1">
            <a:off x="0" y="4331256"/>
            <a:ext cx="5446980" cy="6315339"/>
          </a:xfrm>
          <a:custGeom>
            <a:avLst/>
            <a:gdLst/>
            <a:ahLst/>
            <a:cxnLst/>
            <a:rect l="l" t="t" r="r" b="b"/>
            <a:pathLst>
              <a:path w="5446980" h="6315339">
                <a:moveTo>
                  <a:pt x="5446980" y="0"/>
                </a:moveTo>
                <a:lnTo>
                  <a:pt x="0" y="0"/>
                </a:lnTo>
                <a:lnTo>
                  <a:pt x="0" y="6315339"/>
                </a:lnTo>
                <a:lnTo>
                  <a:pt x="5446980" y="6315339"/>
                </a:lnTo>
                <a:lnTo>
                  <a:pt x="544698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9074146">
            <a:off x="-1125453" y="-573107"/>
            <a:ext cx="4184666" cy="4554738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239" y="1111718"/>
            <a:ext cx="9514572" cy="646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65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28906" b="2890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2" name="Picture 17">
            <a:extLst>
              <a:ext uri="{FF2B5EF4-FFF2-40B4-BE49-F238E27FC236}">
                <a16:creationId xmlns:a16="http://schemas.microsoft.com/office/drawing/2014/main" id="{CB5DEF2B-D4F1-EC0C-A016-8E213E798F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74593">
            <a:off x="468510" y="7439291"/>
            <a:ext cx="883515" cy="2598572"/>
          </a:xfrm>
          <a:prstGeom prst="rect">
            <a:avLst/>
          </a:prstGeom>
        </p:spPr>
      </p:pic>
      <p:pic>
        <p:nvPicPr>
          <p:cNvPr id="25" name="Picture 28">
            <a:extLst>
              <a:ext uri="{FF2B5EF4-FFF2-40B4-BE49-F238E27FC236}">
                <a16:creationId xmlns:a16="http://schemas.microsoft.com/office/drawing/2014/main" id="{72370A94-D877-E8D1-4EF5-EF949BF1D79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100844" y="8033578"/>
            <a:ext cx="873107" cy="686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1F5F37-FDC2-AB84-DE0D-C8D32033E03C}"/>
              </a:ext>
            </a:extLst>
          </p:cNvPr>
          <p:cNvSpPr txBox="1"/>
          <p:nvPr/>
        </p:nvSpPr>
        <p:spPr>
          <a:xfrm>
            <a:off x="609601" y="3162301"/>
            <a:ext cx="944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solidFill>
                  <a:srgbClr val="114069"/>
                </a:solidFill>
                <a:latin typeface="#9Slide05 Lobster" panose="02000506000000020003" pitchFamily="2" charset="0"/>
              </a:rPr>
              <a:t> </a:t>
            </a:r>
            <a:endParaRPr lang="en-US" sz="6000" dirty="0"/>
          </a:p>
        </p:txBody>
      </p:sp>
      <p:pic>
        <p:nvPicPr>
          <p:cNvPr id="7" name="KHỞI Đ">
            <a:hlinkClick r:id="" action="ppaction://media"/>
            <a:extLst>
              <a:ext uri="{FF2B5EF4-FFF2-40B4-BE49-F238E27FC236}">
                <a16:creationId xmlns:a16="http://schemas.microsoft.com/office/drawing/2014/main" id="{94895D49-8D7B-62DE-537D-809FDCAC65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5733" y="-1"/>
            <a:ext cx="17976534" cy="101072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4F90A9-8A80-63F8-2FBA-C49C7C36A6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691" y="0"/>
            <a:ext cx="3047999" cy="101072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0186FC-0493-7B6C-6861-609A434F23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00310" y="0"/>
            <a:ext cx="3047999" cy="1010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1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/>
          <p:nvPr/>
        </p:nvSpPr>
        <p:spPr>
          <a:xfrm>
            <a:off x="2" y="870760"/>
            <a:ext cx="10351698" cy="9381479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557" y="1995422"/>
            <a:ext cx="6728256" cy="4417737"/>
          </a:xfrm>
          <a:prstGeom prst="rect">
            <a:avLst/>
          </a:prstGeom>
        </p:spPr>
      </p:pic>
      <p:sp>
        <p:nvSpPr>
          <p:cNvPr id="9" name="Google Shape;109;p2"/>
          <p:cNvSpPr/>
          <p:nvPr/>
        </p:nvSpPr>
        <p:spPr>
          <a:xfrm>
            <a:off x="8526164" y="870760"/>
            <a:ext cx="9508524" cy="7395911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lvl="0" algn="ctr"/>
            <a:r>
              <a:rPr lang="vi-VN" sz="66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HÃY CÙNG </a:t>
            </a:r>
            <a:r>
              <a:rPr lang="en-US" sz="66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HÁT VÀ NHÚNG THEO NHỊP</a:t>
            </a:r>
          </a:p>
        </p:txBody>
      </p:sp>
      <p:pic>
        <p:nvPicPr>
          <p:cNvPr id="6" name="Picture 5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57" y="2224022"/>
            <a:ext cx="6728256" cy="4417737"/>
          </a:xfrm>
          <a:prstGeom prst="rect">
            <a:avLst/>
          </a:prstGeom>
        </p:spPr>
      </p:pic>
      <p:pic>
        <p:nvPicPr>
          <p:cNvPr id="7" name="Picture 6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163" y="2157799"/>
            <a:ext cx="6858002" cy="425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475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28906" b="2890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2" name="Picture 17">
            <a:extLst>
              <a:ext uri="{FF2B5EF4-FFF2-40B4-BE49-F238E27FC236}">
                <a16:creationId xmlns:a16="http://schemas.microsoft.com/office/drawing/2014/main" id="{CB5DEF2B-D4F1-EC0C-A016-8E213E798F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74593">
            <a:off x="468510" y="7439291"/>
            <a:ext cx="883515" cy="2598572"/>
          </a:xfrm>
          <a:prstGeom prst="rect">
            <a:avLst/>
          </a:prstGeom>
        </p:spPr>
      </p:pic>
      <p:pic>
        <p:nvPicPr>
          <p:cNvPr id="25" name="Picture 28">
            <a:extLst>
              <a:ext uri="{FF2B5EF4-FFF2-40B4-BE49-F238E27FC236}">
                <a16:creationId xmlns:a16="http://schemas.microsoft.com/office/drawing/2014/main" id="{72370A94-D877-E8D1-4EF5-EF949BF1D79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100844" y="8033578"/>
            <a:ext cx="873107" cy="686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1F5F37-FDC2-AB84-DE0D-C8D32033E03C}"/>
              </a:ext>
            </a:extLst>
          </p:cNvPr>
          <p:cNvSpPr txBox="1"/>
          <p:nvPr/>
        </p:nvSpPr>
        <p:spPr>
          <a:xfrm>
            <a:off x="609601" y="3162301"/>
            <a:ext cx="944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solidFill>
                  <a:srgbClr val="114069"/>
                </a:solidFill>
                <a:latin typeface="#9Slide05 Lobster" panose="02000506000000020003" pitchFamily="2" charset="0"/>
              </a:rPr>
              <a:t> </a:t>
            </a:r>
            <a:endParaRPr lang="en-US" sz="6000" dirty="0"/>
          </a:p>
        </p:txBody>
      </p:sp>
      <p:pic>
        <p:nvPicPr>
          <p:cNvPr id="7" name="7641770917944">
            <a:hlinkClick r:id="" action="ppaction://media"/>
            <a:extLst>
              <a:ext uri="{FF2B5EF4-FFF2-40B4-BE49-F238E27FC236}">
                <a16:creationId xmlns:a16="http://schemas.microsoft.com/office/drawing/2014/main" id="{30B88ADE-6F4F-94D7-8361-4B3563732F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4800" y="190499"/>
            <a:ext cx="17602200" cy="991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17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>
            <a:extLst>
              <a:ext uri="{FF2B5EF4-FFF2-40B4-BE49-F238E27FC236}">
                <a16:creationId xmlns:a16="http://schemas.microsoft.com/office/drawing/2014/main" id="{959BFEA8-1A59-F5DB-F5E4-05A3AC3FF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9211" y="190500"/>
            <a:ext cx="1072197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8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4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en-US" altLang="en-US" sz="5600" b="1" dirty="0">
                <a:solidFill>
                  <a:srgbClr val="FF0000"/>
                </a:solidFill>
                <a:latin typeface="Garamond" panose="02020404030301010803" pitchFamily="18" charset="0"/>
              </a:rPr>
              <a:t>CHỦ ĐỀ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en-US" altLang="en-US" sz="5600" b="1" dirty="0">
                <a:solidFill>
                  <a:srgbClr val="FF0000"/>
                </a:solidFill>
                <a:latin typeface="Garamond" panose="02020404030301010803" pitchFamily="18" charset="0"/>
              </a:rPr>
              <a:t>KHU VƯỜN NHỎ</a:t>
            </a:r>
          </a:p>
        </p:txBody>
      </p:sp>
      <p:sp>
        <p:nvSpPr>
          <p:cNvPr id="19459" name="TextBox 2">
            <a:extLst>
              <a:ext uri="{FF2B5EF4-FFF2-40B4-BE49-F238E27FC236}">
                <a16:creationId xmlns:a16="http://schemas.microsoft.com/office/drawing/2014/main" id="{6106975A-9B92-66B3-E196-E20CA3A21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790700"/>
            <a:ext cx="167639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8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4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en-US" altLang="en-US" sz="4800" b="1" dirty="0">
                <a:solidFill>
                  <a:srgbClr val="FF0000"/>
                </a:solidFill>
                <a:latin typeface="Garamond" panose="02020404030301010803" pitchFamily="18" charset="0"/>
              </a:rPr>
              <a:t>BÀI 2: KHU VƯỜN KÌ DIỆU (</a:t>
            </a:r>
            <a:r>
              <a:rPr lang="en-US" altLang="en-US" sz="4800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ti</a:t>
            </a:r>
            <a:r>
              <a:rPr lang="en-US" altLang="en-US" sz="4800" dirty="0" err="1">
                <a:solidFill>
                  <a:srgbClr val="FF0000"/>
                </a:solidFill>
                <a:latin typeface="Garamond" panose="02020404030301010803" pitchFamily="18" charset="0"/>
              </a:rPr>
              <a:t>ế</a:t>
            </a:r>
            <a:r>
              <a:rPr lang="en-US" altLang="en-US" sz="4800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t</a:t>
            </a:r>
            <a:r>
              <a:rPr lang="en-US" altLang="en-US" sz="4800" b="1" dirty="0">
                <a:solidFill>
                  <a:srgbClr val="FF0000"/>
                </a:solidFill>
                <a:latin typeface="Garamond" panose="02020404030301010803" pitchFamily="18" charset="0"/>
              </a:rPr>
              <a:t> 2)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908FB7-DAAA-9F1E-1832-A4527CFC1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719387"/>
            <a:ext cx="13411200" cy="722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23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HAU\HAU 2022-2023\BAI GIẢNG\hộp bút tien dụng 3\5.png">
            <a:extLst>
              <a:ext uri="{FF2B5EF4-FFF2-40B4-BE49-F238E27FC236}">
                <a16:creationId xmlns:a16="http://schemas.microsoft.com/office/drawing/2014/main" id="{13D780FE-E07F-225E-A18D-810FF9965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6" t="41382" r="21243" b="29471"/>
          <a:stretch>
            <a:fillRect/>
          </a:stretch>
        </p:blipFill>
        <p:spPr bwMode="auto">
          <a:xfrm>
            <a:off x="1222376" y="1400177"/>
            <a:ext cx="15697200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3">
            <a:extLst>
              <a:ext uri="{FF2B5EF4-FFF2-40B4-BE49-F238E27FC236}">
                <a16:creationId xmlns:a16="http://schemas.microsoft.com/office/drawing/2014/main" id="{777C2FFB-C82A-FBB7-5EBC-E1F206A3E307}"/>
              </a:ext>
            </a:extLst>
          </p:cNvPr>
          <p:cNvSpPr/>
          <p:nvPr/>
        </p:nvSpPr>
        <p:spPr>
          <a:xfrm rot="750332">
            <a:off x="13591402" y="706147"/>
            <a:ext cx="3415112" cy="6958484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BC6D50F1-86B7-8058-7BAE-1DAF98A1BE37}"/>
              </a:ext>
            </a:extLst>
          </p:cNvPr>
          <p:cNvSpPr/>
          <p:nvPr/>
        </p:nvSpPr>
        <p:spPr>
          <a:xfrm rot="-9074146">
            <a:off x="3854307" y="-388940"/>
            <a:ext cx="3110313" cy="4554738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FB212AF-BEB9-5F87-17C0-49C1C4596A33}"/>
              </a:ext>
            </a:extLst>
          </p:cNvPr>
          <p:cNvSpPr/>
          <p:nvPr/>
        </p:nvSpPr>
        <p:spPr>
          <a:xfrm rot="750332">
            <a:off x="3701908" y="6143871"/>
            <a:ext cx="3415112" cy="3040842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8F0B66-8B78-57BC-2EE1-20C867913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497" y="6609730"/>
            <a:ext cx="8463098" cy="3554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3890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5AA84-995D-2C65-04CC-14A170AD0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B6407D0-504E-CB07-AEBE-A410BEB23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23"/>
          <a:stretch/>
        </p:blipFill>
        <p:spPr bwMode="auto">
          <a:xfrm flipH="1">
            <a:off x="-318977" y="5954159"/>
            <a:ext cx="19267836" cy="456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CF6E4C0-9CFC-991C-9BB2-4B9F7712EEE6}"/>
              </a:ext>
            </a:extLst>
          </p:cNvPr>
          <p:cNvSpPr/>
          <p:nvPr/>
        </p:nvSpPr>
        <p:spPr>
          <a:xfrm>
            <a:off x="4780884" y="780384"/>
            <a:ext cx="8726232" cy="8726232"/>
          </a:xfrm>
          <a:prstGeom prst="ellipse">
            <a:avLst/>
          </a:prstGeom>
          <a:noFill/>
          <a:ln w="146050" cap="rnd">
            <a:solidFill>
              <a:srgbClr val="ED7D31"/>
            </a:solidFill>
            <a:prstDash val="sysDot"/>
          </a:ln>
          <a:effectLst>
            <a:glow rad="88900">
              <a:srgbClr val="00B0F0">
                <a:alpha val="72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EECEB0-FB07-A52B-D609-1FDAE2DADA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25202" y="-176214"/>
            <a:ext cx="7088982" cy="4509059"/>
          </a:xfrm>
          <a:prstGeom prst="rect">
            <a:avLst/>
          </a:prstGeom>
          <a:noFill/>
          <a:ln>
            <a:noFill/>
          </a:ln>
          <a:effectLst>
            <a:outerShdw blurRad="101600" dist="38100" dir="8100000" sx="106000" sy="106000" algn="tr" rotWithShape="0">
              <a:srgbClr val="000000">
                <a:alpha val="59999"/>
              </a:srgbClr>
            </a:outerShdw>
          </a:effectLst>
        </p:spPr>
      </p:pic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671050F8-4DA0-B73D-7289-4DF31F5C56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038" y="2562084"/>
            <a:ext cx="7960082" cy="615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9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AB1ED1-1E12-6C35-1970-69DC86ED1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1485" y="7674622"/>
            <a:ext cx="3902150" cy="2950700"/>
          </a:xfrm>
          <a:prstGeom prst="rect">
            <a:avLst/>
          </a:prstGeom>
        </p:spPr>
      </p:pic>
      <p:sp>
        <p:nvSpPr>
          <p:cNvPr id="9" name="TextBox 21">
            <a:extLst>
              <a:ext uri="{FF2B5EF4-FFF2-40B4-BE49-F238E27FC236}">
                <a16:creationId xmlns:a16="http://schemas.microsoft.com/office/drawing/2014/main" id="{685DE860-B15D-95F9-B574-88F737B66BD3}"/>
              </a:ext>
            </a:extLst>
          </p:cNvPr>
          <p:cNvSpPr txBox="1"/>
          <p:nvPr/>
        </p:nvSpPr>
        <p:spPr>
          <a:xfrm>
            <a:off x="182727" y="3742411"/>
            <a:ext cx="17984970" cy="3192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defRPr/>
            </a:pP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vườn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diệu</a:t>
            </a:r>
            <a:endParaRPr lang="en-US" sz="7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371600">
              <a:lnSpc>
                <a:spcPts val="7350"/>
              </a:lnSpc>
              <a:defRPr/>
            </a:pPr>
            <a:endParaRPr lang="en-US" sz="7500" dirty="0">
              <a:solidFill>
                <a:srgbClr val="4B261F"/>
              </a:solidFill>
              <a:latin typeface="Shadows Into Light Tw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6BFFDB-7F44-A280-B7A9-5DFB286D4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414" y="7645715"/>
            <a:ext cx="3455085" cy="2541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01CD0E-14BC-3CAD-147D-31642DD98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07619" y="324294"/>
            <a:ext cx="2630736" cy="31918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1C4B72-DC3D-5BD0-C18B-AD5BB1207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9230" y="151305"/>
            <a:ext cx="5441151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24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A597C62-B749-46F4-A461-4DB952AFF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77" y="2"/>
            <a:ext cx="17655362" cy="9896028"/>
          </a:xfrm>
          <a:prstGeom prst="rect">
            <a:avLst/>
          </a:prstGeom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E0564056-911C-4116-82A2-5B31699DA4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4" t="32312" r="9722" b="24192"/>
          <a:stretch/>
        </p:blipFill>
        <p:spPr>
          <a:xfrm>
            <a:off x="2695353" y="3199283"/>
            <a:ext cx="12790968" cy="6696746"/>
          </a:xfrm>
          <a:prstGeom prst="rect">
            <a:avLst/>
          </a:prstGeom>
        </p:spPr>
      </p:pic>
      <p:sp>
        <p:nvSpPr>
          <p:cNvPr id="6" name="Chỗ dành sẵn cho Nội dung 5">
            <a:extLst>
              <a:ext uri="{FF2B5EF4-FFF2-40B4-BE49-F238E27FC236}">
                <a16:creationId xmlns:a16="http://schemas.microsoft.com/office/drawing/2014/main" id="{D658DE26-4B6A-490E-B066-A9FED852E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0" y="1903142"/>
            <a:ext cx="12344400" cy="72861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6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6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</a:t>
            </a:r>
            <a:r>
              <a:rPr lang="en-US" sz="6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trùng</a:t>
            </a:r>
            <a:endParaRPr lang="en-US" sz="66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436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9CE2FA-187D-4849-78E1-81F941A6D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463" y="925032"/>
            <a:ext cx="13173075" cy="42184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E90D50-75B6-5871-75B8-EA58DB8D0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463" y="5476766"/>
            <a:ext cx="13307976" cy="4299873"/>
          </a:xfrm>
          <a:prstGeom prst="rect">
            <a:avLst/>
          </a:prstGeom>
        </p:spPr>
      </p:pic>
      <p:sp>
        <p:nvSpPr>
          <p:cNvPr id="6" name="Chỗ dành sẵn cho Nội dung 3">
            <a:extLst>
              <a:ext uri="{FF2B5EF4-FFF2-40B4-BE49-F238E27FC236}">
                <a16:creationId xmlns:a16="http://schemas.microsoft.com/office/drawing/2014/main" id="{38269EB8-5800-4AE9-8F65-6C56C4304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187" y="16973"/>
            <a:ext cx="12344400" cy="11881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trùng</a:t>
            </a:r>
            <a:endParaRPr lang="en-US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131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ỗ dành sẵn cho Nội dung 3">
            <a:extLst>
              <a:ext uri="{FF2B5EF4-FFF2-40B4-BE49-F238E27FC236}">
                <a16:creationId xmlns:a16="http://schemas.microsoft.com/office/drawing/2014/main" id="{11A20DF1-B888-4908-8B12-A2763989D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3340" y="498984"/>
            <a:ext cx="12344400" cy="11881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</a:t>
            </a:r>
            <a:r>
              <a:rPr lang="en-US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trùng</a:t>
            </a:r>
            <a:endParaRPr lang="en-US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CA7FEBFC-2B5B-4407-BF92-DBA256093C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7" t="28545" r="8820" b="28749"/>
          <a:stretch/>
        </p:blipFill>
        <p:spPr>
          <a:xfrm>
            <a:off x="1499191" y="1471092"/>
            <a:ext cx="15278987" cy="865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36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">
            <a:hlinkClick r:id="" action="ppaction://media"/>
            <a:extLst>
              <a:ext uri="{FF2B5EF4-FFF2-40B4-BE49-F238E27FC236}">
                <a16:creationId xmlns:a16="http://schemas.microsoft.com/office/drawing/2014/main" id="{E392B25C-5F13-1AAD-E659-E182C73D55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925" y="0"/>
            <a:ext cx="17304488" cy="999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277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6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1011223" y="3371851"/>
            <a:ext cx="4110233" cy="3543302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Thử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4752193" y="2201204"/>
            <a:ext cx="4110233" cy="3543302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Tài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12603395" y="3836596"/>
            <a:ext cx="4110233" cy="3543302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Biết</a:t>
            </a:r>
            <a:endParaRPr lang="en-US" sz="7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8563175" y="3061255"/>
            <a:ext cx="4110233" cy="3543302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Hiểu</a:t>
            </a:r>
            <a:r>
              <a:rPr lang="en-US" sz="7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endParaRPr lang="en-US" sz="7200" dirty="0">
              <a:solidFill>
                <a:srgbClr val="FF0000"/>
              </a:solidFill>
            </a:endParaRPr>
          </a:p>
        </p:txBody>
      </p:sp>
      <p:pic>
        <p:nvPicPr>
          <p:cNvPr id="4" name="Picture 25" descr="H4">
            <a:extLst>
              <a:ext uri="{FF2B5EF4-FFF2-40B4-BE49-F238E27FC236}">
                <a16:creationId xmlns:a16="http://schemas.microsoft.com/office/drawing/2014/main" id="{BDF118AE-D189-E773-060D-B7A7F9E9F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331" y="6604556"/>
            <a:ext cx="1789044" cy="1898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5" descr="H4">
            <a:extLst>
              <a:ext uri="{FF2B5EF4-FFF2-40B4-BE49-F238E27FC236}">
                <a16:creationId xmlns:a16="http://schemas.microsoft.com/office/drawing/2014/main" id="{CCC0267A-6DA4-C5E3-6237-31D599B8A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6553" y="2201204"/>
            <a:ext cx="1613690" cy="136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5" descr="H4">
            <a:extLst>
              <a:ext uri="{FF2B5EF4-FFF2-40B4-BE49-F238E27FC236}">
                <a16:creationId xmlns:a16="http://schemas.microsoft.com/office/drawing/2014/main" id="{91A463F5-B71F-A9EE-9973-F68434868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0684" y="6994166"/>
            <a:ext cx="1314167" cy="150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5" descr="H4">
            <a:extLst>
              <a:ext uri="{FF2B5EF4-FFF2-40B4-BE49-F238E27FC236}">
                <a16:creationId xmlns:a16="http://schemas.microsoft.com/office/drawing/2014/main" id="{C0399473-1794-FFE7-3F07-80061E429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987" y="6820303"/>
            <a:ext cx="1143000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5" descr="H4">
            <a:extLst>
              <a:ext uri="{FF2B5EF4-FFF2-40B4-BE49-F238E27FC236}">
                <a16:creationId xmlns:a16="http://schemas.microsoft.com/office/drawing/2014/main" id="{EFDC3111-A54D-3EBE-6D9A-BC37C3D30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0976" y="7939489"/>
            <a:ext cx="832862" cy="856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3E76ADFC-7B6F-56AC-343E-7B235B916405}"/>
              </a:ext>
            </a:extLst>
          </p:cNvPr>
          <p:cNvSpPr/>
          <p:nvPr/>
        </p:nvSpPr>
        <p:spPr>
          <a:xfrm>
            <a:off x="10176123" y="468403"/>
            <a:ext cx="3704514" cy="1159253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TRÒ CHƠI</a:t>
            </a:r>
          </a:p>
        </p:txBody>
      </p:sp>
      <p:pic>
        <p:nvPicPr>
          <p:cNvPr id="2" name="Picture 1">
            <a:hlinkClick r:id="" action="ppaction://noaction"/>
            <a:extLst>
              <a:ext uri="{FF2B5EF4-FFF2-40B4-BE49-F238E27FC236}">
                <a16:creationId xmlns:a16="http://schemas.microsoft.com/office/drawing/2014/main" id="{FC006235-08C0-83C9-5EE6-EAB7821E1A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48" y="2"/>
            <a:ext cx="3253158" cy="3253158"/>
          </a:xfrm>
          <a:prstGeom prst="rect">
            <a:avLst/>
          </a:prstGeom>
        </p:spPr>
      </p:pic>
      <p:pic>
        <p:nvPicPr>
          <p:cNvPr id="3" name="Picture 2">
            <a:hlinkClick r:id="" action="ppaction://noaction"/>
            <a:extLst>
              <a:ext uri="{FF2B5EF4-FFF2-40B4-BE49-F238E27FC236}">
                <a16:creationId xmlns:a16="http://schemas.microsoft.com/office/drawing/2014/main" id="{14E4A0ED-EDFD-B721-5AB5-05DD7B923F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982" y="820700"/>
            <a:ext cx="3253158" cy="3253158"/>
          </a:xfrm>
          <a:prstGeom prst="rect">
            <a:avLst/>
          </a:prstGeom>
        </p:spPr>
      </p:pic>
      <p:pic>
        <p:nvPicPr>
          <p:cNvPr id="12" name="Picture 11">
            <a:hlinkClick r:id="" action="ppaction://noaction"/>
            <a:extLst>
              <a:ext uri="{FF2B5EF4-FFF2-40B4-BE49-F238E27FC236}">
                <a16:creationId xmlns:a16="http://schemas.microsoft.com/office/drawing/2014/main" id="{8D5E57B0-D145-8C4D-5FC9-F9E14318E7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877" y="-331743"/>
            <a:ext cx="3253158" cy="3253158"/>
          </a:xfrm>
          <a:prstGeom prst="rect">
            <a:avLst/>
          </a:prstGeom>
        </p:spPr>
      </p:pic>
      <p:pic>
        <p:nvPicPr>
          <p:cNvPr id="17" name="Picture 16">
            <a:hlinkClick r:id="" action="ppaction://noaction"/>
            <a:extLst>
              <a:ext uri="{FF2B5EF4-FFF2-40B4-BE49-F238E27FC236}">
                <a16:creationId xmlns:a16="http://schemas.microsoft.com/office/drawing/2014/main" id="{760CE9BD-2799-47B2-4593-40E802E639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37" y="6876387"/>
            <a:ext cx="3253158" cy="3253158"/>
          </a:xfrm>
          <a:prstGeom prst="rect">
            <a:avLst/>
          </a:prstGeom>
        </p:spPr>
      </p:pic>
      <p:pic>
        <p:nvPicPr>
          <p:cNvPr id="18" name="Picture 17">
            <a:hlinkClick r:id="" action="ppaction://noaction"/>
            <a:extLst>
              <a:ext uri="{FF2B5EF4-FFF2-40B4-BE49-F238E27FC236}">
                <a16:creationId xmlns:a16="http://schemas.microsoft.com/office/drawing/2014/main" id="{C919E088-7B1A-9146-2BC5-21750D37FB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748" y="304802"/>
            <a:ext cx="3253158" cy="3253158"/>
          </a:xfrm>
          <a:prstGeom prst="rect">
            <a:avLst/>
          </a:prstGeom>
        </p:spPr>
      </p:pic>
      <p:pic>
        <p:nvPicPr>
          <p:cNvPr id="19" name="Picture 18">
            <a:hlinkClick r:id="" action="ppaction://noaction"/>
            <a:extLst>
              <a:ext uri="{FF2B5EF4-FFF2-40B4-BE49-F238E27FC236}">
                <a16:creationId xmlns:a16="http://schemas.microsoft.com/office/drawing/2014/main" id="{A3C8610F-63ED-EA2E-F22E-A41DA0699E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331" y="7748565"/>
            <a:ext cx="3253158" cy="3253158"/>
          </a:xfrm>
          <a:prstGeom prst="rect">
            <a:avLst/>
          </a:prstGeom>
        </p:spPr>
      </p:pic>
      <p:pic>
        <p:nvPicPr>
          <p:cNvPr id="20" name="Picture 19">
            <a:hlinkClick r:id="" action="ppaction://noaction"/>
            <a:extLst>
              <a:ext uri="{FF2B5EF4-FFF2-40B4-BE49-F238E27FC236}">
                <a16:creationId xmlns:a16="http://schemas.microsoft.com/office/drawing/2014/main" id="{85DC5696-730E-BDF1-C16D-12141BE065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242" y="274887"/>
            <a:ext cx="3253158" cy="3253158"/>
          </a:xfrm>
          <a:prstGeom prst="rect">
            <a:avLst/>
          </a:prstGeom>
        </p:spPr>
      </p:pic>
      <p:pic>
        <p:nvPicPr>
          <p:cNvPr id="21" name="Picture 20">
            <a:hlinkClick r:id="" action="ppaction://noaction"/>
            <a:extLst>
              <a:ext uri="{FF2B5EF4-FFF2-40B4-BE49-F238E27FC236}">
                <a16:creationId xmlns:a16="http://schemas.microsoft.com/office/drawing/2014/main" id="{A6CCB0D8-6FAE-5FAD-EF2A-8432E33B8B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1185" y="1434674"/>
            <a:ext cx="3253158" cy="3253158"/>
          </a:xfrm>
          <a:prstGeom prst="rect">
            <a:avLst/>
          </a:prstGeom>
        </p:spPr>
      </p:pic>
      <p:pic>
        <p:nvPicPr>
          <p:cNvPr id="22" name="Picture 21">
            <a:hlinkClick r:id="" action="ppaction://noaction"/>
            <a:extLst>
              <a:ext uri="{FF2B5EF4-FFF2-40B4-BE49-F238E27FC236}">
                <a16:creationId xmlns:a16="http://schemas.microsoft.com/office/drawing/2014/main" id="{5572D235-B5D7-B1B8-0060-A1EE1AD1F1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277" y="6306971"/>
            <a:ext cx="3253158" cy="3253158"/>
          </a:xfrm>
          <a:prstGeom prst="rect">
            <a:avLst/>
          </a:prstGeom>
        </p:spPr>
      </p:pic>
      <p:pic>
        <p:nvPicPr>
          <p:cNvPr id="23" name="Picture 22">
            <a:hlinkClick r:id="" action="ppaction://noaction"/>
            <a:extLst>
              <a:ext uri="{FF2B5EF4-FFF2-40B4-BE49-F238E27FC236}">
                <a16:creationId xmlns:a16="http://schemas.microsoft.com/office/drawing/2014/main" id="{E431B29B-4FC3-3381-EBB0-F186D5F2FE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593" y="5546042"/>
            <a:ext cx="3253158" cy="3253158"/>
          </a:xfrm>
          <a:prstGeom prst="rect">
            <a:avLst/>
          </a:prstGeom>
        </p:spPr>
      </p:pic>
      <p:pic>
        <p:nvPicPr>
          <p:cNvPr id="24" name="Picture 23">
            <a:hlinkClick r:id="" action="ppaction://noaction"/>
            <a:extLst>
              <a:ext uri="{FF2B5EF4-FFF2-40B4-BE49-F238E27FC236}">
                <a16:creationId xmlns:a16="http://schemas.microsoft.com/office/drawing/2014/main" id="{73FB7863-33A3-DD0E-19F4-ECE903FBE4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3619" y="6773763"/>
            <a:ext cx="3253158" cy="325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0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gallery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>
                <a:latin typeface="+mj-lt"/>
              </a:rPr>
              <a:t>Em </a:t>
            </a:r>
            <a:r>
              <a:rPr lang="en-US" sz="5400" b="1" dirty="0" err="1">
                <a:latin typeface="+mj-lt"/>
              </a:rPr>
              <a:t>có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yêu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thích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những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sinh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vật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nhỏ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trong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khu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vườn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kì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diệu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không</a:t>
            </a:r>
            <a:r>
              <a:rPr lang="vi-VN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3997582" y="2925161"/>
            <a:ext cx="11100560" cy="3341915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endParaRPr lang="en-US" sz="66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30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latin typeface="+mj-lt"/>
              </a:rPr>
              <a:t>Những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sinh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vật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nhỏ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và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khu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vườn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kì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diệu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có</a:t>
            </a:r>
            <a:r>
              <a:rPr lang="en-US" sz="5400" b="1" dirty="0">
                <a:latin typeface="+mj-lt"/>
              </a:rPr>
              <a:t> </a:t>
            </a:r>
          </a:p>
          <a:p>
            <a:pPr algn="ctr" defTabSz="1371669"/>
            <a:r>
              <a:rPr lang="en-US" sz="5400" b="1" dirty="0" err="1">
                <a:latin typeface="+mj-lt"/>
              </a:rPr>
              <a:t>Ích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lợi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gì</a:t>
            </a:r>
            <a:r>
              <a:rPr lang="en-US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2209801" y="2925161"/>
            <a:ext cx="13944599" cy="2370739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lại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lợi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ích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to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lớn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bằng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cách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tự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nhiên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như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tiêu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diệt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sâu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hại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thụ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phấn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cho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cây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trồng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cải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tạo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đất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….</a:t>
            </a: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39804" y="4000500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65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Chúng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ta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cần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làm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gì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để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giữ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gìn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bảo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vệ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</a:p>
          <a:p>
            <a:pPr algn="ctr" defTabSz="1371669"/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khu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vườn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kì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diệu</a:t>
            </a:r>
            <a:r>
              <a:rPr lang="vi-VN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2998100" y="2795146"/>
            <a:ext cx="14451699" cy="2675539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Bảo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vệ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môi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trường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sử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dụng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thuốc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trừ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sâu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hoá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học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tạo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môi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trường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lành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mạnh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cho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con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vật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sinh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phát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triển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39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Sản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phẩm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dùng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để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làm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gì</a:t>
            </a:r>
            <a:r>
              <a:rPr lang="vi-VN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2998101" y="2795146"/>
            <a:ext cx="12842618" cy="2675539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Trang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trí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bàn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học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tặng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người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con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yêu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quý</a:t>
            </a:r>
            <a:endParaRPr lang="en-US" sz="66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03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96E758-6C9F-4D50-9A6D-DEDF93E25EE1}"/>
              </a:ext>
            </a:extLst>
          </p:cNvPr>
          <p:cNvSpPr txBox="1"/>
          <p:nvPr/>
        </p:nvSpPr>
        <p:spPr>
          <a:xfrm>
            <a:off x="693173" y="811163"/>
            <a:ext cx="8247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+mj-lt"/>
              </a:rPr>
              <a:t>3</a:t>
            </a:r>
            <a:r>
              <a:rPr lang="vi-VN" sz="5400" dirty="0">
                <a:solidFill>
                  <a:srgbClr val="FF0000"/>
                </a:solidFill>
                <a:latin typeface="+mj-lt"/>
              </a:rPr>
              <a:t>.Luyện tập – sáng tạo</a:t>
            </a:r>
            <a:r>
              <a:rPr lang="vi-VN" sz="4800" dirty="0">
                <a:solidFill>
                  <a:srgbClr val="FF0000"/>
                </a:solidFill>
                <a:latin typeface="+mj-lt"/>
              </a:rPr>
              <a:t>.</a:t>
            </a:r>
            <a:endParaRPr lang="vi-VN" sz="54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9E3D4D3B-71B6-4919-991E-4DB6380AB5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8288000" cy="10287000"/>
            <a:chOff x="8" y="0"/>
            <a:chExt cx="5760" cy="4320"/>
          </a:xfrm>
        </p:grpSpPr>
        <p:pic>
          <p:nvPicPr>
            <p:cNvPr id="6" name="Picture 6" descr="GRANS024">
              <a:extLst>
                <a:ext uri="{FF2B5EF4-FFF2-40B4-BE49-F238E27FC236}">
                  <a16:creationId xmlns:a16="http://schemas.microsoft.com/office/drawing/2014/main" id="{DDE58F70-1569-4104-9422-E03FE52617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31882" flipH="1">
              <a:off x="4848" y="3394"/>
              <a:ext cx="912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GRANS024">
              <a:extLst>
                <a:ext uri="{FF2B5EF4-FFF2-40B4-BE49-F238E27FC236}">
                  <a16:creationId xmlns:a16="http://schemas.microsoft.com/office/drawing/2014/main" id="{3D5C2592-FDFB-4FC3-8C24-921F42DA97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5066">
              <a:off x="96" y="3394"/>
              <a:ext cx="961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25505F16-4F74-49CA-9E67-244CD5180E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" y="0"/>
              <a:ext cx="5760" cy="4320"/>
              <a:chOff x="672" y="0"/>
              <a:chExt cx="5760" cy="4320"/>
            </a:xfrm>
          </p:grpSpPr>
          <p:pic>
            <p:nvPicPr>
              <p:cNvPr id="9" name="Picture 9" descr="BD21325_">
                <a:extLst>
                  <a:ext uri="{FF2B5EF4-FFF2-40B4-BE49-F238E27FC236}">
                    <a16:creationId xmlns:a16="http://schemas.microsoft.com/office/drawing/2014/main" id="{A81DCF68-B424-4BF4-B902-023AE80310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4176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10" descr="BD21325_">
                <a:extLst>
                  <a:ext uri="{FF2B5EF4-FFF2-40B4-BE49-F238E27FC236}">
                    <a16:creationId xmlns:a16="http://schemas.microsoft.com/office/drawing/2014/main" id="{61600BE2-DAEA-43B7-A733-1C13787A46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11" descr="BD21325_">
                <a:extLst>
                  <a:ext uri="{FF2B5EF4-FFF2-40B4-BE49-F238E27FC236}">
                    <a16:creationId xmlns:a16="http://schemas.microsoft.com/office/drawing/2014/main" id="{6F23B755-7F41-4B48-80AC-93AFA4B781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8" y="192"/>
                <a:ext cx="144" cy="398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2" descr="BD21325_">
                <a:extLst>
                  <a:ext uri="{FF2B5EF4-FFF2-40B4-BE49-F238E27FC236}">
                    <a16:creationId xmlns:a16="http://schemas.microsoft.com/office/drawing/2014/main" id="{E3DB2B7B-45C4-483E-BB4A-317F28D4BA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153" cy="422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86217FC-CE1D-495B-BA4E-9B080D1B76FD}"/>
              </a:ext>
            </a:extLst>
          </p:cNvPr>
          <p:cNvSpPr txBox="1"/>
          <p:nvPr/>
        </p:nvSpPr>
        <p:spPr>
          <a:xfrm>
            <a:off x="1651634" y="2478978"/>
            <a:ext cx="161791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dirty="0">
                <a:latin typeface="+mj-lt"/>
              </a:rPr>
              <a:t>Em hãy </a:t>
            </a:r>
            <a:r>
              <a:rPr lang="en-US" sz="7200" dirty="0" err="1">
                <a:latin typeface="+mj-lt"/>
              </a:rPr>
              <a:t>vẽ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hoặc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tạo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sản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phẩm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khu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vườn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kì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diệu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tiếp</a:t>
            </a:r>
            <a:r>
              <a:rPr lang="en-US" sz="7200" dirty="0">
                <a:latin typeface="+mj-lt"/>
              </a:rPr>
              <a:t> ở </a:t>
            </a:r>
            <a:r>
              <a:rPr lang="en-US" sz="7200" dirty="0" err="1">
                <a:latin typeface="+mj-lt"/>
              </a:rPr>
              <a:t>tiết</a:t>
            </a:r>
            <a:r>
              <a:rPr lang="en-US" sz="7200" dirty="0">
                <a:latin typeface="+mj-lt"/>
              </a:rPr>
              <a:t> 1</a:t>
            </a:r>
            <a:endParaRPr lang="vi-VN" sz="72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0E77B-73D7-4640-A72C-FD64C2DEEDA6}"/>
              </a:ext>
            </a:extLst>
          </p:cNvPr>
          <p:cNvSpPr txBox="1"/>
          <p:nvPr/>
        </p:nvSpPr>
        <p:spPr>
          <a:xfrm>
            <a:off x="1804988" y="5136802"/>
            <a:ext cx="154492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dirty="0">
                <a:solidFill>
                  <a:srgbClr val="FF0000"/>
                </a:solidFill>
                <a:latin typeface="+mj-lt"/>
              </a:rPr>
              <a:t>* Lưu ý: Có thể tham khảo các </a:t>
            </a:r>
            <a:r>
              <a:rPr lang="en-US" sz="7200" dirty="0" err="1">
                <a:solidFill>
                  <a:srgbClr val="FF0000"/>
                </a:solidFill>
                <a:latin typeface="+mj-lt"/>
              </a:rPr>
              <a:t>sản</a:t>
            </a:r>
            <a:r>
              <a:rPr lang="en-US" sz="72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+mj-lt"/>
              </a:rPr>
              <a:t>phẩm</a:t>
            </a:r>
            <a:r>
              <a:rPr lang="en-US" sz="7200" dirty="0">
                <a:solidFill>
                  <a:srgbClr val="FF0000"/>
                </a:solidFill>
                <a:latin typeface="+mj-lt"/>
              </a:rPr>
              <a:t>  </a:t>
            </a:r>
            <a:r>
              <a:rPr lang="vi-VN" sz="7200" dirty="0">
                <a:solidFill>
                  <a:srgbClr val="FF0000"/>
                </a:solidFill>
                <a:latin typeface="+mj-lt"/>
              </a:rPr>
              <a:t>để có ý tưởng sáng tạo riêng cho bài của mình.</a:t>
            </a:r>
          </a:p>
        </p:txBody>
      </p:sp>
    </p:spTree>
    <p:extLst>
      <p:ext uri="{BB962C8B-B14F-4D97-AF65-F5344CB8AC3E}">
        <p14:creationId xmlns:p14="http://schemas.microsoft.com/office/powerpoint/2010/main" val="4050544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34B7E583-8653-7B47-CB93-36223D0BE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1244" y="224173"/>
            <a:ext cx="8064500" cy="1077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800"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400"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 sz="2000"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600"/>
              </a:spcAft>
              <a:buSzPct val="160000"/>
              <a:buFont typeface="Wingdings" panose="05000000000000000000" pitchFamily="2" charset="2"/>
              <a:buChar char=""/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en-US" altLang="en-US" sz="6401" b="1" dirty="0">
                <a:solidFill>
                  <a:srgbClr val="FF0000"/>
                </a:solidFill>
                <a:latin typeface="Garamond" panose="02020404030301010803" pitchFamily="18" charset="0"/>
              </a:rPr>
              <a:t>BÀI THAM KHẢO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12E80A-F5A1-DE03-CE71-B333654F8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095500"/>
            <a:ext cx="8610600" cy="7086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FDA08A-E839-7B6F-103E-78446CC3E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2095500"/>
            <a:ext cx="8839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63373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607644846788">
            <a:hlinkClick r:id="" action="ppaction://media"/>
            <a:extLst>
              <a:ext uri="{FF2B5EF4-FFF2-40B4-BE49-F238E27FC236}">
                <a16:creationId xmlns:a16="http://schemas.microsoft.com/office/drawing/2014/main" id="{8F2D8EF1-4309-5D26-CF0F-CF3B9E8259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5185" y="318977"/>
            <a:ext cx="17735105" cy="98085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805E5F-4757-D647-EC56-FD6F8EF18D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711" y="318977"/>
            <a:ext cx="3207489" cy="98085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1FE8B9-CFE5-8918-E853-7D68FF5EBD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2800" y="239233"/>
            <a:ext cx="3207489" cy="980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áng Tạo Trường Học Học Tập Bảng đen, Kiến ​​thức, Học Tập, Nền Hình nền  Vector để tải xuống miễn phí">
            <a:extLst>
              <a:ext uri="{FF2B5EF4-FFF2-40B4-BE49-F238E27FC236}">
                <a16:creationId xmlns:a16="http://schemas.microsoft.com/office/drawing/2014/main" id="{3E409DC8-CF32-E155-D74C-29F722865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13716000" cy="1007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5A3787-9E5F-A46A-BCF5-CCD5B85C8573}"/>
              </a:ext>
            </a:extLst>
          </p:cNvPr>
          <p:cNvSpPr/>
          <p:nvPr/>
        </p:nvSpPr>
        <p:spPr>
          <a:xfrm>
            <a:off x="5665307" y="1399904"/>
            <a:ext cx="7394712" cy="1049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SÁNG TẠO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D34AEF2-C93A-6F24-E86B-BFA56DACD6EA}"/>
              </a:ext>
            </a:extLst>
          </p:cNvPr>
          <p:cNvSpPr/>
          <p:nvPr/>
        </p:nvSpPr>
        <p:spPr>
          <a:xfrm>
            <a:off x="5019260" y="3021497"/>
            <a:ext cx="8676866" cy="189882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vườn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diệu</a:t>
            </a:r>
            <a:endParaRPr 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C7F0EF-142B-E213-91B2-2CDAC1B896BE}"/>
              </a:ext>
            </a:extLst>
          </p:cNvPr>
          <p:cNvSpPr/>
          <p:nvPr/>
        </p:nvSpPr>
        <p:spPr>
          <a:xfrm>
            <a:off x="5019259" y="5714746"/>
            <a:ext cx="8676866" cy="132735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Audio">
            <a:hlinkClick r:id="" action="ppaction://media"/>
            <a:extLst>
              <a:ext uri="{FF2B5EF4-FFF2-40B4-BE49-F238E27FC236}">
                <a16:creationId xmlns:a16="http://schemas.microsoft.com/office/drawing/2014/main" id="{B5C8DEA2-6E91-F458-57F2-895B1F753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1247" y="5217695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144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8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9388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43AEB0-9C7F-0D18-870A-B26525778EEE}"/>
              </a:ext>
            </a:extLst>
          </p:cNvPr>
          <p:cNvSpPr txBox="1"/>
          <p:nvPr/>
        </p:nvSpPr>
        <p:spPr>
          <a:xfrm>
            <a:off x="1479177" y="524437"/>
            <a:ext cx="14845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  <a:latin typeface="+mj-lt"/>
              </a:rPr>
              <a:t>HOẠT ĐỘNG 4 : TRƯNG BÀY SẢN PHẨM VÀ CHIA SẺ </a:t>
            </a:r>
            <a:endParaRPr lang="en-US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4560DD-1B61-82E4-1B94-FFD29261A8B3}"/>
              </a:ext>
            </a:extLst>
          </p:cNvPr>
          <p:cNvSpPr txBox="1"/>
          <p:nvPr/>
        </p:nvSpPr>
        <p:spPr>
          <a:xfrm>
            <a:off x="2689412" y="1761565"/>
            <a:ext cx="12720918" cy="4836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Chia sẻ cảm nhận của con về : </a:t>
            </a: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r>
              <a:rPr lang="vi-VN" sz="4200" i="1" dirty="0">
                <a:solidFill>
                  <a:srgbClr val="002060"/>
                </a:solidFill>
                <a:latin typeface="+mj-lt"/>
              </a:rPr>
              <a:t> yêu thích ?</a:t>
            </a:r>
            <a:endParaRPr lang="en-US" sz="4200" i="1" dirty="0">
              <a:solidFill>
                <a:srgbClr val="002060"/>
              </a:solidFill>
              <a:latin typeface="+mj-lt"/>
            </a:endParaRP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Màu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sắc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hình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ảnh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trong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endParaRPr lang="vi-VN" sz="4200" i="1" dirty="0">
              <a:solidFill>
                <a:srgbClr val="002060"/>
              </a:solidFill>
              <a:latin typeface="+mj-lt"/>
            </a:endParaRP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Con có ý tưởng điều chỉnh như thế nào để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thêm</a:t>
            </a:r>
            <a:r>
              <a:rPr lang="vi-VN" sz="4200" i="1" dirty="0">
                <a:solidFill>
                  <a:srgbClr val="002060"/>
                </a:solidFill>
                <a:latin typeface="+mj-lt"/>
              </a:rPr>
              <a:t> sinh động hơn ?</a:t>
            </a:r>
            <a:endParaRPr lang="en-US" sz="4200" i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2400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28906" b="2890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2" name="Picture 17">
            <a:extLst>
              <a:ext uri="{FF2B5EF4-FFF2-40B4-BE49-F238E27FC236}">
                <a16:creationId xmlns:a16="http://schemas.microsoft.com/office/drawing/2014/main" id="{CB5DEF2B-D4F1-EC0C-A016-8E213E798F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74593">
            <a:off x="468510" y="7439291"/>
            <a:ext cx="883515" cy="2598572"/>
          </a:xfrm>
          <a:prstGeom prst="rect">
            <a:avLst/>
          </a:prstGeom>
        </p:spPr>
      </p:pic>
      <p:pic>
        <p:nvPicPr>
          <p:cNvPr id="25" name="Picture 28">
            <a:extLst>
              <a:ext uri="{FF2B5EF4-FFF2-40B4-BE49-F238E27FC236}">
                <a16:creationId xmlns:a16="http://schemas.microsoft.com/office/drawing/2014/main" id="{72370A94-D877-E8D1-4EF5-EF949BF1D79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100844" y="8033578"/>
            <a:ext cx="873107" cy="686480"/>
          </a:xfrm>
          <a:prstGeom prst="rect">
            <a:avLst/>
          </a:prstGeom>
        </p:spPr>
      </p:pic>
      <p:pic>
        <p:nvPicPr>
          <p:cNvPr id="3" name="7641772243847">
            <a:hlinkClick r:id="" action="ppaction://media"/>
            <a:extLst>
              <a:ext uri="{FF2B5EF4-FFF2-40B4-BE49-F238E27FC236}">
                <a16:creationId xmlns:a16="http://schemas.microsoft.com/office/drawing/2014/main" id="{0F59F8AF-8EFC-0791-27FE-F45E42FF6E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1" y="266700"/>
            <a:ext cx="17221198" cy="9677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1F5F37-FDC2-AB84-DE0D-C8D32033E03C}"/>
              </a:ext>
            </a:extLst>
          </p:cNvPr>
          <p:cNvSpPr txBox="1"/>
          <p:nvPr/>
        </p:nvSpPr>
        <p:spPr>
          <a:xfrm>
            <a:off x="609601" y="3162301"/>
            <a:ext cx="944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solidFill>
                  <a:srgbClr val="114069"/>
                </a:solidFill>
                <a:latin typeface="#9Slide05 Lobster" panose="02000506000000020003" pitchFamily="2" charset="0"/>
              </a:rPr>
              <a:t> </a:t>
            </a:r>
            <a:endParaRPr lang="en-US" sz="6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31EA1B-BEF9-6F86-A90E-F403D3CF53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1" y="260684"/>
            <a:ext cx="3047999" cy="9677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18FD3A-A92E-2B6D-39D9-E01F960B02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62484" y="260684"/>
            <a:ext cx="3047999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12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1E2398FF-7F82-4F7F-AAE2-717AAE4FA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2999" y="266701"/>
            <a:ext cx="9131969" cy="25907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4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4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4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r>
              <a:rPr lang="en-US" sz="4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r>
              <a:rPr lang="en-US" sz="4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r>
              <a:rPr lang="en-US" sz="4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sĩ</a:t>
            </a:r>
            <a:r>
              <a:rPr lang="en-US" sz="4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Đám mây 5">
            <a:extLst>
              <a:ext uri="{FF2B5EF4-FFF2-40B4-BE49-F238E27FC236}">
                <a16:creationId xmlns:a16="http://schemas.microsoft.com/office/drawing/2014/main" id="{6AAAA498-6D18-4BBD-A6C2-6E5948898A92}"/>
              </a:ext>
            </a:extLst>
          </p:cNvPr>
          <p:cNvSpPr/>
          <p:nvPr/>
        </p:nvSpPr>
        <p:spPr>
          <a:xfrm>
            <a:off x="-609600" y="266701"/>
            <a:ext cx="9372599" cy="1295400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4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endParaRPr lang="en-US" sz="4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Chỗ dành sẵn cho Nội dung 3">
            <a:extLst>
              <a:ext uri="{FF2B5EF4-FFF2-40B4-BE49-F238E27FC236}">
                <a16:creationId xmlns:a16="http://schemas.microsoft.com/office/drawing/2014/main" id="{1D42792B-30D8-5477-263D-8A153ECB02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9" t="45132" r="25631" b="23228"/>
          <a:stretch/>
        </p:blipFill>
        <p:spPr>
          <a:xfrm>
            <a:off x="1600200" y="1562102"/>
            <a:ext cx="14630400" cy="830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381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E635411-38F0-4188-8EEC-3CD863512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"/>
            <a:ext cx="16840200" cy="9896028"/>
          </a:xfrm>
          <a:prstGeom prst="rect">
            <a:avLst/>
          </a:prstGeom>
        </p:spPr>
      </p:pic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C0B0A7BF-E4DA-4FFA-95B6-449C46988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0" y="2324100"/>
            <a:ext cx="93726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Các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em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có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thể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tạo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các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con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côn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trùng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bằng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vật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liệu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tìm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được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như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Vỏ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hộp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xốp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màu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bìa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cứng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đất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nặn</a:t>
            </a: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…</a:t>
            </a:r>
            <a:endParaRPr lang="en-US" sz="6600" i="1" dirty="0">
              <a:solidFill>
                <a:srgbClr val="FF0000"/>
              </a:solidFill>
            </a:endParaRPr>
          </a:p>
        </p:txBody>
      </p:sp>
      <p:sp>
        <p:nvSpPr>
          <p:cNvPr id="5" name="Đám mây 4">
            <a:extLst>
              <a:ext uri="{FF2B5EF4-FFF2-40B4-BE49-F238E27FC236}">
                <a16:creationId xmlns:a16="http://schemas.microsoft.com/office/drawing/2014/main" id="{00B27D0C-C029-44DE-AA65-73D30AA8A505}"/>
              </a:ext>
            </a:extLst>
          </p:cNvPr>
          <p:cNvSpPr/>
          <p:nvPr/>
        </p:nvSpPr>
        <p:spPr>
          <a:xfrm>
            <a:off x="6865154" y="433649"/>
            <a:ext cx="9151545" cy="3132348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4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4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endParaRPr lang="en-US" sz="4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934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28906" b="2890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2" name="Picture 17">
            <a:extLst>
              <a:ext uri="{FF2B5EF4-FFF2-40B4-BE49-F238E27FC236}">
                <a16:creationId xmlns:a16="http://schemas.microsoft.com/office/drawing/2014/main" id="{CB5DEF2B-D4F1-EC0C-A016-8E213E798F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74593">
            <a:off x="468510" y="7439291"/>
            <a:ext cx="883515" cy="2598572"/>
          </a:xfrm>
          <a:prstGeom prst="rect">
            <a:avLst/>
          </a:prstGeom>
        </p:spPr>
      </p:pic>
      <p:pic>
        <p:nvPicPr>
          <p:cNvPr id="25" name="Picture 28">
            <a:extLst>
              <a:ext uri="{FF2B5EF4-FFF2-40B4-BE49-F238E27FC236}">
                <a16:creationId xmlns:a16="http://schemas.microsoft.com/office/drawing/2014/main" id="{72370A94-D877-E8D1-4EF5-EF949BF1D79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100844" y="8033578"/>
            <a:ext cx="873107" cy="686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1F5F37-FDC2-AB84-DE0D-C8D32033E03C}"/>
              </a:ext>
            </a:extLst>
          </p:cNvPr>
          <p:cNvSpPr txBox="1"/>
          <p:nvPr/>
        </p:nvSpPr>
        <p:spPr>
          <a:xfrm>
            <a:off x="609601" y="3162301"/>
            <a:ext cx="944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dirty="0">
                <a:solidFill>
                  <a:srgbClr val="114069"/>
                </a:solidFill>
                <a:latin typeface="#9Slide05 Lobster" panose="02000506000000020003" pitchFamily="2" charset="0"/>
              </a:rPr>
              <a:t> </a:t>
            </a:r>
            <a:endParaRPr lang="en-US" sz="6000" dirty="0"/>
          </a:p>
        </p:txBody>
      </p:sp>
      <p:pic>
        <p:nvPicPr>
          <p:cNvPr id="3" name="CUỐI B">
            <a:hlinkClick r:id="" action="ppaction://media"/>
            <a:extLst>
              <a:ext uri="{FF2B5EF4-FFF2-40B4-BE49-F238E27FC236}">
                <a16:creationId xmlns:a16="http://schemas.microsoft.com/office/drawing/2014/main" id="{52947E28-C98F-2E9E-D7D9-0F2E6B3D4B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4800" y="190499"/>
            <a:ext cx="17526000" cy="99167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32B08C-2A6B-BA3C-5939-54C29809D9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1" y="260684"/>
            <a:ext cx="3047999" cy="9677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27BC3C-F327-2DA5-1EE6-DA0A15A08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82800" y="260684"/>
            <a:ext cx="3047999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79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>
            <a:extLst>
              <a:ext uri="{FF2B5EF4-FFF2-40B4-BE49-F238E27FC236}">
                <a16:creationId xmlns:a16="http://schemas.microsoft.com/office/drawing/2014/main" id="{6A3F0B10-91CA-4778-86D8-5FB10B932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71" name="WordArt 11" descr="White marble">
            <a:extLst>
              <a:ext uri="{FF2B5EF4-FFF2-40B4-BE49-F238E27FC236}">
                <a16:creationId xmlns:a16="http://schemas.microsoft.com/office/drawing/2014/main" id="{BD6F30A2-3BE2-4D35-A552-CC9AA8CA4A0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686300" y="0"/>
            <a:ext cx="10744200" cy="5486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endParaRPr lang="en-US" sz="5400" b="1" kern="10" dirty="0">
              <a:ln w="9525">
                <a:round/>
                <a:headEnd/>
                <a:tailEnd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2934</TotalTime>
  <Words>379</Words>
  <Application>Microsoft Office PowerPoint</Application>
  <PresentationFormat>Custom</PresentationFormat>
  <Paragraphs>53</Paragraphs>
  <Slides>28</Slides>
  <Notes>3</Notes>
  <HiddenSlides>0</HiddenSlides>
  <MMClips>11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Garamond</vt:lpstr>
      <vt:lpstr>Times New Roman</vt:lpstr>
      <vt:lpstr>Shadows Into Light Two</vt:lpstr>
      <vt:lpstr>KaiTi</vt:lpstr>
      <vt:lpstr>Calibri</vt:lpstr>
      <vt:lpstr>Arial</vt:lpstr>
      <vt:lpstr>#9Slide05 Lobster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Administrator</cp:lastModifiedBy>
  <cp:revision>239</cp:revision>
  <dcterms:created xsi:type="dcterms:W3CDTF">2006-08-16T00:00:00Z</dcterms:created>
  <dcterms:modified xsi:type="dcterms:W3CDTF">2026-03-22T02:29:43Z</dcterms:modified>
  <dc:identifier>DAF4j5_yhQ8</dc:identifier>
</cp:coreProperties>
</file>