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wmf" ContentType="image/x-wmf"/>
  <Default Extension="wma" ContentType="audio/x-ms-wma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GIF" ContentType="image/gif"/>
  <Default Extension="mp4" ContentType="video/unknown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3"/>
  </p:notesMasterIdLst>
  <p:sldIdLst>
    <p:sldId id="282" r:id="rId2"/>
    <p:sldId id="312" r:id="rId3"/>
    <p:sldId id="1626" r:id="rId4"/>
    <p:sldId id="1647" r:id="rId5"/>
    <p:sldId id="258" r:id="rId6"/>
    <p:sldId id="1514" r:id="rId7"/>
    <p:sldId id="369" r:id="rId8"/>
    <p:sldId id="387" r:id="rId9"/>
    <p:sldId id="414" r:id="rId10"/>
    <p:sldId id="273" r:id="rId11"/>
    <p:sldId id="429" r:id="rId12"/>
    <p:sldId id="1680" r:id="rId13"/>
    <p:sldId id="1659" r:id="rId14"/>
    <p:sldId id="330" r:id="rId15"/>
    <p:sldId id="1646" r:id="rId16"/>
    <p:sldId id="1640" r:id="rId17"/>
    <p:sldId id="1644" r:id="rId18"/>
    <p:sldId id="1681" r:id="rId19"/>
    <p:sldId id="1682" r:id="rId20"/>
    <p:sldId id="1609" r:id="rId21"/>
    <p:sldId id="1643" r:id="rId22"/>
  </p:sldIdLst>
  <p:sldSz cx="18288000" cy="10287000"/>
  <p:notesSz cx="6858000" cy="9144000"/>
  <p:embeddedFontLst>
    <p:embeddedFont>
      <p:font typeface="VNI-Times" pitchFamily="2" charset="0"/>
      <p:regular r:id="rId24"/>
      <p:bold r:id="rId25"/>
      <p:italic r:id="rId26"/>
      <p:boldItalic r:id="rId27"/>
    </p:embeddedFont>
    <p:embeddedFont>
      <p:font typeface="Cambria" pitchFamily="18" charset="0"/>
      <p:regular r:id="rId28"/>
      <p:bold r:id="rId29"/>
      <p:italic r:id="rId30"/>
      <p:boldItalic r:id="rId31"/>
    </p:embeddedFont>
    <p:embeddedFont>
      <p:font typeface="Calibri" pitchFamily="34" charset="0"/>
      <p:regular r:id="rId32"/>
      <p:bold r:id="rId33"/>
      <p:italic r:id="rId34"/>
      <p:boldItalic r:id="rId35"/>
    </p:embeddedFont>
    <p:embeddedFont>
      <p:font typeface="Berlin Sans FB" pitchFamily="34" charset="0"/>
      <p:regular r:id="rId36"/>
      <p:bold r:id="rId37"/>
    </p:embeddedFont>
    <p:embeddedFont>
      <p:font typeface="宋体" pitchFamily="2" charset="-122"/>
      <p:regular r:id="rId38"/>
    </p:embeddedFont>
    <p:embeddedFont>
      <p:font typeface="Tahoma" pitchFamily="34" charset="0"/>
      <p:regular r:id="rId39"/>
      <p:bold r:id="rId40"/>
    </p:embeddedFont>
    <p:embeddedFont>
      <p:font typeface=".VnTime" pitchFamily="34" charset="0"/>
      <p:regular r:id="rId41"/>
      <p:bold r:id="rId42"/>
      <p:italic r:id="rId43"/>
      <p:boldItalic r:id="rId44"/>
    </p:embeddedFont>
    <p:embeddedFont>
      <p:font typeface="Shadows Into Light Two" charset="0"/>
      <p:regular r:id="rId45"/>
    </p:embeddedFont>
    <p:embeddedFont>
      <p:font typeface=".VnArial" pitchFamily="34" charset="0"/>
      <p:regular r:id="rId46"/>
      <p:italic r:id="rId47"/>
      <p:boldItalic r:id="rId48"/>
    </p:embeddedFont>
    <p:embeddedFont>
      <p:font typeface="Georgia" pitchFamily="18" charset="0"/>
      <p:regular r:id="rId49"/>
      <p:bold r:id="rId50"/>
      <p:italic r:id="rId51"/>
      <p:boldItalic r:id="rId52"/>
    </p:embeddedFont>
    <p:embeddedFont>
      <p:font typeface=".VnTimeH" pitchFamily="34" charset="0"/>
      <p:regular r:id="rId53"/>
      <p:bold r:id="rId54"/>
      <p:italic r:id="rId55"/>
      <p:boldItalic r:id="rId5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C0D6"/>
    <a:srgbClr val="FFFFFF"/>
    <a:srgbClr val="0656A7"/>
    <a:srgbClr val="3C8ABE"/>
    <a:srgbClr val="C4A668"/>
    <a:srgbClr val="FFA096"/>
    <a:srgbClr val="5AA37F"/>
    <a:srgbClr val="DDCBA9"/>
    <a:srgbClr val="FC9B75"/>
    <a:srgbClr val="59A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60" d="100"/>
          <a:sy n="60" d="100"/>
        </p:scale>
        <p:origin x="-28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42" Type="http://schemas.openxmlformats.org/officeDocument/2006/relationships/font" Target="fonts/font19.fntdata"/><Relationship Id="rId47" Type="http://schemas.openxmlformats.org/officeDocument/2006/relationships/font" Target="fonts/font24.fntdata"/><Relationship Id="rId50" Type="http://schemas.openxmlformats.org/officeDocument/2006/relationships/font" Target="fonts/font27.fntdata"/><Relationship Id="rId55" Type="http://schemas.openxmlformats.org/officeDocument/2006/relationships/font" Target="fonts/font3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46" Type="http://schemas.openxmlformats.org/officeDocument/2006/relationships/font" Target="fonts/font23.fntdata"/><Relationship Id="rId59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41" Type="http://schemas.openxmlformats.org/officeDocument/2006/relationships/font" Target="fonts/font18.fntdata"/><Relationship Id="rId54" Type="http://schemas.openxmlformats.org/officeDocument/2006/relationships/font" Target="fonts/font3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font" Target="fonts/font22.fntdata"/><Relationship Id="rId53" Type="http://schemas.openxmlformats.org/officeDocument/2006/relationships/font" Target="fonts/font30.fntdata"/><Relationship Id="rId58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49" Type="http://schemas.openxmlformats.org/officeDocument/2006/relationships/font" Target="fonts/font26.fntdata"/><Relationship Id="rId57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4" Type="http://schemas.openxmlformats.org/officeDocument/2006/relationships/font" Target="fonts/font21.fntdata"/><Relationship Id="rId52" Type="http://schemas.openxmlformats.org/officeDocument/2006/relationships/font" Target="fonts/font29.fntdata"/><Relationship Id="rId6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font" Target="fonts/font20.fntdata"/><Relationship Id="rId48" Type="http://schemas.openxmlformats.org/officeDocument/2006/relationships/font" Target="fonts/font25.fntdata"/><Relationship Id="rId56" Type="http://schemas.openxmlformats.org/officeDocument/2006/relationships/font" Target="fonts/font33.fntdata"/><Relationship Id="rId8" Type="http://schemas.openxmlformats.org/officeDocument/2006/relationships/slide" Target="slides/slide7.xml"/><Relationship Id="rId51" Type="http://schemas.openxmlformats.org/officeDocument/2006/relationships/font" Target="fonts/font28.fntdata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C9B1A-263E-4D44-B627-7A7901859896}" type="datetimeFigureOut">
              <a:rPr lang="en-US" smtClean="0"/>
              <a:t>1/4/2026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ED134C-7DAD-4147-92E1-8573477821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463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04211B-24FF-496D-AB41-48B7E642342F}" type="slidenum">
              <a:rPr kumimoji="0" lang="vi-VN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vi-VN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47627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Chỗ dành sẵn cho Hình ảnh của Bản chiếu 1">
            <a:extLst>
              <a:ext uri="{FF2B5EF4-FFF2-40B4-BE49-F238E27FC236}">
                <a16:creationId xmlns:a16="http://schemas.microsoft.com/office/drawing/2014/main" xmlns="" id="{315FD0D2-55FE-E75D-E041-A9E2E9F465C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Chỗ dành sẵn cho Ghi chú 2">
            <a:extLst>
              <a:ext uri="{FF2B5EF4-FFF2-40B4-BE49-F238E27FC236}">
                <a16:creationId xmlns:a16="http://schemas.microsoft.com/office/drawing/2014/main" xmlns="" id="{79C90790-741D-8A97-2DB6-89F0B492FE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vi-VN" altLang="en-US">
              <a:latin typeface="Arial" panose="020B0604020202020204" pitchFamily="34" charset="0"/>
            </a:endParaRPr>
          </a:p>
        </p:txBody>
      </p:sp>
      <p:sp>
        <p:nvSpPr>
          <p:cNvPr id="23556" name="Chỗ dành sẵn cho Số hiệu Bản chiếu 3">
            <a:extLst>
              <a:ext uri="{FF2B5EF4-FFF2-40B4-BE49-F238E27FC236}">
                <a16:creationId xmlns:a16="http://schemas.microsoft.com/office/drawing/2014/main" xmlns="" id="{6884066C-B2A1-4FFD-869D-2332A0410D2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fld id="{F02777AD-7309-412E-9CC1-1ECDD2992EE1}" type="slidenum">
              <a:rPr lang="en-US" altLang="en-US">
                <a:latin typeface="Arial" panose="020B0604020202020204" pitchFamily="34" charset="0"/>
              </a:rPr>
              <a:pPr/>
              <a:t>8</a:t>
            </a:fld>
            <a:endParaRPr lang="en-US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9F59B8D-2E76-41FC-BC9A-9311E43E19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4000502" y="-4000502"/>
            <a:ext cx="10287000" cy="18288003"/>
          </a:xfrm>
          <a:prstGeom prst="rect">
            <a:avLst/>
          </a:prstGeom>
        </p:spPr>
      </p:pic>
      <p:sp>
        <p:nvSpPr>
          <p:cNvPr id="7" name="矩形: 圆角 6">
            <a:extLst>
              <a:ext uri="{FF2B5EF4-FFF2-40B4-BE49-F238E27FC236}">
                <a16:creationId xmlns:a16="http://schemas.microsoft.com/office/drawing/2014/main" xmlns="" id="{FC8A23B2-6893-45E5-8C3C-52D518212B4E}"/>
              </a:ext>
            </a:extLst>
          </p:cNvPr>
          <p:cNvSpPr/>
          <p:nvPr userDrawn="1"/>
        </p:nvSpPr>
        <p:spPr>
          <a:xfrm>
            <a:off x="328614" y="300039"/>
            <a:ext cx="17630775" cy="9686925"/>
          </a:xfrm>
          <a:prstGeom prst="roundRect">
            <a:avLst>
              <a:gd name="adj" fmla="val 3098"/>
            </a:avLst>
          </a:prstGeom>
          <a:solidFill>
            <a:srgbClr val="FFFC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700" dirty="0"/>
          </a:p>
        </p:txBody>
      </p:sp>
    </p:spTree>
    <p:extLst>
      <p:ext uri="{BB962C8B-B14F-4D97-AF65-F5344CB8AC3E}">
        <p14:creationId xmlns:p14="http://schemas.microsoft.com/office/powerpoint/2010/main" val="245973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GIF"/><Relationship Id="rId4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wma"/><Relationship Id="rId1" Type="http://schemas.microsoft.com/office/2007/relationships/media" Target="../media/media3.wma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audio" Target="../media/audio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audio" Target="../media/audio1.wav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4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9.png"/><Relationship Id="rId5" Type="http://schemas.openxmlformats.org/officeDocument/2006/relationships/image" Target="../media/image40.png"/><Relationship Id="rId4" Type="http://schemas.openxmlformats.org/officeDocument/2006/relationships/audio" Target="../media/audio1.wav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7" Type="http://schemas.openxmlformats.org/officeDocument/2006/relationships/image" Target="../media/image43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39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5.mp4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39969" y="0"/>
            <a:ext cx="18288000" cy="10287000"/>
          </a:xfrm>
          <a:prstGeom prst="rect">
            <a:avLst/>
          </a:prstGeom>
          <a:noFill/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651" y="971521"/>
            <a:ext cx="13214693" cy="290362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83865" y="4686300"/>
            <a:ext cx="12511758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lvl="1" algn="ctr" defTabSz="685800" fontAlgn="base">
              <a:defRPr/>
            </a:pP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Chào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mừng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các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em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</a:p>
          <a:p>
            <a:pPr marL="685800" lvl="1" algn="ctr" defTabSz="685800" fontAlgn="base">
              <a:defRPr/>
            </a:pP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đến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với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tiết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Mĩ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</a:t>
            </a:r>
            <a:r>
              <a:rPr lang="en-US" altLang="zh-CN" sz="9600" b="1" i="1" dirty="0" err="1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Thuật</a:t>
            </a:r>
            <a:r>
              <a:rPr lang="en-US" altLang="zh-CN" sz="9600" b="1" i="1" dirty="0">
                <a:ln w="12700">
                  <a:solidFill>
                    <a:schemeClr val="accent1"/>
                  </a:solidFill>
                  <a:prstDash val="solid"/>
                </a:ln>
                <a:solidFill>
                  <a:srgbClr val="0070C0"/>
                </a:solidFill>
                <a:effectLst>
                  <a:outerShdw dist="38100" dir="2640000" algn="bl" rotWithShape="0">
                    <a:schemeClr val="accent1"/>
                  </a:outerShdw>
                </a:effectLst>
                <a:latin typeface="Times New Roman" pitchFamily="18" charset="0"/>
                <a:ea typeface="字魂17号-萌趣果冻体"/>
                <a:cs typeface="Times New Roman" pitchFamily="18" charset="0"/>
                <a:sym typeface="+mn-ea"/>
              </a:rPr>
              <a:t> 3</a:t>
            </a:r>
          </a:p>
        </p:txBody>
      </p:sp>
      <p:pic>
        <p:nvPicPr>
          <p:cNvPr id="9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2089149" y="6975476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59" descr="10004015438746072987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 rot="21401862" flipH="1">
            <a:off x="18745205" y="8887916"/>
            <a:ext cx="1984374" cy="1984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60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flipH="1">
            <a:off x="20729576" y="4686300"/>
            <a:ext cx="1066800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9245" flipH="1">
            <a:off x="749410" y="6807085"/>
            <a:ext cx="1918652" cy="20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20089245" flipH="1">
            <a:off x="749410" y="6782951"/>
            <a:ext cx="1918652" cy="20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774089" y="8327582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58" descr="200712419435657_1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1049619" y="3321752"/>
            <a:ext cx="100965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Box 1"/>
          <p:cNvSpPr txBox="1"/>
          <p:nvPr/>
        </p:nvSpPr>
        <p:spPr>
          <a:xfrm>
            <a:off x="5166362" y="212408"/>
            <a:ext cx="1352359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700">
                <a:ln w="9525" cmpd="sng">
                  <a:noFill/>
                  <a:prstDash val="solid"/>
                </a:ln>
                <a:solidFill>
                  <a:srgbClr val="0070C0"/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/</a:t>
            </a:r>
          </a:p>
        </p:txBody>
      </p:sp>
      <p:pic>
        <p:nvPicPr>
          <p:cNvPr id="3" name="Picture 2" descr="Trẻ Em, Đến Trường, Đi Học, Tải hình PNG 71 - Free.Vector6.com">
            <a:extLst>
              <a:ext uri="{FF2B5EF4-FFF2-40B4-BE49-F238E27FC236}">
                <a16:creationId xmlns:a16="http://schemas.microsoft.com/office/drawing/2014/main" xmlns="" id="{A77BD9EC-0906-0C42-D00D-56AD8258B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8683" y="8198918"/>
            <a:ext cx="5477612" cy="2720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图片 26" descr="千库网_女孩跳跃儿童开心背书包开学季上学插画_元素编号11132344">
            <a:extLst>
              <a:ext uri="{FF2B5EF4-FFF2-40B4-BE49-F238E27FC236}">
                <a16:creationId xmlns:a16="http://schemas.microsoft.com/office/drawing/2014/main" xmlns="" id="{DB29A4FA-A632-1D16-F10E-051A61A95FBE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616465" y="8483092"/>
            <a:ext cx="3055067" cy="1875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730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3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20" dur="4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0017 2.59259E-6 C -0.02673 -0.01605 -0.10139 -0.0784 -0.15885 -0.0963 C -0.21632 -0.1142 -0.27083 -0.10926 -0.34375 -0.10741 C -0.41684 -0.10556 -0.51319 -0.11389 -0.59635 -0.08519 C -0.67934 -0.05648 -0.73211 0.04074 -0.84323 0.06543 C -0.95434 0.09012 -1.17534 0.06358 -1.26267 0.06296 " pathEditMode="relative" rAng="0" ptsTypes="aaaaaa">
                                      <p:cBhvr>
                                        <p:cTn id="22" dur="49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125" y="-1204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0" presetClass="path" presetSubtype="0" accel="50000" decel="5000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3.33333E-6 4.81481E-6 C -0.02066 -0.00093 -0.08525 -0.00031 -0.12361 -0.00463 C -0.16198 -0.00896 -0.16268 0.02283 -0.23073 -0.02624 C -0.29879 -0.07531 -0.4375 -0.19538 -0.53229 -0.29908 C -0.62726 -0.40278 -0.72934 -0.52717 -0.80104 -0.64908 C -0.87275 -0.77099 -0.92882 -0.95124 -0.9625 -1.03056 " pathEditMode="relative" rAng="0" ptsTypes="aaaaaa">
                                      <p:cBhvr>
                                        <p:cTn id="24" dur="5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125" y="-50401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0" presetClass="path" presetSubtype="0" accel="50000" decel="50000" fill="hold" nodeType="withEffect">
                                  <p:stCondLst>
                                    <p:cond delay="9800"/>
                                  </p:stCondLst>
                                  <p:childTnLst>
                                    <p:animMotion origin="layout" path="M -8.33333E-7 -4.19753E-6 C 0.0191 -0.00092 0.03837 0.00154 0.05729 -0.0037 C 0.0599 -0.00432 0.06198 -0.00833 0.06459 -0.00926 C 0.07118 -0.01142 0.07778 -0.01173 0.08438 -0.01296 C 0.10538 -0.02222 0.1257 -0.03518 0.14688 -0.04259 C 0.15452 -0.04846 0.16163 -0.05185 0.16875 -0.05926 C 0.17222 -0.06296 0.17917 -0.07037 0.17917 -0.07037 C 0.18195 -0.10895 0.18941 -0.11636 0.20417 -0.14259 C 0.21702 -0.16543 0.23212 -0.18271 0.24584 -0.2037 C 0.25278 -0.21451 0.26163 -0.22099 0.26875 -0.23148 C 0.27934 -0.24722 0.29358 -0.26204 0.30729 -0.26667 C 0.32031 -0.28055 0.33386 -0.29413 0.34792 -0.3037 C 0.35382 -0.30802 0.35643 -0.31265 0.3625 -0.31512 C 0.38212 -0.33858 0.40886 -0.35988 0.43229 -0.36667 C 0.4382 -0.37222 0.4434 -0.37438 0.45 -0.37623 C 0.46788 -0.38796 0.4875 -0.3963 0.50625 -0.40185 C 0.51997 -0.4142 0.53594 -0.41759 0.55104 -0.42253 C 0.56077 -0.43086 0.57205 -0.43333 0.58229 -0.44074 C 0.59254 -0.44784 0.60174 -0.46111 0.6125 -0.46481 C 0.62327 -0.47623 0.6408 -0.49815 0.64896 -0.51667 C 0.65399 -0.52809 0.65886 -0.53981 0.66459 -0.55 C 0.66684 -0.56234 0.66389 -0.54907 0.66875 -0.56111 C 0.67379 -0.57376 0.67899 -0.6037 0.68542 -0.61111 C 0.6875 -0.62037 0.6882 -0.62438 0.69271 -0.62963 C 0.69757 -0.65586 0.71511 -0.68518 0.72604 -0.70185 C 0.73195 -0.7108 0.73403 -0.71883 0.74167 -0.72407 C 0.75104 -0.74599 0.73872 -0.72037 0.74896 -0.73333 C 0.75035 -0.73518 0.7507 -0.73858 0.75209 -0.74074 C 0.75486 -0.74537 0.75868 -0.74784 0.76146 -0.75185 C 0.76771 -0.76142 0.77344 -0.77284 0.78021 -0.78148 C 0.78715 -0.79012 0.79011 -0.78951 0.79688 -0.7963 C 0.80278 -0.80216 0.80834 -0.80926 0.81459 -0.81481 C 0.81684 -0.82099 0.82292 -0.83148 0.82292 -0.83148 C 0.82639 -0.85 0.8316 -0.84753 0.83542 -0.86111 " pathEditMode="relative" ptsTypes="fffffffffffffffffffffffffffffffffA">
                                      <p:cBhvr>
                                        <p:cTn id="31" dur="5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15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38" dur="4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93827E-7 C 0.04479 -0.0216 0.08246 -0.08704 0.13055 -0.10772 C 0.17951 -0.12778 0.22535 -0.12562 0.29219 -0.12346 C 0.35937 -0.1213 0.45139 -0.08611 0.53246 -0.09506 C 0.61389 -0.10401 0.71076 -0.12685 0.77899 -0.17716 C 0.84722 -0.22747 0.89253 -0.29475 0.94219 -0.3963 C 0.99184 -0.49784 1.04861 -0.70525 1.07656 -0.78642 " pathEditMode="relative" rAng="0" ptsTypes="aaaaaaa">
                                      <p:cBhvr>
                                        <p:cTn id="40" dur="4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819" y="-393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689653" y="0"/>
            <a:ext cx="16198899" cy="10287000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 rot="750332">
            <a:off x="13229777" y="371699"/>
            <a:ext cx="4466057" cy="9427032"/>
          </a:xfrm>
          <a:custGeom>
            <a:avLst/>
            <a:gdLst/>
            <a:ahLst/>
            <a:cxnLst/>
            <a:rect l="l" t="t" r="r" b="b"/>
            <a:pathLst>
              <a:path w="4466056" h="9427032">
                <a:moveTo>
                  <a:pt x="0" y="0"/>
                </a:moveTo>
                <a:lnTo>
                  <a:pt x="4466056" y="0"/>
                </a:lnTo>
                <a:lnTo>
                  <a:pt x="4466056" y="9427032"/>
                </a:lnTo>
                <a:lnTo>
                  <a:pt x="0" y="942703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Freeform 4"/>
          <p:cNvSpPr/>
          <p:nvPr/>
        </p:nvSpPr>
        <p:spPr>
          <a:xfrm rot="20936453" flipH="1">
            <a:off x="0" y="4331256"/>
            <a:ext cx="5446980" cy="6315339"/>
          </a:xfrm>
          <a:custGeom>
            <a:avLst/>
            <a:gdLst/>
            <a:ahLst/>
            <a:cxnLst/>
            <a:rect l="l" t="t" r="r" b="b"/>
            <a:pathLst>
              <a:path w="5446980" h="6315339">
                <a:moveTo>
                  <a:pt x="5446980" y="0"/>
                </a:moveTo>
                <a:lnTo>
                  <a:pt x="0" y="0"/>
                </a:lnTo>
                <a:lnTo>
                  <a:pt x="0" y="6315339"/>
                </a:lnTo>
                <a:lnTo>
                  <a:pt x="5446980" y="6315339"/>
                </a:lnTo>
                <a:lnTo>
                  <a:pt x="544698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" name="Freeform 5"/>
          <p:cNvSpPr/>
          <p:nvPr/>
        </p:nvSpPr>
        <p:spPr>
          <a:xfrm rot="-9074146">
            <a:off x="-1125453" y="-573107"/>
            <a:ext cx="4184666" cy="4554738"/>
          </a:xfrm>
          <a:custGeom>
            <a:avLst/>
            <a:gdLst/>
            <a:ahLst/>
            <a:cxnLst/>
            <a:rect l="l" t="t" r="r" b="b"/>
            <a:pathLst>
              <a:path w="4184666" h="4554738">
                <a:moveTo>
                  <a:pt x="0" y="0"/>
                </a:moveTo>
                <a:lnTo>
                  <a:pt x="4184666" y="0"/>
                </a:lnTo>
                <a:lnTo>
                  <a:pt x="4184666" y="4554739"/>
                </a:lnTo>
                <a:lnTo>
                  <a:pt x="0" y="455473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pPr defTabSz="914445"/>
            <a:endParaRPr lang="en-US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9" name="Picture 8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xmlns="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9239" y="1111718"/>
            <a:ext cx="9514572" cy="646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765041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ậu hoa">
            <a:hlinkClick r:id="" action="ppaction://media"/>
            <a:extLst>
              <a:ext uri="{FF2B5EF4-FFF2-40B4-BE49-F238E27FC236}">
                <a16:creationId xmlns:a16="http://schemas.microsoft.com/office/drawing/2014/main" xmlns="" id="{E59899C7-7871-A356-AF34-2C06D5BEBB1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190500"/>
            <a:ext cx="17602200" cy="1009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81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000"/>
    </mc:Choice>
    <mc:Fallback xmlns="">
      <p:transition advTm="1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749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54865" y="2651474"/>
            <a:ext cx="158073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CHỦ ĐỀ</a:t>
            </a:r>
            <a:r>
              <a:rPr lang="vi-V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vi-VN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GÓC HỌC TẬP CỦA EM</a:t>
            </a:r>
          </a:p>
        </p:txBody>
      </p:sp>
      <p:sp>
        <p:nvSpPr>
          <p:cNvPr id="5" name="Rectangle 4"/>
          <p:cNvSpPr/>
          <p:nvPr/>
        </p:nvSpPr>
        <p:spPr>
          <a:xfrm>
            <a:off x="2355575" y="3819970"/>
            <a:ext cx="14197571" cy="22340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prstTxWarp prst="textPlain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GB" sz="7200" b="1" spc="75" dirty="0">
                <a:ln w="11430"/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Georgia" pitchFamily="18" charset="0"/>
                <a:cs typeface="Times New Roman" panose="02020603050405020304" pitchFamily="18" charset="0"/>
              </a:rPr>
              <a:t> </a:t>
            </a:r>
            <a:r>
              <a:rPr lang="en-GB" sz="7200" dirty="0" err="1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Bài</a:t>
            </a:r>
            <a:r>
              <a:rPr lang="en-GB" sz="72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 </a:t>
            </a:r>
            <a:r>
              <a:rPr lang="en-US" sz="72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1</a:t>
            </a:r>
            <a:r>
              <a:rPr lang="en-GB" sz="72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 : </a:t>
            </a:r>
            <a:r>
              <a:rPr lang="en-US" sz="7200" dirty="0">
                <a:solidFill>
                  <a:srgbClr val="FF0000"/>
                </a:solidFill>
                <a:effectLst>
                  <a:outerShdw blurRad="50800" dist="38100" dir="10800000" algn="r" rotWithShape="0">
                    <a:prstClr val="black">
                      <a:alpha val="40000"/>
                    </a:prstClr>
                  </a:outerShdw>
                </a:effectLst>
                <a:latin typeface="Berlin Sans FB" pitchFamily="34" charset="0"/>
                <a:cs typeface="Times New Roman" panose="02020603050405020304" pitchFamily="18" charset="0"/>
              </a:rPr>
              <a:t>CHẬU HOA XINH XẮN * TIẾT 2 *</a:t>
            </a:r>
            <a:endParaRPr lang="en-US" sz="7200" b="1" i="1" spc="75" dirty="0">
              <a:solidFill>
                <a:srgbClr val="FF0000"/>
              </a:solidFill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latin typeface="Georgia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图片 26" descr="千库网_女孩跳跃儿童开心背书包开学季上学插画_元素编号11132344">
            <a:extLst>
              <a:ext uri="{FF2B5EF4-FFF2-40B4-BE49-F238E27FC236}">
                <a16:creationId xmlns:a16="http://schemas.microsoft.com/office/drawing/2014/main" xmlns="" id="{B097074C-2C8F-35E6-7760-0BE83F021A7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013010" y="7345409"/>
            <a:ext cx="3479820" cy="3178766"/>
          </a:xfrm>
          <a:prstGeom prst="rect">
            <a:avLst/>
          </a:prstGeom>
        </p:spPr>
      </p:pic>
      <p:pic>
        <p:nvPicPr>
          <p:cNvPr id="8" name="图片 24" descr="13">
            <a:extLst>
              <a:ext uri="{FF2B5EF4-FFF2-40B4-BE49-F238E27FC236}">
                <a16:creationId xmlns:a16="http://schemas.microsoft.com/office/drawing/2014/main" xmlns="" id="{9EB7A9D2-C396-BF3A-E280-C17E4AF2A284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5144441" y="8402073"/>
            <a:ext cx="1727840" cy="1889103"/>
          </a:xfrm>
          <a:prstGeom prst="rect">
            <a:avLst/>
          </a:prstGeom>
        </p:spPr>
      </p:pic>
      <p:pic>
        <p:nvPicPr>
          <p:cNvPr id="9" name="Picture 8" descr="Trẻ Em, Đến Trường, Đi Học, Tải hình PNG 71 - Free.Vector6.com">
            <a:extLst>
              <a:ext uri="{FF2B5EF4-FFF2-40B4-BE49-F238E27FC236}">
                <a16:creationId xmlns:a16="http://schemas.microsoft.com/office/drawing/2014/main" xmlns="" id="{E32E8CB5-1603-B009-11F4-17E7ED6E59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2599" y="6519581"/>
            <a:ext cx="6580104" cy="4990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图片 25" descr="C:\Users\Administrator\Desktop\千库网_世界阅读日看书的儿童_元素编号11913220.png千库网_世界阅读日看书的儿童_元素编号11913220">
            <a:extLst>
              <a:ext uri="{FF2B5EF4-FFF2-40B4-BE49-F238E27FC236}">
                <a16:creationId xmlns:a16="http://schemas.microsoft.com/office/drawing/2014/main" xmlns="" id="{7511F7B8-DB8B-98F9-5EA8-5E29AE3BEDD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2946210" y="6455465"/>
            <a:ext cx="5846600" cy="3831536"/>
          </a:xfrm>
          <a:prstGeom prst="rect">
            <a:avLst/>
          </a:prstGeom>
        </p:spPr>
      </p:pic>
      <p:pic>
        <p:nvPicPr>
          <p:cNvPr id="2" name="PA_图片 28">
            <a:extLst>
              <a:ext uri="{FF2B5EF4-FFF2-40B4-BE49-F238E27FC236}">
                <a16:creationId xmlns:a16="http://schemas.microsoft.com/office/drawing/2014/main" xmlns="" id="{0DBD8497-B14A-65DC-F496-6C6BCAAFA8B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897"/>
          <a:stretch/>
        </p:blipFill>
        <p:spPr>
          <a:xfrm>
            <a:off x="158119" y="3009902"/>
            <a:ext cx="3361154" cy="7537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32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video>
              <p:cMediaNode vol="10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A35AA84-995D-2C65-04CC-14A170AD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>
            <a:extLst>
              <a:ext uri="{FF2B5EF4-FFF2-40B4-BE49-F238E27FC236}">
                <a16:creationId xmlns:a16="http://schemas.microsoft.com/office/drawing/2014/main" xmlns="" id="{4B6407D0-504E-CB07-AEBE-A410BEB23D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923"/>
          <a:stretch/>
        </p:blipFill>
        <p:spPr bwMode="auto">
          <a:xfrm flipH="1">
            <a:off x="-318977" y="5954159"/>
            <a:ext cx="19267836" cy="4568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xmlns="" id="{6CF6E4C0-9CFC-991C-9BB2-4B9F7712EEE6}"/>
              </a:ext>
            </a:extLst>
          </p:cNvPr>
          <p:cNvSpPr/>
          <p:nvPr/>
        </p:nvSpPr>
        <p:spPr>
          <a:xfrm>
            <a:off x="4780884" y="780384"/>
            <a:ext cx="8726232" cy="8726232"/>
          </a:xfrm>
          <a:prstGeom prst="ellipse">
            <a:avLst/>
          </a:prstGeom>
          <a:noFill/>
          <a:ln w="146050" cap="rnd">
            <a:solidFill>
              <a:srgbClr val="ED7D31"/>
            </a:solidFill>
            <a:prstDash val="sysDot"/>
          </a:ln>
          <a:effectLst>
            <a:glow rad="88900">
              <a:srgbClr val="00B0F0">
                <a:alpha val="72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10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AEECEB0-FB07-A52B-D609-1FDAE2DADAC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125202" y="-176214"/>
            <a:ext cx="7088982" cy="4509059"/>
          </a:xfrm>
          <a:prstGeom prst="rect">
            <a:avLst/>
          </a:prstGeom>
          <a:noFill/>
          <a:ln>
            <a:noFill/>
          </a:ln>
          <a:effectLst>
            <a:outerShdw blurRad="101600" dist="38100" dir="8100000" sx="106000" sy="106000" algn="tr" rotWithShape="0">
              <a:srgbClr val="000000">
                <a:alpha val="59999"/>
              </a:srgbClr>
            </a:outerShdw>
          </a:effectLst>
        </p:spPr>
      </p:pic>
      <p:pic>
        <p:nvPicPr>
          <p:cNvPr id="2" name="Picture 1" descr="A logo with a black background&#10;&#10;Description automatically generated">
            <a:extLst>
              <a:ext uri="{FF2B5EF4-FFF2-40B4-BE49-F238E27FC236}">
                <a16:creationId xmlns:a16="http://schemas.microsoft.com/office/drawing/2014/main" xmlns="" id="{671050F8-4DA0-B73D-7289-4DF31F5C56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7038" y="2562084"/>
            <a:ext cx="7960082" cy="6150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65973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6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CAB1ED1-1E12-6C35-1970-69DC86ED14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21485" y="7674622"/>
            <a:ext cx="3902150" cy="2950700"/>
          </a:xfrm>
          <a:prstGeom prst="rect">
            <a:avLst/>
          </a:prstGeom>
        </p:spPr>
      </p:pic>
      <p:sp>
        <p:nvSpPr>
          <p:cNvPr id="9" name="TextBox 21">
            <a:extLst>
              <a:ext uri="{FF2B5EF4-FFF2-40B4-BE49-F238E27FC236}">
                <a16:creationId xmlns:a16="http://schemas.microsoft.com/office/drawing/2014/main" xmlns="" id="{685DE860-B15D-95F9-B574-88F737B66BD3}"/>
              </a:ext>
            </a:extLst>
          </p:cNvPr>
          <p:cNvSpPr txBox="1"/>
          <p:nvPr/>
        </p:nvSpPr>
        <p:spPr>
          <a:xfrm>
            <a:off x="182727" y="3742411"/>
            <a:ext cx="17984970" cy="31926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lvl="0" algn="ctr">
              <a:defRPr/>
            </a:pP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xinh</a:t>
            </a:r>
            <a:r>
              <a:rPr lang="en-US" sz="7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xắn</a:t>
            </a:r>
            <a:endParaRPr lang="en-US" sz="7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371600">
              <a:lnSpc>
                <a:spcPts val="7350"/>
              </a:lnSpc>
              <a:defRPr/>
            </a:pPr>
            <a:endParaRPr lang="en-US" sz="7500" dirty="0">
              <a:solidFill>
                <a:srgbClr val="4B261F"/>
              </a:solidFill>
              <a:latin typeface="Shadows Into Light Tw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56BFFDB-7F44-A280-B7A9-5DFB286D4C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414" y="7645715"/>
            <a:ext cx="3455085" cy="25410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A201CD0E-14BC-3CAD-147D-31642DD986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407619" y="324294"/>
            <a:ext cx="2630736" cy="319185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831C4B72-DC3D-5BD0-C18B-AD5BB120717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39230" y="151305"/>
            <a:ext cx="5441151" cy="2597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031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5" name="Text Box 9">
            <a:extLst>
              <a:ext uri="{FF2B5EF4-FFF2-40B4-BE49-F238E27FC236}">
                <a16:creationId xmlns:a16="http://schemas.microsoft.com/office/drawing/2014/main" xmlns="" id="{358093FC-622E-7650-CC32-F1B03D9FD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3300" y="3186115"/>
            <a:ext cx="1245870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600" b="1">
                <a:solidFill>
                  <a:srgbClr val="FFFF00"/>
                </a:solidFill>
                <a:latin typeface=".VnArial" panose="020B7200000000000000" pitchFamily="34" charset="0"/>
              </a:rPr>
              <a:t> </a:t>
            </a:r>
            <a:endParaRPr lang="en-US" altLang="en-US" sz="3600" b="1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60428" name="Text Box 12">
            <a:extLst>
              <a:ext uri="{FF2B5EF4-FFF2-40B4-BE49-F238E27FC236}">
                <a16:creationId xmlns:a16="http://schemas.microsoft.com/office/drawing/2014/main" xmlns="" id="{88B5EB53-8175-06CC-8694-D9627CEC6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4457700"/>
            <a:ext cx="12915900" cy="4487382"/>
          </a:xfrm>
          <a:prstGeom prst="rect">
            <a:avLst/>
          </a:prstGeom>
          <a:solidFill>
            <a:srgbClr val="FFC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altLang="en-US" sz="4200" b="1" dirty="0">
                <a:solidFill>
                  <a:srgbClr val="FF0066"/>
                </a:solidFill>
                <a:latin typeface="VNI-Times" pitchFamily="2" charset="0"/>
              </a:rPr>
              <a:t> </a:t>
            </a:r>
            <a:r>
              <a:rPr lang="en-US" altLang="en-US" sz="4200" b="1" dirty="0" err="1">
                <a:solidFill>
                  <a:srgbClr val="FF0000"/>
                </a:solidFill>
                <a:latin typeface="VNI-Times" pitchFamily="2" charset="0"/>
              </a:rPr>
              <a:t>Bước</a:t>
            </a:r>
            <a:r>
              <a:rPr lang="en-US" altLang="en-US" sz="4200" b="1" dirty="0">
                <a:solidFill>
                  <a:srgbClr val="FF0000"/>
                </a:solidFill>
                <a:latin typeface="VNI-Times" pitchFamily="2" charset="0"/>
              </a:rPr>
              <a:t> 1:</a:t>
            </a:r>
            <a:r>
              <a:rPr lang="en-US" altLang="en-US" sz="4200" b="1" dirty="0">
                <a:solidFill>
                  <a:srgbClr val="0000FF"/>
                </a:solidFill>
                <a:latin typeface=".VnTime" panose="020B7200000000000000" pitchFamily="34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4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42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altLang="en-US" sz="4200" b="1" dirty="0">
                <a:latin typeface="VNI-Times" pitchFamily="2" charset="0"/>
              </a:rPr>
              <a:t> </a:t>
            </a:r>
            <a:r>
              <a:rPr lang="en-US" altLang="en-US" sz="4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Bước</a:t>
            </a:r>
            <a:r>
              <a:rPr lang="en-US" altLang="en-US" sz="4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200" b="1" dirty="0">
                <a:solidFill>
                  <a:srgbClr val="FF0000"/>
                </a:solidFill>
                <a:latin typeface=".VnTimeH" panose="020B7200000000000000" pitchFamily="34" charset="0"/>
              </a:rPr>
              <a:t>2:</a:t>
            </a:r>
            <a:r>
              <a:rPr lang="en-US" altLang="en-US" sz="4200" dirty="0">
                <a:solidFill>
                  <a:srgbClr val="FFFF00"/>
                </a:solidFill>
                <a:latin typeface=".VnTimeH" panose="020B7200000000000000" pitchFamily="34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4200" dirty="0"/>
              <a:t> </a:t>
            </a:r>
            <a:endParaRPr lang="en-US" altLang="en-US" sz="42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altLang="en-US" sz="4200" b="1" dirty="0">
                <a:latin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Bước</a:t>
            </a:r>
            <a:r>
              <a:rPr lang="en-US" altLang="en-US" sz="4200" b="1" dirty="0">
                <a:solidFill>
                  <a:srgbClr val="FF0000"/>
                </a:solidFill>
                <a:latin typeface=".VnTimeH" panose="020B7200000000000000" pitchFamily="34" charset="0"/>
              </a:rPr>
              <a:t> 3:</a:t>
            </a:r>
            <a:r>
              <a:rPr lang="en-US" altLang="en-US" sz="4200" dirty="0">
                <a:solidFill>
                  <a:srgbClr val="FFFF00"/>
                </a:solidFill>
                <a:latin typeface=".VnTimeH" panose="020B7200000000000000" pitchFamily="34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altLang="en-US" sz="4200" b="1" dirty="0">
                <a:solidFill>
                  <a:srgbClr val="0000FF"/>
                </a:solidFill>
                <a:latin typeface=".VnTime" panose="020B7200000000000000" pitchFamily="34" charset="0"/>
              </a:rPr>
              <a:t> </a:t>
            </a:r>
            <a:r>
              <a:rPr lang="en-US" altLang="en-US" sz="4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Bước</a:t>
            </a:r>
            <a:r>
              <a:rPr lang="en-US" altLang="en-US" sz="42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4:</a:t>
            </a:r>
            <a:r>
              <a:rPr lang="en-US" altLang="en-US" sz="4200" dirty="0">
                <a:solidFill>
                  <a:srgbClr val="FFFF00"/>
                </a:solidFill>
                <a:latin typeface=".VnTimeH" panose="020B7200000000000000" pitchFamily="34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cành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endParaRPr lang="en-US" altLang="en-US" sz="4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lnSpc>
                <a:spcPct val="80000"/>
              </a:lnSpc>
              <a:spcBef>
                <a:spcPct val="50000"/>
              </a:spcBef>
              <a:buFontTx/>
              <a:buChar char="-"/>
            </a:pPr>
            <a:r>
              <a:rPr lang="en-US" altLang="en-US" sz="4200" b="1" dirty="0">
                <a:solidFill>
                  <a:srgbClr val="0000FF"/>
                </a:solidFill>
                <a:latin typeface="VNI-Times" pitchFamily="2" charset="0"/>
              </a:rPr>
              <a:t> </a:t>
            </a:r>
            <a:r>
              <a:rPr lang="en-US" altLang="en-US" sz="42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Bước</a:t>
            </a:r>
            <a:r>
              <a:rPr lang="en-US" altLang="en-US" sz="4200" b="1" dirty="0">
                <a:solidFill>
                  <a:srgbClr val="FF0000"/>
                </a:solidFill>
                <a:latin typeface=".VnTimeH" panose="020B7200000000000000" pitchFamily="34" charset="0"/>
              </a:rPr>
              <a:t> 5:</a:t>
            </a:r>
            <a:r>
              <a:rPr lang="en-US" altLang="en-US" sz="4200" dirty="0">
                <a:solidFill>
                  <a:srgbClr val="FFFF00"/>
                </a:solidFill>
                <a:latin typeface=".VnTimeH" panose="020B7200000000000000" pitchFamily="34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cắm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cành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4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42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8" name="WordArt 14">
            <a:extLst>
              <a:ext uri="{FF2B5EF4-FFF2-40B4-BE49-F238E27FC236}">
                <a16:creationId xmlns:a16="http://schemas.microsoft.com/office/drawing/2014/main" xmlns="" id="{DA83611F-8B30-B77E-E246-BA806930C111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5029200" y="1585915"/>
            <a:ext cx="10401300" cy="9286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en-US" sz="4800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/>
              </a:solidFill>
              <a:effectLst>
                <a:outerShdw dist="107763" dir="2700000" algn="ctr" rotWithShape="0">
                  <a:srgbClr val="868686">
                    <a:alpha val="50000"/>
                  </a:srgbClr>
                </a:outerShdw>
              </a:effectLst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9FF8BFB6-1622-6FB5-7BD0-C6E1B6491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2176" y="1752601"/>
            <a:ext cx="960724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 XÉ, CẮT DÁN CHẬU HOA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A08A720-4C68-63AD-D224-434D027668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14776" y="2781301"/>
            <a:ext cx="839845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r>
              <a:rPr lang="en-US" altLang="en-US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</a:t>
            </a:r>
            <a:r>
              <a:rPr lang="en-US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altLang="en-US" sz="4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7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1" dur="80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2" dur="80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80"/>
                                        <p:tgtEl>
                                          <p:spTgt spid="604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5" grpId="0"/>
      <p:bldP spid="60428" grpId="0" animBg="1"/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 Box 5">
            <a:extLst>
              <a:ext uri="{FF2B5EF4-FFF2-40B4-BE49-F238E27FC236}">
                <a16:creationId xmlns:a16="http://schemas.microsoft.com/office/drawing/2014/main" xmlns="" id="{3D07C6D5-D2C6-8FDA-C519-110174E9C3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190500"/>
            <a:ext cx="76581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4800" dirty="0">
                <a:solidFill>
                  <a:srgbClr val="FFFF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Các</a:t>
            </a: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bước</a:t>
            </a: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cắt</a:t>
            </a: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dán</a:t>
            </a: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chậu</a:t>
            </a: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r>
              <a:rPr lang="en-US" altLang="en-US" sz="4800" b="1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hoa</a:t>
            </a:r>
            <a:r>
              <a:rPr lang="en-US" altLang="en-US" sz="4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.</a:t>
            </a:r>
            <a:endParaRPr lang="en-US" altLang="en-US" sz="48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3706846A-2482-2D0F-9AB4-B18D5226AE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6757" y="1021497"/>
            <a:ext cx="3286226" cy="265881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39EC0A84-6AF7-8877-C5AC-8154002A0E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1047050"/>
            <a:ext cx="2824058" cy="268619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7ABA4A5D-9A39-18A2-0DBA-84D863374E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76760" y="1057038"/>
            <a:ext cx="4332650" cy="290828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xmlns="" id="{4ED0240B-90CE-DDF2-7B69-9904C853AD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4316" y="4915785"/>
            <a:ext cx="5022210" cy="413446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FEBD2B9-027E-AFA0-4B05-9EE5E319FAB7}"/>
              </a:ext>
            </a:extLst>
          </p:cNvPr>
          <p:cNvSpPr txBox="1"/>
          <p:nvPr/>
        </p:nvSpPr>
        <p:spPr>
          <a:xfrm>
            <a:off x="228600" y="4021671"/>
            <a:ext cx="5543801" cy="3906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 b="1" dirty="0">
                <a:solidFill>
                  <a:srgbClr val="FF0000"/>
                </a:solidFill>
                <a:latin typeface="VNI-Times" pitchFamily="2" charset="0"/>
              </a:rPr>
              <a:t>1:</a:t>
            </a:r>
            <a:r>
              <a:rPr lang="en-US" altLang="en-US" sz="2400" b="1" dirty="0">
                <a:solidFill>
                  <a:srgbClr val="0000FF"/>
                </a:solidFill>
                <a:latin typeface=".VnTime" panose="020B7200000000000000" pitchFamily="34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Xé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24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altLang="en-US" sz="2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00D49862-E1AB-AF02-C46B-32EE873750D8}"/>
              </a:ext>
            </a:extLst>
          </p:cNvPr>
          <p:cNvSpPr txBox="1"/>
          <p:nvPr/>
        </p:nvSpPr>
        <p:spPr>
          <a:xfrm>
            <a:off x="5821031" y="3965325"/>
            <a:ext cx="66745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.VnTimeH" panose="020B7200000000000000" pitchFamily="34" charset="0"/>
              </a:rPr>
              <a:t>2:</a:t>
            </a:r>
            <a:r>
              <a:rPr lang="en-US" altLang="en-US" sz="2400" dirty="0">
                <a:solidFill>
                  <a:srgbClr val="FFFF00"/>
                </a:solidFill>
                <a:latin typeface=".VnTimeH" panose="020B7200000000000000" pitchFamily="34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đã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2400" dirty="0"/>
              <a:t> </a:t>
            </a:r>
            <a:endParaRPr lang="en-US" sz="24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3573C1BC-E733-76F2-3416-C23CA71648E5}"/>
              </a:ext>
            </a:extLst>
          </p:cNvPr>
          <p:cNvSpPr txBox="1"/>
          <p:nvPr/>
        </p:nvSpPr>
        <p:spPr>
          <a:xfrm>
            <a:off x="10984316" y="4039192"/>
            <a:ext cx="6477000" cy="3877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ct val="50000"/>
              </a:spcBef>
            </a:pPr>
            <a:r>
              <a:rPr lang="en-US" altLang="en-US" sz="2400" b="1" dirty="0">
                <a:solidFill>
                  <a:srgbClr val="FF0000"/>
                </a:solidFill>
                <a:latin typeface=".VnTimeH" panose="020B7200000000000000" pitchFamily="34" charset="0"/>
              </a:rPr>
              <a:t>3:</a:t>
            </a:r>
            <a:r>
              <a:rPr lang="en-US" altLang="en-US" sz="2400" dirty="0">
                <a:solidFill>
                  <a:srgbClr val="FFFF00"/>
                </a:solidFill>
                <a:latin typeface=".VnTimeH" panose="020B7200000000000000" pitchFamily="34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thanh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nổi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B93C06E-9EF3-7443-B38B-EE28E5DF6439}"/>
              </a:ext>
            </a:extLst>
          </p:cNvPr>
          <p:cNvSpPr txBox="1"/>
          <p:nvPr/>
        </p:nvSpPr>
        <p:spPr>
          <a:xfrm>
            <a:off x="1562100" y="9433109"/>
            <a:ext cx="55626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4:</a:t>
            </a:r>
            <a:r>
              <a:rPr lang="en-US" altLang="en-US" sz="2400" dirty="0">
                <a:solidFill>
                  <a:srgbClr val="FFFF00"/>
                </a:solidFill>
                <a:latin typeface=".VnTimeH" panose="020B7200000000000000" pitchFamily="34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cành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endParaRPr lang="en-US" sz="240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3444FBEF-0A46-798E-B1B4-3C479281093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0950" y="5533620"/>
            <a:ext cx="5925249" cy="3437823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204E3B58-4F1C-3FC6-F5D7-67E0DA5A2590}"/>
              </a:ext>
            </a:extLst>
          </p:cNvPr>
          <p:cNvSpPr txBox="1"/>
          <p:nvPr/>
        </p:nvSpPr>
        <p:spPr>
          <a:xfrm>
            <a:off x="10139258" y="9407719"/>
            <a:ext cx="78843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b="1" dirty="0">
                <a:solidFill>
                  <a:srgbClr val="FF0000"/>
                </a:solidFill>
                <a:latin typeface=".VnTimeH" panose="020B7200000000000000" pitchFamily="34" charset="0"/>
              </a:rPr>
              <a:t>5:</a:t>
            </a:r>
            <a:r>
              <a:rPr lang="en-US" altLang="en-US" sz="2400" dirty="0">
                <a:solidFill>
                  <a:srgbClr val="FFFF00"/>
                </a:solidFill>
                <a:latin typeface=".VnTimeH" panose="020B7200000000000000" pitchFamily="34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nền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cành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altLang="en-US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996E758-6C9F-4D50-9A6D-DEDF93E25EE1}"/>
              </a:ext>
            </a:extLst>
          </p:cNvPr>
          <p:cNvSpPr txBox="1"/>
          <p:nvPr/>
        </p:nvSpPr>
        <p:spPr>
          <a:xfrm>
            <a:off x="693173" y="811163"/>
            <a:ext cx="824716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>
                <a:solidFill>
                  <a:srgbClr val="FF0000"/>
                </a:solidFill>
                <a:latin typeface="+mj-lt"/>
              </a:rPr>
              <a:t>3</a:t>
            </a:r>
            <a:r>
              <a:rPr lang="vi-VN" sz="5400" dirty="0">
                <a:solidFill>
                  <a:srgbClr val="FF0000"/>
                </a:solidFill>
                <a:latin typeface="+mj-lt"/>
              </a:rPr>
              <a:t>.Luyện tập – sáng tạo</a:t>
            </a:r>
            <a:r>
              <a:rPr lang="vi-VN" sz="4800" dirty="0">
                <a:solidFill>
                  <a:srgbClr val="FF0000"/>
                </a:solidFill>
                <a:latin typeface="+mj-lt"/>
              </a:rPr>
              <a:t>.</a:t>
            </a:r>
            <a:endParaRPr lang="vi-VN" sz="5400" dirty="0">
              <a:solidFill>
                <a:srgbClr val="FF0000"/>
              </a:solidFill>
              <a:latin typeface="+mj-lt"/>
            </a:endParaRPr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xmlns="" id="{9E3D4D3B-71B6-4919-991E-4DB6380AB53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18288000" cy="10287000"/>
            <a:chOff x="8" y="0"/>
            <a:chExt cx="5760" cy="4320"/>
          </a:xfrm>
        </p:grpSpPr>
        <p:pic>
          <p:nvPicPr>
            <p:cNvPr id="6" name="Picture 6" descr="GRANS024">
              <a:extLst>
                <a:ext uri="{FF2B5EF4-FFF2-40B4-BE49-F238E27FC236}">
                  <a16:creationId xmlns:a16="http://schemas.microsoft.com/office/drawing/2014/main" xmlns="" id="{DDE58F70-1569-4104-9422-E03FE52617A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31882" flipH="1">
              <a:off x="4848" y="3394"/>
              <a:ext cx="912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7" descr="GRANS024">
              <a:extLst>
                <a:ext uri="{FF2B5EF4-FFF2-40B4-BE49-F238E27FC236}">
                  <a16:creationId xmlns:a16="http://schemas.microsoft.com/office/drawing/2014/main" xmlns="" id="{3D5C2592-FDFB-4FC3-8C24-921F42DA97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65066">
              <a:off x="96" y="3394"/>
              <a:ext cx="961" cy="9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8">
              <a:extLst>
                <a:ext uri="{FF2B5EF4-FFF2-40B4-BE49-F238E27FC236}">
                  <a16:creationId xmlns:a16="http://schemas.microsoft.com/office/drawing/2014/main" xmlns="" id="{25505F16-4F74-49CA-9E67-244CD5180E1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" y="0"/>
              <a:ext cx="5760" cy="4320"/>
              <a:chOff x="672" y="0"/>
              <a:chExt cx="5760" cy="4320"/>
            </a:xfrm>
          </p:grpSpPr>
          <p:pic>
            <p:nvPicPr>
              <p:cNvPr id="9" name="Picture 9" descr="BD21325_">
                <a:extLst>
                  <a:ext uri="{FF2B5EF4-FFF2-40B4-BE49-F238E27FC236}">
                    <a16:creationId xmlns:a16="http://schemas.microsoft.com/office/drawing/2014/main" xmlns="" id="{A81DCF68-B424-4BF4-B902-023AE803106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4176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0" name="Picture 10" descr="BD21325_">
                <a:extLst>
                  <a:ext uri="{FF2B5EF4-FFF2-40B4-BE49-F238E27FC236}">
                    <a16:creationId xmlns:a16="http://schemas.microsoft.com/office/drawing/2014/main" xmlns="" id="{61600BE2-DAEA-43B7-A733-1C13787A463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5760" cy="14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1" name="Picture 11" descr="BD21325_">
                <a:extLst>
                  <a:ext uri="{FF2B5EF4-FFF2-40B4-BE49-F238E27FC236}">
                    <a16:creationId xmlns:a16="http://schemas.microsoft.com/office/drawing/2014/main" xmlns="" id="{6F23B755-7F41-4B48-80AC-93AFA4B781B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88" y="192"/>
                <a:ext cx="144" cy="398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12" name="Picture 12" descr="BD21325_">
                <a:extLst>
                  <a:ext uri="{FF2B5EF4-FFF2-40B4-BE49-F238E27FC236}">
                    <a16:creationId xmlns:a16="http://schemas.microsoft.com/office/drawing/2014/main" xmlns="" id="{E3DB2B7B-45C4-483E-BB4A-317F28D4BAA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72" y="0"/>
                <a:ext cx="153" cy="4224"/>
              </a:xfrm>
              <a:prstGeom prst="rect">
                <a:avLst/>
              </a:prstGeom>
              <a:gradFill rotWithShape="1">
                <a:gsLst>
                  <a:gs pos="0">
                    <a:srgbClr val="FF00FF"/>
                  </a:gs>
                  <a:gs pos="50000">
                    <a:srgbClr val="FFFFFF"/>
                  </a:gs>
                  <a:gs pos="100000">
                    <a:srgbClr val="FF00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86217FC-CE1D-495B-BA4E-9B080D1B76FD}"/>
              </a:ext>
            </a:extLst>
          </p:cNvPr>
          <p:cNvSpPr txBox="1"/>
          <p:nvPr/>
        </p:nvSpPr>
        <p:spPr>
          <a:xfrm>
            <a:off x="1651634" y="2478978"/>
            <a:ext cx="1544920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dirty="0">
                <a:latin typeface="+mj-lt"/>
              </a:rPr>
              <a:t>Em hãy </a:t>
            </a:r>
            <a:r>
              <a:rPr lang="en-US" sz="7200" dirty="0" err="1">
                <a:latin typeface="+mj-lt"/>
              </a:rPr>
              <a:t>hoặc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tạo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sản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phẩm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chậu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hoa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xinh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xắn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tiếp</a:t>
            </a:r>
            <a:r>
              <a:rPr lang="en-US" sz="7200" dirty="0">
                <a:latin typeface="+mj-lt"/>
              </a:rPr>
              <a:t> </a:t>
            </a:r>
            <a:r>
              <a:rPr lang="en-US" sz="7200" dirty="0" err="1">
                <a:latin typeface="+mj-lt"/>
              </a:rPr>
              <a:t>tiết</a:t>
            </a:r>
            <a:r>
              <a:rPr lang="en-US" sz="7200" dirty="0">
                <a:latin typeface="+mj-lt"/>
              </a:rPr>
              <a:t> 1</a:t>
            </a:r>
            <a:endParaRPr lang="vi-VN" sz="7200" dirty="0">
              <a:latin typeface="+mj-lt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1690E77B-73D7-4640-A72C-FD64C2DEEDA6}"/>
              </a:ext>
            </a:extLst>
          </p:cNvPr>
          <p:cNvSpPr txBox="1"/>
          <p:nvPr/>
        </p:nvSpPr>
        <p:spPr>
          <a:xfrm>
            <a:off x="1804988" y="5136802"/>
            <a:ext cx="1544920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7200" dirty="0">
                <a:solidFill>
                  <a:srgbClr val="FF0000"/>
                </a:solidFill>
                <a:latin typeface="+mj-lt"/>
              </a:rPr>
              <a:t>* Lưu ý: Có thể tham khảo các </a:t>
            </a:r>
            <a:r>
              <a:rPr lang="en-US" sz="7200" dirty="0" err="1">
                <a:solidFill>
                  <a:srgbClr val="FF0000"/>
                </a:solidFill>
                <a:latin typeface="+mj-lt"/>
              </a:rPr>
              <a:t>sản</a:t>
            </a:r>
            <a:r>
              <a:rPr lang="en-US" sz="7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+mj-lt"/>
              </a:rPr>
              <a:t>phẩm</a:t>
            </a:r>
            <a:r>
              <a:rPr lang="en-US" sz="7200" dirty="0">
                <a:solidFill>
                  <a:srgbClr val="FF0000"/>
                </a:solidFill>
                <a:latin typeface="+mj-lt"/>
              </a:rPr>
              <a:t>  </a:t>
            </a:r>
            <a:r>
              <a:rPr lang="en-US" sz="7200" dirty="0" err="1">
                <a:solidFill>
                  <a:srgbClr val="FF0000"/>
                </a:solidFill>
                <a:latin typeface="+mj-lt"/>
              </a:rPr>
              <a:t>đồ</a:t>
            </a:r>
            <a:r>
              <a:rPr lang="en-US" sz="7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en-US" sz="7200" dirty="0" err="1">
                <a:solidFill>
                  <a:srgbClr val="FF0000"/>
                </a:solidFill>
                <a:latin typeface="+mj-lt"/>
              </a:rPr>
              <a:t>vật</a:t>
            </a:r>
            <a:r>
              <a:rPr lang="en-US" sz="7200" dirty="0">
                <a:solidFill>
                  <a:srgbClr val="FF0000"/>
                </a:solidFill>
                <a:latin typeface="+mj-lt"/>
              </a:rPr>
              <a:t> than </a:t>
            </a:r>
            <a:r>
              <a:rPr lang="en-US" sz="7200" dirty="0" err="1">
                <a:solidFill>
                  <a:srgbClr val="FF0000"/>
                </a:solidFill>
                <a:latin typeface="+mj-lt"/>
              </a:rPr>
              <a:t>quen</a:t>
            </a:r>
            <a:r>
              <a:rPr lang="en-US" sz="7200" dirty="0">
                <a:solidFill>
                  <a:srgbClr val="FF0000"/>
                </a:solidFill>
                <a:latin typeface="+mj-lt"/>
              </a:rPr>
              <a:t> </a:t>
            </a:r>
            <a:r>
              <a:rPr lang="vi-VN" sz="7200" dirty="0">
                <a:solidFill>
                  <a:srgbClr val="FF0000"/>
                </a:solidFill>
                <a:latin typeface="+mj-lt"/>
              </a:rPr>
              <a:t>để có ý tưởng sáng tạo riêng cho bài của mình.</a:t>
            </a:r>
          </a:p>
        </p:txBody>
      </p:sp>
    </p:spTree>
    <p:extLst>
      <p:ext uri="{BB962C8B-B14F-4D97-AF65-F5344CB8AC3E}">
        <p14:creationId xmlns:p14="http://schemas.microsoft.com/office/powerpoint/2010/main" val="220442911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5" name="Picture 5" descr="Cách làm tranh xé dán giấy lọ hoa và quả lớp 8">
            <a:extLst>
              <a:ext uri="{FF2B5EF4-FFF2-40B4-BE49-F238E27FC236}">
                <a16:creationId xmlns:a16="http://schemas.microsoft.com/office/drawing/2014/main" xmlns="" id="{D5AC39B8-F37B-4879-3426-812342E66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66229" y="2530549"/>
            <a:ext cx="5208321" cy="6895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6" name="Picture 6" descr="C:\Users\Admin\Desktop\chậu hoa\z3566118204765_2ef2d39a5ed308918b2392308cbfcca2.jpg">
            <a:extLst>
              <a:ext uri="{FF2B5EF4-FFF2-40B4-BE49-F238E27FC236}">
                <a16:creationId xmlns:a16="http://schemas.microsoft.com/office/drawing/2014/main" xmlns="" id="{2AFE1400-C8EA-A44B-AAD7-A5F66B07CC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9553" y="2530547"/>
            <a:ext cx="5565204" cy="6895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607" name="Picture 7" descr="C:\Users\Admin\Desktop\chậu hoa\z3566118227018_ffbf7b6a41097eec79f0bd3618ed2685.jpg">
            <a:extLst>
              <a:ext uri="{FF2B5EF4-FFF2-40B4-BE49-F238E27FC236}">
                <a16:creationId xmlns:a16="http://schemas.microsoft.com/office/drawing/2014/main" xmlns="" id="{A2F5D363-5C24-5A1E-A44A-F3420B87B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1977577" y="2480432"/>
            <a:ext cx="5565204" cy="69453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oup 1">
            <a:extLst>
              <a:ext uri="{FF2B5EF4-FFF2-40B4-BE49-F238E27FC236}">
                <a16:creationId xmlns:a16="http://schemas.microsoft.com/office/drawing/2014/main" xmlns="" id="{EEDB821A-B2EE-6659-28A8-1B529250C867}"/>
              </a:ext>
            </a:extLst>
          </p:cNvPr>
          <p:cNvGrpSpPr>
            <a:grpSpLocks/>
          </p:cNvGrpSpPr>
          <p:nvPr/>
        </p:nvGrpSpPr>
        <p:grpSpPr bwMode="auto">
          <a:xfrm>
            <a:off x="5338765" y="500063"/>
            <a:ext cx="8589170" cy="1247774"/>
            <a:chOff x="1199405" y="219452"/>
            <a:chExt cx="4765339" cy="1025326"/>
          </a:xfrm>
        </p:grpSpPr>
        <p:sp>
          <p:nvSpPr>
            <p:cNvPr id="8" name="Rounded Rectangle 2">
              <a:extLst>
                <a:ext uri="{FF2B5EF4-FFF2-40B4-BE49-F238E27FC236}">
                  <a16:creationId xmlns:a16="http://schemas.microsoft.com/office/drawing/2014/main" xmlns="" id="{44D2D476-F80D-A25F-E2DC-A242AD323806}"/>
                </a:ext>
              </a:extLst>
            </p:cNvPr>
            <p:cNvSpPr/>
            <p:nvPr/>
          </p:nvSpPr>
          <p:spPr>
            <a:xfrm>
              <a:off x="1199405" y="219452"/>
              <a:ext cx="4765339" cy="1025326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2700"/>
            </a:p>
          </p:txBody>
        </p:sp>
        <p:sp>
          <p:nvSpPr>
            <p:cNvPr id="20488" name="TextBox 3">
              <a:extLst>
                <a:ext uri="{FF2B5EF4-FFF2-40B4-BE49-F238E27FC236}">
                  <a16:creationId xmlns:a16="http://schemas.microsoft.com/office/drawing/2014/main" xmlns="" id="{97784B30-D36C-3BF2-16BC-6002C9C327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45210" y="418789"/>
              <a:ext cx="4473728" cy="6069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ahoma" panose="020B0604030504040204" pitchFamily="34" charset="0"/>
                </a:defRPr>
              </a:lvl9pPr>
            </a:lstStyle>
            <a:p>
              <a:pPr algn="ctr"/>
              <a:r>
                <a:rPr lang="nl-NL" altLang="en-US" sz="4200" b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BÀI THAM KHẢO</a:t>
              </a:r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FB3FAE36-26FA-9B00-A0B8-EE72730443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26" y="0"/>
            <a:ext cx="17846748" cy="10669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12243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áng Tạo Trường Học Học Tập Bảng đen, Kiến ​​thức, Học Tập, Nền Hình nền  Vector để tải xuống miễn phí">
            <a:extLst>
              <a:ext uri="{FF2B5EF4-FFF2-40B4-BE49-F238E27FC236}">
                <a16:creationId xmlns:a16="http://schemas.microsoft.com/office/drawing/2014/main" xmlns="" id="{3E409DC8-CF32-E155-D74C-29F722865C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0"/>
            <a:ext cx="13716000" cy="10078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xmlns="" id="{5C5A3787-9E5F-A46A-BCF5-CCD5B85C8573}"/>
              </a:ext>
            </a:extLst>
          </p:cNvPr>
          <p:cNvSpPr/>
          <p:nvPr/>
        </p:nvSpPr>
        <p:spPr>
          <a:xfrm>
            <a:off x="5665307" y="1399904"/>
            <a:ext cx="7394712" cy="10499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 TẬP SÁNG TẠO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xmlns="" id="{CD34AEF2-C93A-6F24-E86B-BFA56DACD6EA}"/>
              </a:ext>
            </a:extLst>
          </p:cNvPr>
          <p:cNvSpPr/>
          <p:nvPr/>
        </p:nvSpPr>
        <p:spPr>
          <a:xfrm>
            <a:off x="5019260" y="3021497"/>
            <a:ext cx="8676866" cy="1898826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hành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chậu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hoa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xinh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xắn</a:t>
            </a:r>
            <a:endParaRPr lang="en-US" sz="4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xmlns="" id="{5BC7F0EF-142B-E213-91B2-2CDAC1B896BE}"/>
              </a:ext>
            </a:extLst>
          </p:cNvPr>
          <p:cNvSpPr/>
          <p:nvPr/>
        </p:nvSpPr>
        <p:spPr>
          <a:xfrm>
            <a:off x="5019259" y="5714746"/>
            <a:ext cx="8676866" cy="1327355"/>
          </a:xfrm>
          <a:prstGeom prst="round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chung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nhóm</a:t>
            </a:r>
            <a:r>
              <a:rPr lang="en-US" sz="4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Audio">
            <a:hlinkClick r:id="" action="ppaction://media"/>
            <a:extLst>
              <a:ext uri="{FF2B5EF4-FFF2-40B4-BE49-F238E27FC236}">
                <a16:creationId xmlns:a16="http://schemas.microsoft.com/office/drawing/2014/main" xmlns="" id="{B5C8DEA2-6E91-F458-57F2-895B1F7538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661247" y="5217695"/>
            <a:ext cx="457200" cy="457200"/>
          </a:xfrm>
          <a:prstGeom prst="rect">
            <a:avLst/>
          </a:prstGeom>
        </p:spPr>
      </p:pic>
      <p:pic>
        <p:nvPicPr>
          <p:cNvPr id="6" name="Thieu nhi the gioi lien hoan">
            <a:hlinkClick r:id="" action="ppaction://media"/>
            <a:extLst>
              <a:ext uri="{FF2B5EF4-FFF2-40B4-BE49-F238E27FC236}">
                <a16:creationId xmlns:a16="http://schemas.microsoft.com/office/drawing/2014/main" xmlns="" id="{06044038-6DE8-9669-3B4E-83CE5A4B500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9373" y="5446295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514497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" dur="120863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 animBg="1"/>
      <p:bldP spid="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5343AEB0-9C7F-0D18-870A-B26525778EEE}"/>
              </a:ext>
            </a:extLst>
          </p:cNvPr>
          <p:cNvSpPr txBox="1"/>
          <p:nvPr/>
        </p:nvSpPr>
        <p:spPr>
          <a:xfrm>
            <a:off x="1479177" y="524437"/>
            <a:ext cx="148455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600" b="1" dirty="0">
                <a:solidFill>
                  <a:srgbClr val="002060"/>
                </a:solidFill>
                <a:latin typeface="+mj-lt"/>
              </a:rPr>
              <a:t>HOẠT ĐỘNG 4 : TRƯNG BÀY SẢN PHẨM VÀ CHIA SẺ </a:t>
            </a:r>
            <a:endParaRPr lang="en-US" sz="3600" b="1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A4560DD-1B61-82E4-1B94-FFD29261A8B3}"/>
              </a:ext>
            </a:extLst>
          </p:cNvPr>
          <p:cNvSpPr txBox="1"/>
          <p:nvPr/>
        </p:nvSpPr>
        <p:spPr>
          <a:xfrm>
            <a:off x="2689412" y="1761565"/>
            <a:ext cx="12720918" cy="4836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Chia sẻ cảm nhận của con về : </a:t>
            </a: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yêu thích ?</a:t>
            </a:r>
            <a:endParaRPr lang="en-US" sz="4200" i="1" dirty="0">
              <a:solidFill>
                <a:srgbClr val="002060"/>
              </a:solidFill>
              <a:latin typeface="+mj-lt"/>
            </a:endParaRP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Màu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sắc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,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hình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ảnh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trong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bài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vẽ</a:t>
            </a:r>
            <a:endParaRPr lang="vi-VN" sz="4200" i="1" dirty="0">
              <a:solidFill>
                <a:srgbClr val="002060"/>
              </a:solidFill>
              <a:latin typeface="+mj-lt"/>
            </a:endParaRPr>
          </a:p>
          <a:p>
            <a:pPr marL="428625" indent="-428625">
              <a:lnSpc>
                <a:spcPct val="150000"/>
              </a:lnSpc>
              <a:buFontTx/>
              <a:buChar char="-"/>
            </a:pPr>
            <a:r>
              <a:rPr lang="vi-VN" sz="4200" i="1" dirty="0">
                <a:solidFill>
                  <a:srgbClr val="002060"/>
                </a:solidFill>
                <a:latin typeface="+mj-lt"/>
              </a:rPr>
              <a:t>Con có ý tưởng điều chỉnh như thế nào để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sản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phẩm</a:t>
            </a:r>
            <a:r>
              <a:rPr lang="en-US" sz="4200" i="1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US" sz="4200" i="1" dirty="0" err="1">
                <a:solidFill>
                  <a:srgbClr val="002060"/>
                </a:solidFill>
                <a:latin typeface="+mj-lt"/>
              </a:rPr>
              <a:t>thêm</a:t>
            </a:r>
            <a:r>
              <a:rPr lang="vi-VN" sz="4200" i="1" dirty="0">
                <a:solidFill>
                  <a:srgbClr val="002060"/>
                </a:solidFill>
                <a:latin typeface="+mj-lt"/>
              </a:rPr>
              <a:t> sinh động hơn ?</a:t>
            </a:r>
            <a:endParaRPr lang="en-US" sz="4200" i="1" dirty="0">
              <a:solidFill>
                <a:srgbClr val="00206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240004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Chậu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hoa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xinh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xắn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thường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đặc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điểm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vi-VN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4419600" y="2803167"/>
            <a:ext cx="8915400" cy="1670910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Màu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sắc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đẹp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độc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đáo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kích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thước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nhỏ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gọn</a:t>
            </a:r>
            <a:endParaRPr lang="en-US" sz="60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xmlns="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19830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04607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51860" y="6164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Chậu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hoa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xinh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xắn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thường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dùng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làm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vi-VN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3997582" y="2925161"/>
            <a:ext cx="11100560" cy="2523139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Trang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trí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và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trồng</a:t>
            </a:r>
            <a:r>
              <a:rPr lang="en-US" sz="54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hoa</a:t>
            </a:r>
            <a:endParaRPr lang="en-US" sz="54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xmlns="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25164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3058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nip Diagonal Corner Rectangle 39"/>
          <p:cNvSpPr/>
          <p:nvPr/>
        </p:nvSpPr>
        <p:spPr>
          <a:xfrm>
            <a:off x="1219200" y="91505"/>
            <a:ext cx="16335101" cy="1860098"/>
          </a:xfrm>
          <a:prstGeom prst="snip2DiagRect">
            <a:avLst/>
          </a:prstGeom>
          <a:solidFill>
            <a:srgbClr val="002060">
              <a:alpha val="7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5400" b="1" dirty="0" err="1">
                <a:latin typeface="+mj-lt"/>
              </a:rPr>
              <a:t>Chậu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hoa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xinh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xắn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có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tác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dụng</a:t>
            </a:r>
            <a:r>
              <a:rPr lang="en-US" sz="5400" b="1" dirty="0">
                <a:latin typeface="+mj-lt"/>
              </a:rPr>
              <a:t> </a:t>
            </a:r>
            <a:r>
              <a:rPr lang="en-US" sz="5400" b="1" dirty="0" err="1">
                <a:latin typeface="+mj-lt"/>
              </a:rPr>
              <a:t>gì</a:t>
            </a:r>
            <a:r>
              <a:rPr lang="vi-VN" sz="5400" b="1" dirty="0">
                <a:latin typeface="+mj-lt"/>
              </a:rPr>
              <a:t>?</a:t>
            </a:r>
            <a:endParaRPr lang="en-US" sz="5400" b="1" dirty="0">
              <a:solidFill>
                <a:prstClr val="white"/>
              </a:solidFill>
              <a:latin typeface="+mj-lt"/>
              <a:cs typeface="Times New Roman" panose="02020603050405020304" pitchFamily="18" charset="0"/>
            </a:endParaRPr>
          </a:p>
        </p:txBody>
      </p:sp>
      <p:sp>
        <p:nvSpPr>
          <p:cNvPr id="50" name="Snip Diagonal Corner Rectangle 49"/>
          <p:cNvSpPr/>
          <p:nvPr/>
        </p:nvSpPr>
        <p:spPr>
          <a:xfrm>
            <a:off x="3997582" y="2925161"/>
            <a:ext cx="11100560" cy="2675539"/>
          </a:xfrm>
          <a:prstGeom prst="snip2DiagRect">
            <a:avLst/>
          </a:prstGeom>
          <a:solidFill>
            <a:srgbClr val="7030A0">
              <a:alpha val="70000"/>
            </a:srgbClr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371669"/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Làm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đẹp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không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gian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thanh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lọc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khí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tạo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cảm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giác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thư</a:t>
            </a:r>
            <a:r>
              <a:rPr lang="en-US" sz="6000" b="1" dirty="0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en-US" sz="6000" b="1" dirty="0" err="1">
                <a:solidFill>
                  <a:prstClr val="white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giãn</a:t>
            </a:r>
            <a:endParaRPr lang="en-US" sz="6000" b="1" dirty="0">
              <a:solidFill>
                <a:prstClr val="white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6" name="Picture 45">
            <a:hlinkClick r:id="" action="ppaction://noaction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000" y="7063141"/>
            <a:ext cx="3600450" cy="2202305"/>
          </a:xfrm>
          <a:prstGeom prst="rect">
            <a:avLst/>
          </a:prstGeom>
        </p:spPr>
      </p:pic>
      <p:pic>
        <p:nvPicPr>
          <p:cNvPr id="2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xmlns="" id="{1F1CA0BB-122B-054E-7B61-B34C06F2ECD6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9804" y="9694108"/>
            <a:ext cx="731045" cy="73104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DE4EAE6E-AC0E-45FC-CBBF-B98685B715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-382800" y="1"/>
            <a:ext cx="1830600" cy="276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62420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808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40" grpId="0" animBg="1"/>
      <p:bldP spid="5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EF3951CF-4B60-42D3-87BB-AEC580D9A334}"/>
              </a:ext>
            </a:extLst>
          </p:cNvPr>
          <p:cNvSpPr/>
          <p:nvPr/>
        </p:nvSpPr>
        <p:spPr>
          <a:xfrm>
            <a:off x="241808" y="261353"/>
            <a:ext cx="1720799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vi-VN" sz="6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HOẠT ĐỘNG 5</a:t>
            </a:r>
          </a:p>
          <a:p>
            <a:pPr algn="ctr"/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Đề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ý </a:t>
            </a:r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tưởng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sử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dụng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mĩ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thuật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2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cuộc</a:t>
            </a:r>
            <a:r>
              <a:rPr lang="en-US" altLang="vi-VN" sz="4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vi-VN" sz="4200" b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sống</a:t>
            </a:r>
            <a:endParaRPr lang="en-US" altLang="vi-VN" sz="4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B520F17-98EC-A4EF-5281-20974DC28A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0" y="2628900"/>
            <a:ext cx="12192000" cy="7105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732543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7F121971-195E-96DC-E656-CE3AAD50E4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90500"/>
            <a:ext cx="17526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945564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eng-vo-tay-tra-loi-dung-www.tiengdong.com">
            <a:hlinkClick r:id="" action="ppaction://media"/>
            <a:extLst>
              <a:ext uri="{FF2B5EF4-FFF2-40B4-BE49-F238E27FC236}">
                <a16:creationId xmlns:a16="http://schemas.microsoft.com/office/drawing/2014/main" xmlns="" id="{971798FC-1566-92C9-74D0-05C32E2A41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65241" y="9736157"/>
            <a:ext cx="731045" cy="731045"/>
          </a:xfrm>
          <a:prstGeom prst="rect">
            <a:avLst/>
          </a:prstGeom>
        </p:spPr>
      </p:pic>
      <p:pic>
        <p:nvPicPr>
          <p:cNvPr id="2" name="clipsav">
            <a:hlinkClick r:id="" action="ppaction://media"/>
            <a:extLst>
              <a:ext uri="{FF2B5EF4-FFF2-40B4-BE49-F238E27FC236}">
                <a16:creationId xmlns:a16="http://schemas.microsoft.com/office/drawing/2014/main" xmlns="" id="{C255902D-4050-2D31-ED46-BA83639AA779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0" y="0"/>
            <a:ext cx="1812276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60994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085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0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1">
            <a:extLst>
              <a:ext uri="{FF2B5EF4-FFF2-40B4-BE49-F238E27FC236}">
                <a16:creationId xmlns:a16="http://schemas.microsoft.com/office/drawing/2014/main" xmlns="" id="{6A3F0B10-91CA-4778-86D8-5FB10B9323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8288000" cy="1028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71" name="WordArt 11" descr="White marble">
            <a:extLst>
              <a:ext uri="{FF2B5EF4-FFF2-40B4-BE49-F238E27FC236}">
                <a16:creationId xmlns:a16="http://schemas.microsoft.com/office/drawing/2014/main" xmlns="" id="{BD6F30A2-3BE2-4D35-A552-CC9AA8CA4A0C}"/>
              </a:ext>
            </a:extLst>
          </p:cNvPr>
          <p:cNvSpPr>
            <a:spLocks noChangeArrowheads="1" noChangeShapeType="1" noTextEdit="1"/>
          </p:cNvSpPr>
          <p:nvPr/>
        </p:nvSpPr>
        <p:spPr bwMode="auto">
          <a:xfrm>
            <a:off x="4686300" y="0"/>
            <a:ext cx="10744200" cy="5486400"/>
          </a:xfrm>
          <a:prstGeom prst="rect">
            <a:avLst/>
          </a:prstGeom>
        </p:spPr>
        <p:txBody>
          <a:bodyPr wrap="none" fromWordArt="1">
            <a:prstTxWarp prst="textDeflate">
              <a:avLst>
                <a:gd name="adj" fmla="val 18750"/>
              </a:avLst>
            </a:prstTxWarp>
            <a:scene3d>
              <a:camera prst="legacyObliqueRight"/>
              <a:lightRig rig="legacyHarsh3" dir="t"/>
            </a:scene3d>
            <a:sp3d extrusionH="100000" prstMaterial="legacyMatte">
              <a:extrusionClr>
                <a:srgbClr val="663300"/>
              </a:extrusionClr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thúc</a:t>
            </a:r>
            <a:r>
              <a:rPr lang="en-US" sz="5400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defRPr/>
            </a:pP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Chúc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học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5400" b="1" kern="10" dirty="0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5400" b="1" kern="10" dirty="0" err="1">
                <a:ln w="9525">
                  <a:round/>
                  <a:headEnd/>
                  <a:tailEnd/>
                </a:ln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tốt</a:t>
            </a:r>
            <a:endParaRPr lang="en-US" sz="5400" b="1" kern="10" dirty="0">
              <a:ln w="9525">
                <a:round/>
                <a:headEnd/>
                <a:tailEnd/>
              </a:ln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45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945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37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7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1630</TotalTime>
  <Words>396</Words>
  <Application>Microsoft Office PowerPoint</Application>
  <PresentationFormat>Custom</PresentationFormat>
  <Paragraphs>45</Paragraphs>
  <Slides>21</Slides>
  <Notes>2</Notes>
  <HiddenSlides>0</HiddenSlides>
  <MMClips>8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6" baseType="lpstr">
      <vt:lpstr>Arial</vt:lpstr>
      <vt:lpstr>VNI-Times</vt:lpstr>
      <vt:lpstr>Cambria</vt:lpstr>
      <vt:lpstr>Times New Roman</vt:lpstr>
      <vt:lpstr>Calibri</vt:lpstr>
      <vt:lpstr>Berlin Sans FB</vt:lpstr>
      <vt:lpstr>宋体</vt:lpstr>
      <vt:lpstr>字魂17号-萌趣果冻体</vt:lpstr>
      <vt:lpstr>Tahoma</vt:lpstr>
      <vt:lpstr>.VnTime</vt:lpstr>
      <vt:lpstr>Shadows Into Light Two</vt:lpstr>
      <vt:lpstr>.VnArial</vt:lpstr>
      <vt:lpstr>Georgia</vt:lpstr>
      <vt:lpstr>.VnTimeH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DELL</dc:creator>
  <cp:lastModifiedBy>Admin</cp:lastModifiedBy>
  <cp:revision>217</cp:revision>
  <dcterms:created xsi:type="dcterms:W3CDTF">2006-08-16T00:00:00Z</dcterms:created>
  <dcterms:modified xsi:type="dcterms:W3CDTF">2026-01-04T12:06:01Z</dcterms:modified>
  <dc:identifier>DAF4j5_yhQ8</dc:identifier>
</cp:coreProperties>
</file>