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ma" ContentType="audio/x-ms-wma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318" r:id="rId2"/>
    <p:sldId id="312" r:id="rId3"/>
    <p:sldId id="1636" r:id="rId4"/>
    <p:sldId id="1617" r:id="rId5"/>
    <p:sldId id="258" r:id="rId6"/>
    <p:sldId id="1514" r:id="rId7"/>
    <p:sldId id="1645" r:id="rId8"/>
    <p:sldId id="369" r:id="rId9"/>
    <p:sldId id="1634" r:id="rId10"/>
    <p:sldId id="1625" r:id="rId11"/>
    <p:sldId id="1629" r:id="rId12"/>
    <p:sldId id="273" r:id="rId13"/>
    <p:sldId id="1631" r:id="rId14"/>
    <p:sldId id="1632" r:id="rId15"/>
    <p:sldId id="1660" r:id="rId16"/>
    <p:sldId id="1659" r:id="rId17"/>
    <p:sldId id="330" r:id="rId18"/>
    <p:sldId id="1640" r:id="rId19"/>
    <p:sldId id="1641" r:id="rId20"/>
    <p:sldId id="1642" r:id="rId21"/>
    <p:sldId id="266" r:id="rId22"/>
    <p:sldId id="371" r:id="rId23"/>
    <p:sldId id="1609" r:id="rId24"/>
    <p:sldId id="1643" r:id="rId25"/>
  </p:sldIdLst>
  <p:sldSz cx="18288000" cy="10287000"/>
  <p:notesSz cx="6858000" cy="9144000"/>
  <p:embeddedFontLst>
    <p:embeddedFont>
      <p:font typeface="Shadows Into Light Two" panose="02000506000000020004" pitchFamily="2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3557" autoAdjust="0"/>
  </p:normalViewPr>
  <p:slideViewPr>
    <p:cSldViewPr>
      <p:cViewPr varScale="1">
        <p:scale>
          <a:sx n="40" d="100"/>
          <a:sy n="40" d="100"/>
        </p:scale>
        <p:origin x="900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1D6AC-0249-44AB-AAB2-413B0D5ABB63}" type="datetimeFigureOut">
              <a:rPr lang="en-US" smtClean="0"/>
              <a:t>12/5/2025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A6F80-2281-4330-9ACD-E12ACF06A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59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4F751-0772-43AA-B9B0-37F9FAA180A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427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7A6F80-2281-4330-9ACD-E12ACF06AE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474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4211B-24FF-496D-AB41-48B7E642342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627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0502" y="-4000502"/>
            <a:ext cx="10287000" cy="1828800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FC8A23B2-6893-45E5-8C3C-52D518212B4E}"/>
              </a:ext>
            </a:extLst>
          </p:cNvPr>
          <p:cNvSpPr/>
          <p:nvPr userDrawn="1"/>
        </p:nvSpPr>
        <p:spPr>
          <a:xfrm>
            <a:off x="328614" y="300039"/>
            <a:ext cx="17630775" cy="9686925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 dirty="0"/>
          </a:p>
        </p:txBody>
      </p:sp>
    </p:spTree>
    <p:extLst>
      <p:ext uri="{BB962C8B-B14F-4D97-AF65-F5344CB8AC3E}">
        <p14:creationId xmlns:p14="http://schemas.microsoft.com/office/powerpoint/2010/main" val="111311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wma"/><Relationship Id="rId1" Type="http://schemas.microsoft.com/office/2007/relationships/media" Target="../media/media5.wma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audio" Target="../media/audio1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audio" Target="../media/audio1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0.png"/><Relationship Id="rId5" Type="http://schemas.openxmlformats.org/officeDocument/2006/relationships/image" Target="../media/image41.png"/><Relationship Id="rId4" Type="http://schemas.openxmlformats.org/officeDocument/2006/relationships/audio" Target="../media/audio1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7" Type="http://schemas.openxmlformats.org/officeDocument/2006/relationships/image" Target="../media/image47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7.mp4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FIREWRK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7" y="2540795"/>
            <a:ext cx="4095750" cy="238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3" descr="bar01"/>
          <p:cNvPicPr>
            <a:picLocks noChangeAspect="1" noChangeArrowheads="1"/>
          </p:cNvPicPr>
          <p:nvPr/>
        </p:nvPicPr>
        <p:blipFill>
          <a:blip r:embed="rId4">
            <a:lum brigh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7" y="8905877"/>
            <a:ext cx="17678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A_图片 34">
            <a:extLst>
              <a:ext uri="{FF2B5EF4-FFF2-40B4-BE49-F238E27FC236}">
                <a16:creationId xmlns:a16="http://schemas.microsoft.com/office/drawing/2014/main" id="{BEB72197-DEE1-BA6B-1624-6EA8839CE27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776435" flipH="1">
            <a:off x="12204497" y="5931559"/>
            <a:ext cx="2132423" cy="2106254"/>
          </a:xfrm>
          <a:prstGeom prst="rect">
            <a:avLst/>
          </a:prstGeom>
        </p:spPr>
      </p:pic>
      <p:pic>
        <p:nvPicPr>
          <p:cNvPr id="14" name="PA_图片 30">
            <a:extLst>
              <a:ext uri="{FF2B5EF4-FFF2-40B4-BE49-F238E27FC236}">
                <a16:creationId xmlns:a16="http://schemas.microsoft.com/office/drawing/2014/main" id="{1C13095A-395D-000F-EA58-97B97E790EF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297"/>
          <a:stretch/>
        </p:blipFill>
        <p:spPr>
          <a:xfrm>
            <a:off x="166719" y="3234589"/>
            <a:ext cx="10171968" cy="5181330"/>
          </a:xfrm>
          <a:prstGeom prst="rect">
            <a:avLst/>
          </a:prstGeom>
        </p:spPr>
      </p:pic>
      <p:pic>
        <p:nvPicPr>
          <p:cNvPr id="15" name="PA_图片 31">
            <a:extLst>
              <a:ext uri="{FF2B5EF4-FFF2-40B4-BE49-F238E27FC236}">
                <a16:creationId xmlns:a16="http://schemas.microsoft.com/office/drawing/2014/main" id="{B21CFD5F-22C3-3620-BA5A-8D1A6F6142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37159" y="4809321"/>
            <a:ext cx="7377678" cy="395288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2459B53-C840-C92E-FB34-345C9909AE92}"/>
              </a:ext>
            </a:extLst>
          </p:cNvPr>
          <p:cNvSpPr txBox="1"/>
          <p:nvPr/>
        </p:nvSpPr>
        <p:spPr>
          <a:xfrm>
            <a:off x="1246192" y="2642294"/>
            <a:ext cx="15087599" cy="3047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828373">
              <a:defRPr/>
            </a:pPr>
            <a:r>
              <a:rPr lang="en-US" altLang="zh-CN" sz="6401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CHÀO MỪNG </a:t>
            </a:r>
          </a:p>
          <a:p>
            <a:pPr algn="ctr" defTabSz="1828373">
              <a:defRPr/>
            </a:pPr>
            <a:r>
              <a:rPr lang="en-US" altLang="zh-CN" sz="6401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CÁC THẦY CÔ VÀ CÁC EM ĐẾN VỚI TIẾT MĨ THUẬT</a:t>
            </a:r>
            <a:endParaRPr lang="zh-CN" altLang="en-US" sz="6401" b="1" dirty="0">
              <a:solidFill>
                <a:srgbClr val="7030A0"/>
              </a:solidFill>
              <a:effectLst>
                <a:glow rad="254000">
                  <a:prstClr val="white">
                    <a:alpha val="91000"/>
                  </a:prstClr>
                </a:glow>
              </a:effectLst>
              <a:latin typeface="Times New Roman" pitchFamily="18" charset="0"/>
              <a:ea typeface="方正粗倩简体" panose="03000509000000000000" pitchFamily="65" charset="-122"/>
              <a:cs typeface="Times New Roman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6721CE-F158-C9DE-8DAB-4BE26DDAC44E}"/>
              </a:ext>
            </a:extLst>
          </p:cNvPr>
          <p:cNvSpPr txBox="1"/>
          <p:nvPr/>
        </p:nvSpPr>
        <p:spPr>
          <a:xfrm>
            <a:off x="3290999" y="6370265"/>
            <a:ext cx="99937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828755"/>
            <a:r>
              <a:rPr lang="en-US" sz="4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4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viên</a:t>
            </a:r>
            <a:r>
              <a:rPr lang="en-US" sz="4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696F8C2-6995-E1F8-6323-F5102CB080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65096"/>
            <a:ext cx="18287999" cy="186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2B4755E4-4C62-2FD4-FE3A-8A839DD5D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1"/>
            <a:ext cx="18287998" cy="2209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23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9653" y="0"/>
            <a:ext cx="16198899" cy="10287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13229777" y="371699"/>
            <a:ext cx="4466057" cy="9427032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4331256"/>
            <a:ext cx="5446980" cy="6315339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1125453" y="-573107"/>
            <a:ext cx="4184666" cy="4554738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39" y="1111718"/>
            <a:ext cx="9514572" cy="646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95600" y="419100"/>
            <a:ext cx="13411200" cy="738658"/>
          </a:xfrm>
          <a:prstGeom prst="rect">
            <a:avLst/>
          </a:prstGeom>
        </p:spPr>
        <p:txBody>
          <a:bodyPr lIns="182876" tIns="91437" rIns="182876" bIns="91437">
            <a:spAutoFit/>
          </a:bodyPr>
          <a:lstStyle/>
          <a:p>
            <a:pPr algn="ctr">
              <a:defRPr/>
            </a:pPr>
            <a:endParaRPr lang="en-US" sz="3600" b="1" dirty="0">
              <a:ln w="12700">
                <a:noFill/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7467600" y="1181100"/>
            <a:ext cx="4114800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7">
            <a:hlinkClick r:id="" action="ppaction://media"/>
            <a:extLst>
              <a:ext uri="{FF2B5EF4-FFF2-40B4-BE49-F238E27FC236}">
                <a16:creationId xmlns:a16="http://schemas.microsoft.com/office/drawing/2014/main" id="{24D0C170-0F47-3D76-F706-68E64D35FA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000" y="114300"/>
            <a:ext cx="17602200" cy="998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63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0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70" y="0"/>
            <a:ext cx="18009705" cy="10287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3342" y="2767236"/>
            <a:ext cx="11567334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</a:t>
            </a:r>
          </a:p>
          <a:p>
            <a:r>
              <a:rPr 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CHỦ ĐỀ 3: GIA ĐÌNH NHỎ</a:t>
            </a:r>
          </a:p>
          <a:p>
            <a:r>
              <a:rPr lang="en-US" sz="4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4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1: CON MÈO TINH NGHỊCH -TIẾT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ED6286-159A-4324-FF97-872C2A74A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256" y="5814391"/>
            <a:ext cx="10436088" cy="372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067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5AA84-995D-2C65-04CC-14A170AD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4B6407D0-504E-CB07-AEBE-A410BEB23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3"/>
          <a:stretch/>
        </p:blipFill>
        <p:spPr bwMode="auto">
          <a:xfrm flipH="1">
            <a:off x="-318977" y="5954159"/>
            <a:ext cx="19267836" cy="45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CF6E4C0-9CFC-991C-9BB2-4B9F7712EEE6}"/>
              </a:ext>
            </a:extLst>
          </p:cNvPr>
          <p:cNvSpPr/>
          <p:nvPr/>
        </p:nvSpPr>
        <p:spPr>
          <a:xfrm>
            <a:off x="4780884" y="780384"/>
            <a:ext cx="8726232" cy="8726232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EECEB0-FB07-A52B-D609-1FDAE2DADA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5202" y="-176214"/>
            <a:ext cx="7088982" cy="4509059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id="{671050F8-4DA0-B73D-7289-4DF31F5C5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038" y="2562084"/>
            <a:ext cx="7960082" cy="61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9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19CE79-5CF4-3C7E-8117-530FE10A1F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114300"/>
            <a:ext cx="18282583" cy="10287000"/>
          </a:xfrm>
          <a:prstGeom prst="rect">
            <a:avLst/>
          </a:prstGeom>
        </p:spPr>
      </p:pic>
      <p:pic>
        <p:nvPicPr>
          <p:cNvPr id="2" name="cac_ban_oi_o_nha_cac_ban_co_nuoi_nhung_chu_meo_b85a5d18-1c1a-4036-86cf-2573a0c34f6c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86517DF6-78D8-45E7-EA77-76FBCC3432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8601" y="114300"/>
            <a:ext cx="18663582" cy="1017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11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AB1ED1-1E12-6C35-1970-69DC86ED1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1485" y="7674622"/>
            <a:ext cx="3902150" cy="2950700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id="{685DE860-B15D-95F9-B574-88F737B66BD3}"/>
              </a:ext>
            </a:extLst>
          </p:cNvPr>
          <p:cNvSpPr txBox="1"/>
          <p:nvPr/>
        </p:nvSpPr>
        <p:spPr>
          <a:xfrm>
            <a:off x="182727" y="3742411"/>
            <a:ext cx="17984970" cy="3192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nghịch</a:t>
            </a:r>
            <a:endParaRPr lang="en-US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371600">
              <a:lnSpc>
                <a:spcPts val="7350"/>
              </a:lnSpc>
              <a:defRPr/>
            </a:pPr>
            <a:endParaRPr lang="en-US" sz="7500" dirty="0">
              <a:solidFill>
                <a:srgbClr val="4B261F"/>
              </a:solidFill>
              <a:latin typeface="Shadows Into Light Tw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6BFFDB-7F44-A280-B7A9-5DFB286D4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414" y="7645715"/>
            <a:ext cx="3455085" cy="2541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01CD0E-14BC-3CAD-147D-31642DD98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07619" y="324294"/>
            <a:ext cx="2630736" cy="3191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31C4B72-DC3D-5BD0-C18B-AD5BB1207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9230" y="151305"/>
            <a:ext cx="5441151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57736" y="264073"/>
            <a:ext cx="105723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 VẼ CON MÈO TINH NGHỊCH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079660-27F4-D5BC-F737-A98B6D465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775" y="1141235"/>
            <a:ext cx="15042873" cy="877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54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231" y="2551211"/>
            <a:ext cx="14640339" cy="71990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57736" y="264073"/>
            <a:ext cx="1129681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 NẶN CON MÈO TỪ HÌNH KHỐI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9425" y="1141235"/>
            <a:ext cx="96872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nặn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7987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24445">
            <a:hlinkClick r:id="" action="ppaction://media"/>
            <a:extLst>
              <a:ext uri="{FF2B5EF4-FFF2-40B4-BE49-F238E27FC236}">
                <a16:creationId xmlns:a16="http://schemas.microsoft.com/office/drawing/2014/main" id="{0C9A4EFA-6C33-9A29-94F5-FDCCAC2E369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182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9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24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96E758-6C9F-4D50-9A6D-DEDF93E25EE1}"/>
              </a:ext>
            </a:extLst>
          </p:cNvPr>
          <p:cNvSpPr txBox="1"/>
          <p:nvPr/>
        </p:nvSpPr>
        <p:spPr>
          <a:xfrm>
            <a:off x="693173" y="811163"/>
            <a:ext cx="8247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+mj-lt"/>
              </a:rPr>
              <a:t>3</a:t>
            </a:r>
            <a:r>
              <a:rPr lang="vi-VN" sz="5400" dirty="0">
                <a:solidFill>
                  <a:srgbClr val="FF0000"/>
                </a:solidFill>
                <a:latin typeface="+mj-lt"/>
              </a:rPr>
              <a:t>.Luyện tập – sáng tạo</a:t>
            </a:r>
            <a:r>
              <a:rPr lang="vi-VN" sz="4800" dirty="0">
                <a:solidFill>
                  <a:srgbClr val="FF0000"/>
                </a:solidFill>
                <a:latin typeface="+mj-lt"/>
              </a:rPr>
              <a:t>.</a:t>
            </a:r>
            <a:endParaRPr lang="vi-VN" sz="5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9E3D4D3B-71B6-4919-991E-4DB6380AB5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8288000" cy="10287000"/>
            <a:chOff x="8" y="0"/>
            <a:chExt cx="5760" cy="4320"/>
          </a:xfrm>
        </p:grpSpPr>
        <p:pic>
          <p:nvPicPr>
            <p:cNvPr id="6" name="Picture 6" descr="GRANS024">
              <a:extLst>
                <a:ext uri="{FF2B5EF4-FFF2-40B4-BE49-F238E27FC236}">
                  <a16:creationId xmlns:a16="http://schemas.microsoft.com/office/drawing/2014/main" id="{DDE58F70-1569-4104-9422-E03FE5261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1882" flipH="1">
              <a:off x="4848" y="3394"/>
              <a:ext cx="912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GRANS024">
              <a:extLst>
                <a:ext uri="{FF2B5EF4-FFF2-40B4-BE49-F238E27FC236}">
                  <a16:creationId xmlns:a16="http://schemas.microsoft.com/office/drawing/2014/main" id="{3D5C2592-FDFB-4FC3-8C24-921F42DA9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5066">
              <a:off x="96" y="3394"/>
              <a:ext cx="961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id="{25505F16-4F74-49CA-9E67-244CD5180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" y="0"/>
              <a:ext cx="5760" cy="4320"/>
              <a:chOff x="672" y="0"/>
              <a:chExt cx="5760" cy="4320"/>
            </a:xfrm>
          </p:grpSpPr>
          <p:pic>
            <p:nvPicPr>
              <p:cNvPr id="9" name="Picture 9" descr="BD21325_">
                <a:extLst>
                  <a:ext uri="{FF2B5EF4-FFF2-40B4-BE49-F238E27FC236}">
                    <a16:creationId xmlns:a16="http://schemas.microsoft.com/office/drawing/2014/main" id="{A81DCF68-B424-4BF4-B902-023AE80310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4176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0" descr="BD21325_">
                <a:extLst>
                  <a:ext uri="{FF2B5EF4-FFF2-40B4-BE49-F238E27FC236}">
                    <a16:creationId xmlns:a16="http://schemas.microsoft.com/office/drawing/2014/main" id="{61600BE2-DAEA-43B7-A733-1C13787A4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1" descr="BD21325_">
                <a:extLst>
                  <a:ext uri="{FF2B5EF4-FFF2-40B4-BE49-F238E27FC236}">
                    <a16:creationId xmlns:a16="http://schemas.microsoft.com/office/drawing/2014/main" id="{6F23B755-7F41-4B48-80AC-93AFA4B781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8" y="192"/>
                <a:ext cx="144" cy="398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2" descr="BD21325_">
                <a:extLst>
                  <a:ext uri="{FF2B5EF4-FFF2-40B4-BE49-F238E27FC236}">
                    <a16:creationId xmlns:a16="http://schemas.microsoft.com/office/drawing/2014/main" id="{E3DB2B7B-45C4-483E-BB4A-317F28D4B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153" cy="422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86217FC-CE1D-495B-BA4E-9B080D1B76FD}"/>
              </a:ext>
            </a:extLst>
          </p:cNvPr>
          <p:cNvSpPr txBox="1"/>
          <p:nvPr/>
        </p:nvSpPr>
        <p:spPr>
          <a:xfrm>
            <a:off x="1651634" y="2478978"/>
            <a:ext cx="154492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latin typeface="+mj-lt"/>
              </a:rPr>
              <a:t>Em hãy vẽ</a:t>
            </a:r>
            <a:r>
              <a:rPr lang="en-US" sz="7200" dirty="0">
                <a:latin typeface="+mj-lt"/>
              </a:rPr>
              <a:t>, </a:t>
            </a:r>
            <a:r>
              <a:rPr lang="en-US" sz="7200" dirty="0" err="1">
                <a:latin typeface="+mj-lt"/>
              </a:rPr>
              <a:t>tạo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sản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phẩm</a:t>
            </a:r>
            <a:r>
              <a:rPr lang="en-US" sz="7200" dirty="0">
                <a:latin typeface="+mj-lt"/>
              </a:rPr>
              <a:t> con </a:t>
            </a:r>
            <a:r>
              <a:rPr lang="en-US" sz="7200" dirty="0" err="1">
                <a:latin typeface="+mj-lt"/>
              </a:rPr>
              <a:t>mèo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tinh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nghịch</a:t>
            </a:r>
            <a:r>
              <a:rPr lang="vi-VN" sz="7200" dirty="0">
                <a:latin typeface="+mj-lt"/>
              </a:rPr>
              <a:t> theo ý thích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90E77B-73D7-4640-A72C-FD64C2DEEDA6}"/>
              </a:ext>
            </a:extLst>
          </p:cNvPr>
          <p:cNvSpPr txBox="1"/>
          <p:nvPr/>
        </p:nvSpPr>
        <p:spPr>
          <a:xfrm>
            <a:off x="1804988" y="5136802"/>
            <a:ext cx="154492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solidFill>
                  <a:srgbClr val="FF0000"/>
                </a:solidFill>
                <a:latin typeface="+mj-lt"/>
              </a:rPr>
              <a:t>* Lưu ý: Có thể tham khảo các bài vẽ để có ý tưởng sáng tạo riêng cho bài của mình.</a:t>
            </a:r>
          </a:p>
        </p:txBody>
      </p:sp>
    </p:spTree>
    <p:extLst>
      <p:ext uri="{BB962C8B-B14F-4D97-AF65-F5344CB8AC3E}">
        <p14:creationId xmlns:p14="http://schemas.microsoft.com/office/powerpoint/2010/main" val="220442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3179617" y="832206"/>
            <a:ext cx="11892572" cy="6248295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70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42147" y="3556920"/>
            <a:ext cx="7886208" cy="147732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9000" b="1" dirty="0">
                <a:solidFill>
                  <a:srgbClr val="FF0000"/>
                </a:solidFill>
                <a:latin typeface="+mj-lt"/>
              </a:rPr>
              <a:t>KHÁM PHÁ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86584" y="2949734"/>
            <a:ext cx="3732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002060"/>
                </a:solidFill>
                <a:latin typeface="+mj-lt"/>
              </a:rPr>
              <a:t>Hoạt động 1</a:t>
            </a:r>
          </a:p>
        </p:txBody>
      </p:sp>
      <p:pic>
        <p:nvPicPr>
          <p:cNvPr id="10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39047" y="7108235"/>
            <a:ext cx="6452823" cy="3178766"/>
          </a:xfrm>
          <a:prstGeom prst="rect">
            <a:avLst/>
          </a:prstGeom>
        </p:spPr>
      </p:pic>
      <p:pic>
        <p:nvPicPr>
          <p:cNvPr id="12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3906153" y="8303984"/>
            <a:ext cx="2777091" cy="1889103"/>
          </a:xfrm>
          <a:prstGeom prst="rect">
            <a:avLst/>
          </a:prstGeom>
        </p:spPr>
      </p:pic>
      <p:pic>
        <p:nvPicPr>
          <p:cNvPr id="13" name="Picture 12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9691" y="6002235"/>
            <a:ext cx="12394479" cy="578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7C7AE3B-F0E2-0F72-9A60-DEB1DC9D4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828800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020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23522" y="390974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A4268C-1144-BEF8-27D3-BF52AD86E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-114300"/>
            <a:ext cx="1817370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1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23522" y="390974"/>
            <a:ext cx="74049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BÀI THAM KHẢO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248" y="2286000"/>
            <a:ext cx="7668311" cy="571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2476500"/>
            <a:ext cx="716175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99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áng Tạo Trường Học Học Tập Bảng đen, Kiến ​​thức, Học Tập, Nền Hình nền  Vector để tải xuống miễn phí">
            <a:extLst>
              <a:ext uri="{FF2B5EF4-FFF2-40B4-BE49-F238E27FC236}">
                <a16:creationId xmlns:a16="http://schemas.microsoft.com/office/drawing/2014/main" id="{3E409DC8-CF32-E155-D74C-29F722865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135600" cy="1007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C5A3787-9E5F-A46A-BCF5-CCD5B85C8573}"/>
              </a:ext>
            </a:extLst>
          </p:cNvPr>
          <p:cNvSpPr/>
          <p:nvPr/>
        </p:nvSpPr>
        <p:spPr>
          <a:xfrm>
            <a:off x="5665307" y="1399904"/>
            <a:ext cx="7394712" cy="1049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SÁNG TẠO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D34AEF2-C93A-6F24-E86B-BFA56DACD6EA}"/>
              </a:ext>
            </a:extLst>
          </p:cNvPr>
          <p:cNvSpPr/>
          <p:nvPr/>
        </p:nvSpPr>
        <p:spPr>
          <a:xfrm>
            <a:off x="5019260" y="3021497"/>
            <a:ext cx="8676866" cy="189882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nặn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mèo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nghịch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C7F0EF-142B-E213-91B2-2CDAC1B896BE}"/>
              </a:ext>
            </a:extLst>
          </p:cNvPr>
          <p:cNvSpPr/>
          <p:nvPr/>
        </p:nvSpPr>
        <p:spPr>
          <a:xfrm>
            <a:off x="5019259" y="5714746"/>
            <a:ext cx="8676866" cy="132735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udio">
            <a:hlinkClick r:id="" action="ppaction://media"/>
            <a:extLst>
              <a:ext uri="{FF2B5EF4-FFF2-40B4-BE49-F238E27FC236}">
                <a16:creationId xmlns:a16="http://schemas.microsoft.com/office/drawing/2014/main" id="{B5C8DEA2-6E91-F458-57F2-895B1F753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1247" y="5217695"/>
            <a:ext cx="457200" cy="457200"/>
          </a:xfrm>
          <a:prstGeom prst="rect">
            <a:avLst/>
          </a:prstGeom>
        </p:spPr>
      </p:pic>
      <p:pic>
        <p:nvPicPr>
          <p:cNvPr id="6" name="Thieu nhi the gioi lien hoan">
            <a:hlinkClick r:id="" action="ppaction://media"/>
            <a:extLst>
              <a:ext uri="{FF2B5EF4-FFF2-40B4-BE49-F238E27FC236}">
                <a16:creationId xmlns:a16="http://schemas.microsoft.com/office/drawing/2014/main" id="{06044038-6DE8-9669-3B4E-83CE5A4B5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 flipV="1">
            <a:off x="3623772" y="6360694"/>
            <a:ext cx="1068805" cy="10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44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8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43AEB0-9C7F-0D18-870A-B26525778EEE}"/>
              </a:ext>
            </a:extLst>
          </p:cNvPr>
          <p:cNvSpPr txBox="1"/>
          <p:nvPr/>
        </p:nvSpPr>
        <p:spPr>
          <a:xfrm>
            <a:off x="1479177" y="524437"/>
            <a:ext cx="14845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+mj-lt"/>
              </a:rPr>
              <a:t>HOẠT ĐỘNG 4 : TRƯNG BÀY SẢN PHẨM VÀ CHIA SẺ </a:t>
            </a:r>
            <a:endParaRPr 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4560DD-1B61-82E4-1B94-FFD29261A8B3}"/>
              </a:ext>
            </a:extLst>
          </p:cNvPr>
          <p:cNvSpPr txBox="1"/>
          <p:nvPr/>
        </p:nvSpPr>
        <p:spPr>
          <a:xfrm>
            <a:off x="2689412" y="1761565"/>
            <a:ext cx="12720918" cy="5805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Chia sẻ cảm nhận của con về : </a:t>
            </a: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Bài vẽ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yêu thích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Cách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vẽ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tạo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con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mèo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tinh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nghịch</a:t>
            </a:r>
            <a:endParaRPr lang="vi-VN" sz="4200" i="1" dirty="0">
              <a:solidFill>
                <a:srgbClr val="002060"/>
              </a:solidFill>
              <a:latin typeface="+mj-lt"/>
            </a:endParaRP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Màu sắc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sự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sắp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xếp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hình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nét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trong bài vẽ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? </a:t>
            </a: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Con có ý tưởng điều chỉnh như thế nào để bài vẽ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thêm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sinh động hơn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2400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Mèo</a:t>
            </a:r>
            <a:r>
              <a:rPr lang="en-US" sz="5400" b="1" dirty="0">
                <a:latin typeface="+mj-lt"/>
              </a:rPr>
              <a:t> con </a:t>
            </a:r>
            <a:r>
              <a:rPr lang="en-US" sz="5400" b="1" dirty="0" err="1">
                <a:latin typeface="+mj-lt"/>
              </a:rPr>
              <a:t>tinh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nghịch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đáng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yêu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không</a:t>
            </a:r>
            <a:r>
              <a:rPr lang="vi-VN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997582" y="2925161"/>
            <a:ext cx="11100560" cy="3341915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Có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3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>
                <a:latin typeface="+mj-lt"/>
              </a:rPr>
              <a:t>Con </a:t>
            </a:r>
            <a:r>
              <a:rPr lang="en-US" sz="5400" b="1" dirty="0" err="1">
                <a:latin typeface="+mj-lt"/>
              </a:rPr>
              <a:t>mèo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nghịch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thường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thích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làm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en-US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4800600" y="2925161"/>
            <a:ext cx="10297542" cy="23707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Chơi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đùa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khám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phá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39804" y="4000500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6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vi-VN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Chúng ta cần làm gì để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chăm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sóc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mèo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tinh</a:t>
            </a:r>
            <a:r>
              <a:rPr lang="en-US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nghịch</a:t>
            </a:r>
            <a:r>
              <a:rPr lang="vi-VN" sz="5400" b="1" dirty="0">
                <a:solidFill>
                  <a:prstClr val="white"/>
                </a:solidFill>
                <a:latin typeface="+mj-lt"/>
                <a:cs typeface="Times New Roman" panose="02020603050405020304" pitchFamily="18" charset="0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2998101" y="2795146"/>
            <a:ext cx="12842618" cy="26755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Yêu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thương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cung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cấp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thức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ăn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nước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uống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cho</a:t>
            </a:r>
            <a:r>
              <a:rPr lang="en-US" sz="66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mèo</a:t>
            </a:r>
            <a:endParaRPr lang="en-US" sz="66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3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55268" y="670087"/>
            <a:ext cx="972054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*VẬN DỤNG VÀ PHÁT TRIỂN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377972"/>
            <a:ext cx="17297400" cy="87528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64A4EA-25B9-14C2-7757-3B3F58E1A795}"/>
              </a:ext>
            </a:extLst>
          </p:cNvPr>
          <p:cNvSpPr txBox="1"/>
          <p:nvPr/>
        </p:nvSpPr>
        <p:spPr>
          <a:xfrm>
            <a:off x="700708" y="-14037"/>
            <a:ext cx="17587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HOẠT ĐỘNG 5: 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Tìm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hiểu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dạng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khối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của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endParaRPr lang="vi-VN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548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2344E7-1C0C-A6BF-B199-968CE2F366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95300"/>
            <a:ext cx="8077200" cy="4800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FEFCD8-0AA9-48BC-E6FD-A76E19839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2" y="495300"/>
            <a:ext cx="7848598" cy="4800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651CB6-9AA5-B9BC-6200-ACA1D688D0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2" y="5753100"/>
            <a:ext cx="7848598" cy="4191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31B3671-8302-FDE7-8C6D-FA56C4092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9" y="5753100"/>
            <a:ext cx="8077199" cy="4190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530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5241" y="9736157"/>
            <a:ext cx="731045" cy="731045"/>
          </a:xfrm>
          <a:prstGeom prst="rect">
            <a:avLst/>
          </a:prstGeom>
        </p:spPr>
      </p:pic>
      <p:pic>
        <p:nvPicPr>
          <p:cNvPr id="2" name="clipsav">
            <a:hlinkClick r:id="" action="ppaction://media"/>
            <a:extLst>
              <a:ext uri="{FF2B5EF4-FFF2-40B4-BE49-F238E27FC236}">
                <a16:creationId xmlns:a16="http://schemas.microsoft.com/office/drawing/2014/main" id="{C255902D-4050-2D31-ED46-BA83639AA7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812276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>
            <a:extLst>
              <a:ext uri="{FF2B5EF4-FFF2-40B4-BE49-F238E27FC236}">
                <a16:creationId xmlns:a16="http://schemas.microsoft.com/office/drawing/2014/main" id="{6A3F0B10-91CA-4778-86D8-5FB10B932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1" name="WordArt 11" descr="White marble">
            <a:extLst>
              <a:ext uri="{FF2B5EF4-FFF2-40B4-BE49-F238E27FC236}">
                <a16:creationId xmlns:a16="http://schemas.microsoft.com/office/drawing/2014/main" id="{BD6F30A2-3BE2-4D35-A552-CC9AA8CA4A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86300" y="0"/>
            <a:ext cx="10744200" cy="5486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endParaRPr lang="en-US" sz="5400" b="1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303</Words>
  <Application>Microsoft Office PowerPoint</Application>
  <PresentationFormat>Custom</PresentationFormat>
  <Paragraphs>41</Paragraphs>
  <Slides>24</Slides>
  <Notes>3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Times New Roman</vt:lpstr>
      <vt:lpstr>Calibri</vt:lpstr>
      <vt:lpstr>Arial</vt:lpstr>
      <vt:lpstr>Shadows Into Light Two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MT2 - CHIẾC CẶP XINH XẮN</dc:title>
  <cp:lastModifiedBy>Administrator</cp:lastModifiedBy>
  <cp:revision>39</cp:revision>
  <dcterms:created xsi:type="dcterms:W3CDTF">2006-08-16T00:00:00Z</dcterms:created>
  <dcterms:modified xsi:type="dcterms:W3CDTF">2025-12-05T05:55:20Z</dcterms:modified>
  <dc:identifier>DAG2mPacbIg</dc:identifier>
</cp:coreProperties>
</file>