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0"/>
  </p:notesMasterIdLst>
  <p:sldIdLst>
    <p:sldId id="294" r:id="rId2"/>
    <p:sldId id="2007577582" r:id="rId3"/>
    <p:sldId id="295" r:id="rId4"/>
    <p:sldId id="2007577540" r:id="rId5"/>
    <p:sldId id="366" r:id="rId6"/>
    <p:sldId id="296" r:id="rId7"/>
    <p:sldId id="368" r:id="rId8"/>
    <p:sldId id="2007577583" r:id="rId9"/>
    <p:sldId id="2007577537" r:id="rId10"/>
    <p:sldId id="2007577603" r:id="rId11"/>
    <p:sldId id="2007577600" r:id="rId12"/>
    <p:sldId id="2007577593" r:id="rId13"/>
    <p:sldId id="2007577594" r:id="rId14"/>
    <p:sldId id="2007577595" r:id="rId15"/>
    <p:sldId id="2007577604" r:id="rId16"/>
    <p:sldId id="2007577605" r:id="rId17"/>
    <p:sldId id="357" r:id="rId18"/>
    <p:sldId id="2007577591" r:id="rId19"/>
    <p:sldId id="2007577592" r:id="rId20"/>
    <p:sldId id="2007577596" r:id="rId21"/>
    <p:sldId id="2007577597" r:id="rId22"/>
    <p:sldId id="347" r:id="rId23"/>
    <p:sldId id="2007577598" r:id="rId24"/>
    <p:sldId id="1717" r:id="rId25"/>
    <p:sldId id="345" r:id="rId26"/>
    <p:sldId id="1635" r:id="rId27"/>
    <p:sldId id="280" r:id="rId28"/>
    <p:sldId id="291" r:id="rId29"/>
  </p:sldIdLst>
  <p:sldSz cx="12192000" cy="6858000"/>
  <p:notesSz cx="6858000" cy="9144000"/>
  <p:custDataLst>
    <p:tags r:id="rId3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6C5FCD"/>
    <a:srgbClr val="4F2270"/>
    <a:srgbClr val="0000FF"/>
    <a:srgbClr val="F36831"/>
    <a:srgbClr val="FF0066"/>
    <a:srgbClr val="6456CA"/>
    <a:srgbClr val="796DD1"/>
    <a:srgbClr val="A285D5"/>
    <a:srgbClr val="F90B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81455" autoAdjust="0"/>
  </p:normalViewPr>
  <p:slideViewPr>
    <p:cSldViewPr snapToGrid="0">
      <p:cViewPr varScale="1">
        <p:scale>
          <a:sx n="52" d="100"/>
          <a:sy n="52" d="100"/>
        </p:scale>
        <p:origin x="1228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1481A1-60AA-4917-A833-199C04CC4600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E2DBA7-C6DB-433F-9961-C6C71CCD08C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1794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2DBA7-C6DB-433F-9961-C6C71CCD08C4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4072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2DBA7-C6DB-433F-9961-C6C71CCD08C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39630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FE2DBA7-C6DB-433F-9961-C6C71CCD08C4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589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72082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213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6676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485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106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533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1110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58870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68657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6013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76274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0EF58-86FC-4F31-8E99-7DE21A758325}" type="datetimeFigureOut">
              <a:rPr lang="en-US" smtClean="0"/>
              <a:pPr/>
              <a:t>3/29/2026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8D625-471B-403A-82ED-0045155A415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0356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6.png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2"/>
          <p:cNvPicPr>
            <a:picLocks noChangeAspect="1"/>
          </p:cNvPicPr>
          <p:nvPr/>
        </p:nvPicPr>
        <p:blipFill>
          <a:blip r:embed="rId3"/>
          <a:srcRect t="28906" b="28906"/>
          <a:stretch>
            <a:fillRect/>
          </a:stretch>
        </p:blipFill>
        <p:spPr>
          <a:xfrm>
            <a:off x="98855" y="0"/>
            <a:ext cx="12093146" cy="6885802"/>
          </a:xfrm>
          <a:prstGeom prst="rect">
            <a:avLst/>
          </a:prstGeom>
        </p:spPr>
      </p:pic>
      <p:pic>
        <p:nvPicPr>
          <p:cNvPr id="14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1165655" y="5248688"/>
            <a:ext cx="1738746" cy="1424116"/>
          </a:xfrm>
          <a:prstGeom prst="rect">
            <a:avLst/>
          </a:prstGeom>
        </p:spPr>
      </p:pic>
      <p:pic>
        <p:nvPicPr>
          <p:cNvPr id="15" name="Picture 4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480260">
            <a:off x="-91557" y="4589982"/>
            <a:ext cx="12829538" cy="3943238"/>
          </a:xfrm>
          <a:prstGeom prst="rect">
            <a:avLst/>
          </a:prstGeom>
        </p:spPr>
      </p:pic>
      <p:pic>
        <p:nvPicPr>
          <p:cNvPr id="16" name="Picture 26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 rot="1082476">
            <a:off x="1332834" y="5289800"/>
            <a:ext cx="720083" cy="1303544"/>
          </a:xfrm>
          <a:prstGeom prst="rect">
            <a:avLst/>
          </a:prstGeom>
        </p:spPr>
      </p:pic>
      <p:pic>
        <p:nvPicPr>
          <p:cNvPr id="17" name="Picture 11"/>
          <p:cNvPicPr>
            <a:picLocks noChangeAspect="1"/>
          </p:cNvPicPr>
          <p:nvPr/>
        </p:nvPicPr>
        <p:blipFill>
          <a:blip r:embed="rId7"/>
          <a:srcRect b="8121"/>
          <a:stretch>
            <a:fillRect/>
          </a:stretch>
        </p:blipFill>
        <p:spPr>
          <a:xfrm>
            <a:off x="0" y="1890585"/>
            <a:ext cx="3198873" cy="4782219"/>
          </a:xfrm>
          <a:prstGeom prst="rect">
            <a:avLst/>
          </a:prstGeom>
        </p:spPr>
      </p:pic>
      <p:pic>
        <p:nvPicPr>
          <p:cNvPr id="18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8854" y="5659394"/>
            <a:ext cx="1400995" cy="1013410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951471" y="5659394"/>
            <a:ext cx="1482810" cy="1198605"/>
          </a:xfrm>
          <a:prstGeom prst="rect">
            <a:avLst/>
          </a:prstGeom>
        </p:spPr>
      </p:pic>
      <p:pic>
        <p:nvPicPr>
          <p:cNvPr id="20" name="Picture 17"/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-874593">
            <a:off x="739981" y="5100256"/>
            <a:ext cx="520767" cy="1531667"/>
          </a:xfrm>
          <a:prstGeom prst="rect">
            <a:avLst/>
          </a:prstGeom>
        </p:spPr>
      </p:pic>
      <p:pic>
        <p:nvPicPr>
          <p:cNvPr id="21" name="Picture 28"/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>
            <a:off x="2434281" y="4867099"/>
            <a:ext cx="873106" cy="686479"/>
          </a:xfrm>
          <a:prstGeom prst="rect">
            <a:avLst/>
          </a:prstGeom>
        </p:spPr>
      </p:pic>
      <p:pic>
        <p:nvPicPr>
          <p:cNvPr id="22" name="Picture 14"/>
          <p:cNvPicPr>
            <a:picLocks noChangeAspect="1"/>
          </p:cNvPicPr>
          <p:nvPr/>
        </p:nvPicPr>
        <p:blipFill>
          <a:blip r:embed="rId10"/>
          <a:srcRect/>
          <a:stretch>
            <a:fillRect/>
          </a:stretch>
        </p:blipFill>
        <p:spPr>
          <a:xfrm>
            <a:off x="4142900" y="5574464"/>
            <a:ext cx="1209434" cy="1192804"/>
          </a:xfrm>
          <a:prstGeom prst="rect">
            <a:avLst/>
          </a:prstGeom>
        </p:spPr>
      </p:pic>
      <p:pic>
        <p:nvPicPr>
          <p:cNvPr id="23" name="Picture 13"/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>
            <a:off x="6417595" y="5729049"/>
            <a:ext cx="944555" cy="1128950"/>
          </a:xfrm>
          <a:prstGeom prst="rect">
            <a:avLst/>
          </a:prstGeom>
        </p:spPr>
      </p:pic>
      <p:pic>
        <p:nvPicPr>
          <p:cNvPr id="24" name="Picture 3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9279924" y="3744386"/>
            <a:ext cx="2912076" cy="2637564"/>
          </a:xfrm>
          <a:prstGeom prst="rect">
            <a:avLst/>
          </a:prstGeom>
        </p:spPr>
      </p:pic>
      <p:pic>
        <p:nvPicPr>
          <p:cNvPr id="25" name="Picture 20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>
          <a:xfrm>
            <a:off x="8999125" y="5769530"/>
            <a:ext cx="824040" cy="903274"/>
          </a:xfrm>
          <a:prstGeom prst="rect">
            <a:avLst/>
          </a:prstGeom>
        </p:spPr>
      </p:pic>
      <p:pic>
        <p:nvPicPr>
          <p:cNvPr id="26" name="Picture 21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8999125" y="6493194"/>
            <a:ext cx="1413291" cy="729612"/>
          </a:xfrm>
          <a:prstGeom prst="rect">
            <a:avLst/>
          </a:prstGeom>
        </p:spPr>
      </p:pic>
      <p:pic>
        <p:nvPicPr>
          <p:cNvPr id="27" name="Picture 19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>
          <a:xfrm>
            <a:off x="10960443" y="6437478"/>
            <a:ext cx="1383957" cy="828295"/>
          </a:xfrm>
          <a:prstGeom prst="rect">
            <a:avLst/>
          </a:prstGeom>
        </p:spPr>
      </p:pic>
      <p:pic>
        <p:nvPicPr>
          <p:cNvPr id="28" name="Picture 25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 rot="-1511033">
            <a:off x="8601123" y="5739408"/>
            <a:ext cx="417570" cy="421788"/>
          </a:xfrm>
          <a:prstGeom prst="rect">
            <a:avLst/>
          </a:prstGeom>
        </p:spPr>
      </p:pic>
      <p:pic>
        <p:nvPicPr>
          <p:cNvPr id="29" name="Picture 12"/>
          <p:cNvPicPr>
            <a:picLocks noChangeAspect="1"/>
          </p:cNvPicPr>
          <p:nvPr/>
        </p:nvPicPr>
        <p:blipFill>
          <a:blip r:embed="rId16"/>
          <a:srcRect/>
          <a:stretch>
            <a:fillRect/>
          </a:stretch>
        </p:blipFill>
        <p:spPr>
          <a:xfrm>
            <a:off x="1566179" y="284205"/>
            <a:ext cx="1341784" cy="1279727"/>
          </a:xfrm>
          <a:prstGeom prst="rect">
            <a:avLst/>
          </a:prstGeom>
        </p:spPr>
      </p:pic>
      <p:sp>
        <p:nvSpPr>
          <p:cNvPr id="32" name="TextBox 10"/>
          <p:cNvSpPr txBox="1"/>
          <p:nvPr/>
        </p:nvSpPr>
        <p:spPr>
          <a:xfrm>
            <a:off x="3327265" y="1958296"/>
            <a:ext cx="3086100" cy="3230760"/>
          </a:xfrm>
          <a:prstGeom prst="rect">
            <a:avLst/>
          </a:prstGeom>
        </p:spPr>
        <p:txBody>
          <a:bodyPr lIns="50800" tIns="50800" rIns="50800" bIns="50800" rtlCol="0" anchor="ctr"/>
          <a:lstStyle/>
          <a:p>
            <a:pPr algn="ctr">
              <a:lnSpc>
                <a:spcPts val="2659"/>
              </a:lnSpc>
              <a:spcBef>
                <a:spcPct val="0"/>
              </a:spcBef>
            </a:pPr>
            <a:endParaRPr/>
          </a:p>
        </p:txBody>
      </p:sp>
      <p:sp>
        <p:nvSpPr>
          <p:cNvPr id="33" name="TextBox 30"/>
          <p:cNvSpPr txBox="1"/>
          <p:nvPr/>
        </p:nvSpPr>
        <p:spPr>
          <a:xfrm>
            <a:off x="2625811" y="1034966"/>
            <a:ext cx="9026610" cy="24622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 defTabSz="1218976">
              <a:defRPr/>
            </a:pPr>
            <a:r>
              <a:rPr lang="en-US" altLang="zh-CN" sz="4000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CHÀO MỪNG </a:t>
            </a:r>
          </a:p>
          <a:p>
            <a:pPr algn="ctr" defTabSz="1218976">
              <a:defRPr/>
            </a:pPr>
            <a:r>
              <a:rPr lang="en-US" altLang="zh-CN" sz="4000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CÁC THẦY CÔ VÀ CÁC EM ĐẾN VỚI TIẾT CHUYÊN ĐỀ MĨ THUẬT</a:t>
            </a:r>
          </a:p>
          <a:p>
            <a:pPr algn="ctr" defTabSz="1218976">
              <a:defRPr/>
            </a:pPr>
            <a:r>
              <a:rPr lang="en-US" altLang="zh-CN" sz="4000" b="1" dirty="0">
                <a:solidFill>
                  <a:srgbClr val="7030A0"/>
                </a:solidFill>
                <a:effectLst>
                  <a:glow rad="254000">
                    <a:prstClr val="white">
                      <a:alpha val="91000"/>
                    </a:prstClr>
                  </a:glow>
                </a:effectLst>
                <a:latin typeface="Times New Roman" pitchFamily="18" charset="0"/>
                <a:ea typeface="方正粗倩简体" panose="03000509000000000000" pitchFamily="65" charset="-122"/>
                <a:cs typeface="Times New Roman" pitchFamily="18" charset="0"/>
              </a:rPr>
              <a:t>LỚP 1</a:t>
            </a:r>
            <a:endParaRPr lang="zh-CN" altLang="en-US" sz="4000" b="1" dirty="0">
              <a:solidFill>
                <a:srgbClr val="7030A0"/>
              </a:solidFill>
              <a:effectLst>
                <a:glow rad="254000">
                  <a:prstClr val="white">
                    <a:alpha val="91000"/>
                  </a:prstClr>
                </a:glow>
              </a:effectLst>
              <a:latin typeface="Times New Roman" pitchFamily="18" charset="0"/>
              <a:ea typeface="方正粗倩简体" panose="03000509000000000000" pitchFamily="65" charset="-122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458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iới thiệu dg">
            <a:hlinkClick r:id="" action="ppaction://media"/>
            <a:extLst>
              <a:ext uri="{FF2B5EF4-FFF2-40B4-BE49-F238E27FC236}">
                <a16:creationId xmlns:a16="http://schemas.microsoft.com/office/drawing/2014/main" id="{E5872DDC-6AB0-3747-B348-228325536FB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4000" y="76200"/>
            <a:ext cx="11734800" cy="6705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082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6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/>
          <p:nvPr/>
        </p:nvSpPr>
        <p:spPr>
          <a:xfrm>
            <a:off x="3104693" y="603681"/>
            <a:ext cx="6901132" cy="6254319"/>
          </a:xfrm>
          <a:custGeom>
            <a:avLst/>
            <a:gdLst/>
            <a:ahLst/>
            <a:cxnLst/>
            <a:rect l="l" t="t" r="r" b="b"/>
            <a:pathLst>
              <a:path w="14908696" h="10287000">
                <a:moveTo>
                  <a:pt x="0" y="0"/>
                </a:moveTo>
                <a:lnTo>
                  <a:pt x="14908696" y="0"/>
                </a:lnTo>
                <a:lnTo>
                  <a:pt x="149086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5" name="Picture 4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38" y="1330281"/>
            <a:ext cx="4485504" cy="2945158"/>
          </a:xfrm>
          <a:prstGeom prst="rect">
            <a:avLst/>
          </a:prstGeom>
        </p:spPr>
      </p:pic>
      <p:pic>
        <p:nvPicPr>
          <p:cNvPr id="6" name="Picture 5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7438" y="1482681"/>
            <a:ext cx="4485504" cy="2945158"/>
          </a:xfrm>
          <a:prstGeom prst="rect">
            <a:avLst/>
          </a:prstGeom>
        </p:spPr>
      </p:pic>
      <p:pic>
        <p:nvPicPr>
          <p:cNvPr id="7" name="Picture 6" descr="A red and green text on a black background&#10;&#10;AI-generated content may be incorrect.">
            <a:extLst>
              <a:ext uri="{FF2B5EF4-FFF2-40B4-BE49-F238E27FC236}">
                <a16:creationId xmlns:a16="http://schemas.microsoft.com/office/drawing/2014/main" id="{6E9F3C65-6D36-119B-C57C-2932D2EBF5D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108" y="1438532"/>
            <a:ext cx="10886303" cy="283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14752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01 khởi động">
            <a:hlinkClick r:id="" action="ppaction://media"/>
            <a:extLst>
              <a:ext uri="{FF2B5EF4-FFF2-40B4-BE49-F238E27FC236}">
                <a16:creationId xmlns:a16="http://schemas.microsoft.com/office/drawing/2014/main" id="{1F4773F1-D2C6-54C0-90FC-6CD5143EC14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1600" y="127000"/>
            <a:ext cx="11938000" cy="665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4450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3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gggg (online-video-cutter.com)">
            <a:hlinkClick r:id="" action="ppaction://media"/>
            <a:extLst>
              <a:ext uri="{FF2B5EF4-FFF2-40B4-BE49-F238E27FC236}">
                <a16:creationId xmlns:a16="http://schemas.microsoft.com/office/drawing/2014/main" id="{9069FD24-E1C9-D65C-5F35-C78B18CEB482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729049" y="135924"/>
            <a:ext cx="10911015" cy="6041039"/>
          </a:xfrm>
        </p:spPr>
      </p:pic>
    </p:spTree>
    <p:extLst>
      <p:ext uri="{BB962C8B-B14F-4D97-AF65-F5344CB8AC3E}">
        <p14:creationId xmlns:p14="http://schemas.microsoft.com/office/powerpoint/2010/main" val="1245193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5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65" y="-98854"/>
            <a:ext cx="12006470" cy="68580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92765" y="1613118"/>
            <a:ext cx="12006470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MĨ THUẬT 1</a:t>
            </a:r>
          </a:p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en-US" sz="3200" b="1" dirty="0">
                <a:latin typeface="+mj-lt"/>
              </a:rPr>
              <a:t>                   </a:t>
            </a:r>
            <a:r>
              <a:rPr lang="en-US" sz="3200" b="1" dirty="0" err="1">
                <a:latin typeface="+mj-lt"/>
              </a:rPr>
              <a:t>Chủ</a:t>
            </a:r>
            <a:r>
              <a:rPr lang="en-US" sz="3200" b="1" dirty="0">
                <a:latin typeface="+mj-lt"/>
              </a:rPr>
              <a:t> </a:t>
            </a:r>
            <a:r>
              <a:rPr lang="vi-VN" sz="3200" b="1" dirty="0">
                <a:latin typeface="+mj-lt"/>
              </a:rPr>
              <a:t>đề : </a:t>
            </a:r>
            <a:r>
              <a:rPr lang="en-US" sz="4000" b="1" dirty="0">
                <a:latin typeface="+mj-lt"/>
              </a:rPr>
              <a:t>CON VẬT YÊU THÍCH</a:t>
            </a:r>
            <a:endParaRPr lang="en-US" sz="4000" b="1" dirty="0">
              <a:solidFill>
                <a:srgbClr val="FF0000"/>
              </a:solidFill>
              <a:latin typeface="+mj-lt"/>
              <a:cs typeface="Times New Roman" panose="02020603050405020304" pitchFamily="18" charset="0"/>
            </a:endParaRPr>
          </a:p>
          <a:p>
            <a:r>
              <a:rPr lang="en-US" sz="2800" b="1" dirty="0">
                <a:solidFill>
                  <a:srgbClr val="FF0000"/>
                </a:solidFill>
                <a:latin typeface="+mj-lt"/>
                <a:cs typeface="Times New Roman" panose="02020603050405020304" pitchFamily="18" charset="0"/>
              </a:rPr>
              <a:t>  </a:t>
            </a:r>
          </a:p>
          <a:p>
            <a:r>
              <a:rPr lang="en-US" sz="28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</a:t>
            </a:r>
            <a:r>
              <a:rPr lang="en-US" sz="3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BÀI : SÁNG TẠO SẢN PHẨM THỦ CÔNG -TIẾT1</a:t>
            </a:r>
          </a:p>
        </p:txBody>
      </p:sp>
      <p:pic>
        <p:nvPicPr>
          <p:cNvPr id="2" name="Picture 2" descr="https://tutupetti.com/wp-content/uploads/2024/05/lam-con-meo-tu-loi-giay-ve-sinh-768x576.jpg">
            <a:extLst>
              <a:ext uri="{FF2B5EF4-FFF2-40B4-BE49-F238E27FC236}">
                <a16:creationId xmlns:a16="http://schemas.microsoft.com/office/drawing/2014/main" id="{3AD9DA59-5544-C271-FB8C-210D324309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0713" y="4300151"/>
            <a:ext cx="10103936" cy="2599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486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857250"/>
            <a:ext cx="9144000" cy="5097402"/>
          </a:xfrm>
        </p:spPr>
      </p:pic>
      <p:sp>
        <p:nvSpPr>
          <p:cNvPr id="5" name="TextBox 4"/>
          <p:cNvSpPr txBox="1"/>
          <p:nvPr/>
        </p:nvSpPr>
        <p:spPr>
          <a:xfrm>
            <a:off x="3233683" y="3104964"/>
            <a:ext cx="8130944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CÁC NHÓM KIỂM </a:t>
            </a:r>
            <a:r>
              <a:rPr lang="en-US" sz="3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TRA ĐỒ DÙNG HỌC TẬP</a:t>
            </a:r>
          </a:p>
        </p:txBody>
      </p:sp>
    </p:spTree>
    <p:extLst>
      <p:ext uri="{BB962C8B-B14F-4D97-AF65-F5344CB8AC3E}">
        <p14:creationId xmlns:p14="http://schemas.microsoft.com/office/powerpoint/2010/main" val="2995884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4" y="554804"/>
            <a:ext cx="7928381" cy="416553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28098" y="2371280"/>
            <a:ext cx="5257472" cy="1015663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6000" b="1" dirty="0">
                <a:solidFill>
                  <a:srgbClr val="FF0000"/>
                </a:solidFill>
                <a:latin typeface="+mj-lt"/>
              </a:rPr>
              <a:t>KHÁM PHÁ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89" y="1966489"/>
            <a:ext cx="24881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1</a:t>
            </a:r>
          </a:p>
        </p:txBody>
      </p:sp>
      <p:pic>
        <p:nvPicPr>
          <p:cNvPr id="10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1" y="4738823"/>
            <a:ext cx="4301882" cy="2119177"/>
          </a:xfrm>
          <a:prstGeom prst="rect">
            <a:avLst/>
          </a:prstGeom>
        </p:spPr>
      </p:pic>
      <p:pic>
        <p:nvPicPr>
          <p:cNvPr id="12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2" y="5535989"/>
            <a:ext cx="1851394" cy="1259402"/>
          </a:xfrm>
          <a:prstGeom prst="rect">
            <a:avLst/>
          </a:prstGeom>
        </p:spPr>
      </p:pic>
      <p:pic>
        <p:nvPicPr>
          <p:cNvPr id="13" name="Picture 12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7" y="4001490"/>
            <a:ext cx="8262986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84349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hám phá">
            <a:hlinkClick r:id="" action="ppaction://media"/>
            <a:extLst>
              <a:ext uri="{FF2B5EF4-FFF2-40B4-BE49-F238E27FC236}">
                <a16:creationId xmlns:a16="http://schemas.microsoft.com/office/drawing/2014/main" id="{F148376E-D7E8-E9CB-0184-D74C2B9B0E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04800" y="76200"/>
            <a:ext cx="11531600" cy="660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3541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3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56BAF8-1F37-465D-9F55-E7CBF69D96C7}"/>
              </a:ext>
            </a:extLst>
          </p:cNvPr>
          <p:cNvSpPr/>
          <p:nvPr/>
        </p:nvSpPr>
        <p:spPr>
          <a:xfrm>
            <a:off x="367615" y="176540"/>
            <a:ext cx="1143332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Hoạt động 1</a:t>
            </a:r>
            <a:r>
              <a:rPr lang="en-US" sz="3600" dirty="0">
                <a:solidFill>
                  <a:srgbClr val="00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KHÁM PHÁ CÁC CON VẬT</a:t>
            </a:r>
            <a:b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21">
            <a:extLst>
              <a:ext uri="{FF2B5EF4-FFF2-40B4-BE49-F238E27FC236}">
                <a16:creationId xmlns:a16="http://schemas.microsoft.com/office/drawing/2014/main" id="{685DE860-B15D-95F9-B574-88F737B66BD3}"/>
              </a:ext>
            </a:extLst>
          </p:cNvPr>
          <p:cNvSpPr txBox="1"/>
          <p:nvPr/>
        </p:nvSpPr>
        <p:spPr>
          <a:xfrm>
            <a:off x="586596" y="1656263"/>
            <a:ext cx="10990053" cy="480131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CÂU HỎI THẢO LUẬN NHÓM</a:t>
            </a:r>
            <a:endParaRPr lang="vi-VN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Nêu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cácsản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pPr>
              <a:defRPr/>
            </a:pP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được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bằng chất liệu gì?</a:t>
            </a:r>
          </a:p>
          <a:p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3. Trang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trí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sản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phẩm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bằng</a:t>
            </a:r>
            <a:r>
              <a:rPr lang="en-US" sz="4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hình thức gì?</a:t>
            </a:r>
          </a:p>
          <a:p>
            <a:endParaRPr lang="en-US" sz="36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-874593">
            <a:off x="312340" y="4959527"/>
            <a:ext cx="589010" cy="1732381"/>
          </a:xfrm>
          <a:prstGeom prst="rect">
            <a:avLst/>
          </a:prstGeom>
        </p:spPr>
      </p:pic>
      <p:pic>
        <p:nvPicPr>
          <p:cNvPr id="10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flipH="1">
            <a:off x="10662249" y="5288368"/>
            <a:ext cx="1380224" cy="1112432"/>
          </a:xfrm>
          <a:prstGeom prst="rect">
            <a:avLst/>
          </a:prstGeom>
        </p:spPr>
      </p:pic>
      <p:sp>
        <p:nvSpPr>
          <p:cNvPr id="11" name="Oval 10"/>
          <p:cNvSpPr/>
          <p:nvPr/>
        </p:nvSpPr>
        <p:spPr>
          <a:xfrm>
            <a:off x="6400800" y="5062538"/>
            <a:ext cx="3390900" cy="1643062"/>
          </a:xfrm>
          <a:prstGeom prst="ellipse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phút</a:t>
            </a:r>
            <a:endParaRPr lang="vi-VN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921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1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A2958A-E009-87FA-D98D-74C23AAC6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65125"/>
            <a:ext cx="8120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BA3F10-2F7D-A5E8-955D-ECB62D46C100}"/>
              </a:ext>
            </a:extLst>
          </p:cNvPr>
          <p:cNvSpPr/>
          <p:nvPr/>
        </p:nvSpPr>
        <p:spPr>
          <a:xfrm>
            <a:off x="1464275" y="280990"/>
            <a:ext cx="9830597" cy="1138773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b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C2A1888-787A-852C-18F5-873F2CA43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3675" y="1210962"/>
            <a:ext cx="11244649" cy="610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3604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A2958A-E009-87FA-D98D-74C23AAC6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65125"/>
            <a:ext cx="8120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NÊU TÊN CON VẬT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BA3F10-2F7D-A5E8-955D-ECB62D46C100}"/>
              </a:ext>
            </a:extLst>
          </p:cNvPr>
          <p:cNvSpPr/>
          <p:nvPr/>
        </p:nvSpPr>
        <p:spPr>
          <a:xfrm>
            <a:off x="1285336" y="176540"/>
            <a:ext cx="1015702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b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5C69453-DDFA-198C-3900-BA44CE4913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4313" y="1089241"/>
            <a:ext cx="10923373" cy="5459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6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A2958A-E009-87FA-D98D-74C23AAC6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65125"/>
            <a:ext cx="8120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NÊU TÊN CON VẬT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BA3F10-2F7D-A5E8-955D-ECB62D46C100}"/>
              </a:ext>
            </a:extLst>
          </p:cNvPr>
          <p:cNvSpPr/>
          <p:nvPr/>
        </p:nvSpPr>
        <p:spPr>
          <a:xfrm>
            <a:off x="1285336" y="176540"/>
            <a:ext cx="10157021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b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F03A767-2CBF-D901-940C-1A5D95DCCE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1534" y="1089241"/>
            <a:ext cx="10095471" cy="52339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68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1A2958A-E009-87FA-D98D-74C23AAC69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65125"/>
            <a:ext cx="8120449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           NÊU TÊN CON VẬT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4BA3F10-2F7D-A5E8-955D-ECB62D46C100}"/>
              </a:ext>
            </a:extLst>
          </p:cNvPr>
          <p:cNvSpPr/>
          <p:nvPr/>
        </p:nvSpPr>
        <p:spPr>
          <a:xfrm>
            <a:off x="1013255" y="127019"/>
            <a:ext cx="10340546" cy="1200329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Quan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sát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thêm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một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số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ảnh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làm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SP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thủ</a:t>
            </a:r>
            <a:r>
              <a:rPr lang="en-US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công</a:t>
            </a:r>
            <a:br>
              <a:rPr lang="en-US" sz="36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3600" dirty="0">
              <a:solidFill>
                <a:srgbClr val="00006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Content Placeholder 6">
            <a:extLst>
              <a:ext uri="{FF2B5EF4-FFF2-40B4-BE49-F238E27FC236}">
                <a16:creationId xmlns:a16="http://schemas.microsoft.com/office/drawing/2014/main" id="{A3C85214-1CC0-BAC8-311D-C45A9D27D7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8" y="1089241"/>
            <a:ext cx="10604159" cy="5595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4380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2F9B89F-D3C1-45DC-B010-EE4DEB8525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703" y="-111211"/>
            <a:ext cx="11442355" cy="7117491"/>
          </a:xfrm>
        </p:spPr>
      </p:pic>
    </p:spTree>
    <p:extLst>
      <p:ext uri="{BB962C8B-B14F-4D97-AF65-F5344CB8AC3E}">
        <p14:creationId xmlns:p14="http://schemas.microsoft.com/office/powerpoint/2010/main" val="28425308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A17E18B-D047-F4E0-1FDC-0E7EBA9250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1471" y="296562"/>
            <a:ext cx="10169610" cy="6141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787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 advClick="0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1332411" y="428328"/>
            <a:ext cx="2011680" cy="52322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1186375" y="428328"/>
            <a:ext cx="23071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</a:rPr>
              <a:t>M</a:t>
            </a:r>
            <a:r>
              <a:rPr lang="en-US" sz="2800" b="1" dirty="0">
                <a:solidFill>
                  <a:srgbClr val="0070C0"/>
                </a:solidFill>
              </a:rPr>
              <a:t>Ĩ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00B050"/>
                </a:solidFill>
              </a:rPr>
              <a:t>T</a:t>
            </a:r>
            <a:r>
              <a:rPr lang="en-US" sz="2800" b="1" dirty="0">
                <a:solidFill>
                  <a:srgbClr val="00B0F0"/>
                </a:solidFill>
              </a:rPr>
              <a:t>H</a:t>
            </a:r>
            <a:r>
              <a:rPr lang="en-US" sz="2800" b="1" dirty="0">
                <a:solidFill>
                  <a:srgbClr val="C00000"/>
                </a:solidFill>
              </a:rPr>
              <a:t>U</a:t>
            </a:r>
            <a:r>
              <a:rPr lang="en-US" sz="2800" b="1" dirty="0">
                <a:solidFill>
                  <a:srgbClr val="7030A0"/>
                </a:solidFill>
              </a:rPr>
              <a:t>Ậ</a:t>
            </a:r>
            <a:r>
              <a:rPr lang="en-US" sz="2800" b="1" dirty="0">
                <a:solidFill>
                  <a:srgbClr val="002060"/>
                </a:solidFill>
              </a:rPr>
              <a:t>T</a:t>
            </a:r>
            <a:r>
              <a:rPr lang="en-US" sz="2800" b="1" dirty="0">
                <a:solidFill>
                  <a:srgbClr val="FF0000"/>
                </a:solidFill>
              </a:rPr>
              <a:t> </a:t>
            </a:r>
            <a:r>
              <a:rPr lang="en-US" sz="2800" b="1" dirty="0">
                <a:solidFill>
                  <a:srgbClr val="0070C0"/>
                </a:solidFill>
              </a:rPr>
              <a:t>1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10836" y="1197769"/>
            <a:ext cx="5375564" cy="199400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HĐ2. Kiến tạo kiến thức </a:t>
            </a:r>
          </a:p>
          <a:p>
            <a:pPr algn="ctr"/>
            <a:r>
              <a:rPr lang="en-US" sz="28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–kỹ năng </a:t>
            </a:r>
          </a:p>
          <a:p>
            <a:pPr algn="ctr"/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Cách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tạo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trang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 con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bằng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giấy</a:t>
            </a:r>
            <a:r>
              <a:rPr lang="en-US" sz="3200" b="1" dirty="0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b="1" dirty="0" err="1">
                <a:solidFill>
                  <a:srgbClr val="6C5FCD"/>
                </a:solidFill>
                <a:latin typeface="Times New Roman" pitchFamily="18" charset="0"/>
                <a:cs typeface="Times New Roman" pitchFamily="18" charset="0"/>
              </a:rPr>
              <a:t>bìa</a:t>
            </a:r>
            <a:endParaRPr lang="en-US" sz="3200" b="1" dirty="0">
              <a:solidFill>
                <a:srgbClr val="6C5FCD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AutoShape 2" descr="Gà trong biểu tượng văn hóa - tín ngưỡ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6" name="AutoShape 4" descr="Gà trong biểu tượng văn hóa - tín ngưỡn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7" name="AutoShape 6" descr="Gà trong biểu tượng văn hóa - tín ngưỡn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Rectangle 1"/>
          <p:cNvSpPr/>
          <p:nvPr/>
        </p:nvSpPr>
        <p:spPr>
          <a:xfrm>
            <a:off x="1759790" y="3244333"/>
            <a:ext cx="895421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Quan sát SGK nêu  các bước tạo hình con </a:t>
            </a:r>
            <a:r>
              <a:rPr lang="en-US" sz="4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và</a:t>
            </a:r>
            <a:r>
              <a:rPr 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trang </a:t>
            </a:r>
            <a:r>
              <a:rPr lang="en-US" sz="4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trí</a:t>
            </a:r>
            <a:r>
              <a:rPr 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con </a:t>
            </a:r>
            <a:r>
              <a:rPr lang="en-US" sz="4400" dirty="0" err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vật</a:t>
            </a:r>
            <a:r>
              <a:rPr lang="en-US" sz="44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0191129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1C0C845-8867-B0E4-529E-F1627BA7938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2995"/>
            <a:ext cx="10515600" cy="6549081"/>
          </a:xfrm>
        </p:spPr>
      </p:pic>
    </p:spTree>
    <p:extLst>
      <p:ext uri="{BB962C8B-B14F-4D97-AF65-F5344CB8AC3E}">
        <p14:creationId xmlns:p14="http://schemas.microsoft.com/office/powerpoint/2010/main" val="28557573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B01DC38-7FFE-9805-7783-CC721130DE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5"/>
            <a:ext cx="10515600" cy="6127750"/>
          </a:xfrm>
        </p:spPr>
      </p:pic>
    </p:spTree>
    <p:extLst>
      <p:ext uri="{BB962C8B-B14F-4D97-AF65-F5344CB8AC3E}">
        <p14:creationId xmlns:p14="http://schemas.microsoft.com/office/powerpoint/2010/main" val="34389994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395137-C84A-B280-35EB-00BD46C6C9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265" y="185351"/>
            <a:ext cx="10849231" cy="6474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0530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97389EE-B705-520D-6852-1DB7B67C184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365126"/>
            <a:ext cx="10515600" cy="6332236"/>
          </a:xfrm>
        </p:spPr>
      </p:pic>
    </p:spTree>
    <p:extLst>
      <p:ext uri="{BB962C8B-B14F-4D97-AF65-F5344CB8AC3E}">
        <p14:creationId xmlns:p14="http://schemas.microsoft.com/office/powerpoint/2010/main" val="9412827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4"/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-874593">
            <a:off x="312340" y="4959527"/>
            <a:ext cx="589010" cy="1732381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067229" y="5355718"/>
            <a:ext cx="582071" cy="457653"/>
          </a:xfrm>
          <a:prstGeom prst="rect">
            <a:avLst/>
          </a:prstGeom>
        </p:spPr>
      </p:pic>
      <p:pic>
        <p:nvPicPr>
          <p:cNvPr id="3" name="7668533996769">
            <a:hlinkClick r:id="" action="ppaction://media"/>
            <a:extLst>
              <a:ext uri="{FF2B5EF4-FFF2-40B4-BE49-F238E27FC236}">
                <a16:creationId xmlns:a16="http://schemas.microsoft.com/office/drawing/2014/main" id="{EEB113DB-DF83-FD8D-8192-F82A04A6E04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234779" y="-1"/>
            <a:ext cx="11701848" cy="67381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61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5734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t="28906" b="2890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2" name="Picture 17">
            <a:extLst>
              <a:ext uri="{FF2B5EF4-FFF2-40B4-BE49-F238E27FC236}">
                <a16:creationId xmlns:a16="http://schemas.microsoft.com/office/drawing/2014/main" id="{CB5DEF2B-D4F1-EC0C-A016-8E213E798FC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874593">
            <a:off x="312340" y="4959527"/>
            <a:ext cx="589010" cy="1732381"/>
          </a:xfrm>
          <a:prstGeom prst="rect">
            <a:avLst/>
          </a:prstGeom>
        </p:spPr>
      </p:pic>
      <p:pic>
        <p:nvPicPr>
          <p:cNvPr id="25" name="Picture 28">
            <a:extLst>
              <a:ext uri="{FF2B5EF4-FFF2-40B4-BE49-F238E27FC236}">
                <a16:creationId xmlns:a16="http://schemas.microsoft.com/office/drawing/2014/main" id="{72370A94-D877-E8D1-4EF5-EF949BF1D79E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2067229" y="5355718"/>
            <a:ext cx="582071" cy="45765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9AAEC6-3753-BDAF-F086-3B50F432708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773" y="148281"/>
            <a:ext cx="11331146" cy="658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31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210065"/>
            <a:ext cx="3805850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THAM KHẢO</a:t>
            </a:r>
          </a:p>
        </p:txBody>
      </p:sp>
      <p:pic>
        <p:nvPicPr>
          <p:cNvPr id="1026" name="Picture 2" descr="https://tutupetti.com/wp-content/uploads/2024/05/lam-con-meo-tu-loi-giay-ve-sinh-768x57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8910" y="397633"/>
            <a:ext cx="3888297" cy="2916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lygiaynama.com/wp-content/uploads/2020/11/cach-lam-con-tho-bang-giay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4196" y="3478854"/>
            <a:ext cx="3691287" cy="32406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F3A0C1F-83AC-E083-23DC-919D77FF2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7186" y="397633"/>
            <a:ext cx="3888297" cy="27780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3624557-F585-1A19-6FE7-C8D4F8D8067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8910" y="3478854"/>
            <a:ext cx="3888296" cy="32406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7623E5F-419F-A9C7-0601-88450E59F80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7397" y="1717589"/>
            <a:ext cx="3648075" cy="4930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45669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ayGiaDinhBeat-Beat-62843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6096001"/>
            <a:ext cx="520104" cy="412751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2827606" y="1090788"/>
            <a:ext cx="7427742" cy="14933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BÀI 1: Con </a:t>
            </a:r>
            <a:r>
              <a:rPr lang="en-US" sz="3200" b="1" cap="all" dirty="0" err="1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vật</a:t>
            </a:r>
            <a:r>
              <a:rPr lang="en-US" sz="3200" b="1" cap="all" dirty="0">
                <a:ln/>
                <a:solidFill>
                  <a:schemeClr val="accent1"/>
                </a:solidFill>
                <a:effectLst>
                  <a:outerShdw blurRad="19685" dist="12700" dir="5400000" algn="tl" rotWithShape="0">
                    <a:schemeClr val="accent1">
                      <a:satMod val="130000"/>
                      <a:alpha val="60000"/>
                    </a:schemeClr>
                  </a:outerShdw>
                  <a:reflection blurRad="10000" stA="55000" endPos="48000" dist="500" dir="5400000" sy="-100000" algn="bl" rotWithShape="0"/>
                </a:effectLst>
              </a:rPr>
              <a:t> (TIẾT1)</a:t>
            </a:r>
          </a:p>
          <a:p>
            <a:pPr lvl="0" algn="ctr">
              <a:lnSpc>
                <a:spcPct val="150000"/>
              </a:lnSpc>
            </a:pPr>
            <a:endParaRPr lang="en-US" altLang="en-GB" sz="3200" b="1" dirty="0">
              <a:solidFill>
                <a:srgbClr val="FF0000"/>
              </a:solidFill>
              <a:latin typeface="SVN-Times New Roman" panose="0204060305050602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575356" y="2023665"/>
            <a:ext cx="57383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C00000"/>
                </a:solidFill>
                <a:latin typeface="SVN-Times New Roman" panose="02040603050506020204" pitchFamily="18" charset="0"/>
                <a:cs typeface="Times New Roman" panose="02020603050405020304" pitchFamily="18" charset="0"/>
                <a:sym typeface="+mn-ea"/>
              </a:rPr>
              <a:t>3. LUYỆN TẬP - SÁNG TẠO</a:t>
            </a:r>
            <a:endParaRPr lang="en-US" sz="3200" dirty="0">
              <a:latin typeface="SVN-Times New Roman" panose="02040603050506020204" pitchFamily="18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32883" y="2936557"/>
            <a:ext cx="8725137" cy="7520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Tạo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hình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sản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phẩm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thủ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công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200" dirty="0" err="1">
                <a:latin typeface="Times New Roman" pitchFamily="18" charset="0"/>
                <a:cs typeface="Times New Roman" pitchFamily="18" charset="0"/>
              </a:rPr>
              <a:t>theo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 ý thích</a:t>
            </a:r>
            <a:r>
              <a:rPr lang="en-US" sz="3200" b="1" dirty="0">
                <a:solidFill>
                  <a:schemeClr val="accent6"/>
                </a:solidFill>
                <a:latin typeface="SVN-Times New Roman" panose="02040603050506020204" pitchFamily="18" charset="0"/>
              </a:rPr>
              <a:t>.</a:t>
            </a:r>
          </a:p>
        </p:txBody>
      </p:sp>
      <p:sp>
        <p:nvSpPr>
          <p:cNvPr id="7" name="Google Shape;449;p38"/>
          <p:cNvSpPr txBox="1">
            <a:spLocks/>
          </p:cNvSpPr>
          <p:nvPr/>
        </p:nvSpPr>
        <p:spPr>
          <a:xfrm>
            <a:off x="59268" y="159174"/>
            <a:ext cx="2045578" cy="82973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spcFirstLastPara="1" wrap="square" lIns="121900" tIns="121900" rIns="121900" bIns="1219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 panose="020B0604020202020204"/>
              <a:defRPr sz="1400" b="0" i="0" u="none" strike="noStrike" cap="none">
                <a:solidFill>
                  <a:srgbClr val="000000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defRPr>
            </a:lvl9pPr>
          </a:lstStyle>
          <a:p>
            <a:pPr algn="ctr"/>
            <a:r>
              <a:rPr lang="en-US" sz="2400" b="1" dirty="0">
                <a:solidFill>
                  <a:srgbClr val="FF0000"/>
                </a:solidFill>
              </a:rPr>
              <a:t>M</a:t>
            </a:r>
            <a:r>
              <a:rPr lang="en-US" sz="2400" b="1" dirty="0">
                <a:solidFill>
                  <a:srgbClr val="0070C0"/>
                </a:solidFill>
              </a:rPr>
              <a:t>Ĩ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B050"/>
                </a:solidFill>
              </a:rPr>
              <a:t>T</a:t>
            </a:r>
            <a:r>
              <a:rPr lang="en-US" sz="2400" b="1" dirty="0">
                <a:solidFill>
                  <a:srgbClr val="00B0F0"/>
                </a:solidFill>
              </a:rPr>
              <a:t>H</a:t>
            </a:r>
            <a:r>
              <a:rPr lang="en-US" sz="2400" b="1" dirty="0">
                <a:solidFill>
                  <a:srgbClr val="C00000"/>
                </a:solidFill>
              </a:rPr>
              <a:t>U</a:t>
            </a:r>
            <a:r>
              <a:rPr lang="en-US" sz="2400" b="1" dirty="0">
                <a:solidFill>
                  <a:srgbClr val="7030A0"/>
                </a:solidFill>
              </a:rPr>
              <a:t>Ậ</a:t>
            </a:r>
            <a:r>
              <a:rPr lang="en-US" sz="2400" b="1" dirty="0">
                <a:solidFill>
                  <a:srgbClr val="002060"/>
                </a:solidFill>
              </a:rPr>
              <a:t>T</a:t>
            </a:r>
            <a:r>
              <a:rPr lang="en-US" sz="2400" b="1" dirty="0">
                <a:solidFill>
                  <a:srgbClr val="FF0000"/>
                </a:solidFill>
              </a:rPr>
              <a:t> </a:t>
            </a:r>
            <a:r>
              <a:rPr lang="en-US" sz="2400" b="1" dirty="0">
                <a:solidFill>
                  <a:srgbClr val="0070C0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344668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6" dur="123062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repeatCount="indefinite" fill="hold" display="1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xplosion 2 6"/>
          <p:cNvSpPr/>
          <p:nvPr/>
        </p:nvSpPr>
        <p:spPr>
          <a:xfrm>
            <a:off x="2119745" y="554804"/>
            <a:ext cx="8339347" cy="4114160"/>
          </a:xfrm>
          <a:prstGeom prst="irregularSeal2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vi-VN"/>
          </a:p>
        </p:txBody>
      </p:sp>
      <p:sp>
        <p:nvSpPr>
          <p:cNvPr id="8" name="TextBox 7"/>
          <p:cNvSpPr txBox="1"/>
          <p:nvPr/>
        </p:nvSpPr>
        <p:spPr>
          <a:xfrm>
            <a:off x="3032423" y="2656472"/>
            <a:ext cx="5936920" cy="707886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vi-VN" sz="4000" b="1" dirty="0">
                <a:solidFill>
                  <a:srgbClr val="FF0000"/>
                </a:solidFill>
                <a:latin typeface="+mj-lt"/>
              </a:rPr>
              <a:t>PHÂN TÍCH-ĐÁNH GIÁ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24390" y="2022792"/>
            <a:ext cx="26171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rgbClr val="002060"/>
                </a:solidFill>
                <a:latin typeface="+mj-lt"/>
              </a:rPr>
              <a:t>Hoạt động 4</a:t>
            </a:r>
          </a:p>
        </p:txBody>
      </p:sp>
      <p:pic>
        <p:nvPicPr>
          <p:cNvPr id="6" name="图片 26" descr="千库网_女孩跳跃儿童开心背书包开学季上学插画_元素编号11132344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226032" y="4738825"/>
            <a:ext cx="4301883" cy="2119177"/>
          </a:xfrm>
          <a:prstGeom prst="rect">
            <a:avLst/>
          </a:prstGeom>
        </p:spPr>
      </p:pic>
      <p:pic>
        <p:nvPicPr>
          <p:cNvPr id="10" name="图片 24" descr="13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1072776">
            <a:off x="2604101" y="5535989"/>
            <a:ext cx="1851395" cy="1259403"/>
          </a:xfrm>
          <a:prstGeom prst="rect">
            <a:avLst/>
          </a:prstGeom>
        </p:spPr>
      </p:pic>
      <p:pic>
        <p:nvPicPr>
          <p:cNvPr id="12" name="Picture 11" descr="Trẻ Em, Đến Trường, Đi Học, Tải hình PNG 71 - Free.Vector6.co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3128" y="4001491"/>
            <a:ext cx="8262987" cy="3855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27341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480260">
            <a:off x="-1638004" y="5962691"/>
            <a:ext cx="16263355" cy="5877344"/>
          </a:xfrm>
          <a:prstGeom prst="rect">
            <a:avLst/>
          </a:prstGeom>
        </p:spPr>
      </p:pic>
      <p:pic>
        <p:nvPicPr>
          <p:cNvPr id="12" name="Picture 1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 rot="-1201099">
            <a:off x="11507121" y="4937780"/>
            <a:ext cx="496201" cy="501213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5283201" y="5795159"/>
            <a:ext cx="935833" cy="922965"/>
          </a:xfrm>
          <a:prstGeom prst="rect">
            <a:avLst/>
          </a:prstGeom>
        </p:spPr>
      </p:pic>
      <p:pic>
        <p:nvPicPr>
          <p:cNvPr id="19" name="Picture 19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11557969" y="774860"/>
            <a:ext cx="516153" cy="343241"/>
          </a:xfrm>
          <a:prstGeom prst="rect">
            <a:avLst/>
          </a:prstGeom>
        </p:spPr>
      </p:pic>
      <p:pic>
        <p:nvPicPr>
          <p:cNvPr id="21" name="Picture 21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275275" y="375429"/>
            <a:ext cx="407605" cy="3094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790CC3E0-82B5-00C0-3F09-CB2C3B8969D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362" y="5524265"/>
            <a:ext cx="2257345" cy="207405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A1616A0-63E6-BBAC-34B5-B5EDFC5D1D7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289" y="5119859"/>
            <a:ext cx="695577" cy="173030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FE23C29-E7A7-AAA9-22EE-5645FF160E99}"/>
              </a:ext>
            </a:extLst>
          </p:cNvPr>
          <p:cNvSpPr txBox="1"/>
          <p:nvPr/>
        </p:nvSpPr>
        <p:spPr>
          <a:xfrm>
            <a:off x="1163501" y="233624"/>
            <a:ext cx="1011106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0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Trưng bày sản phẩm và chia sẻ </a:t>
            </a:r>
          </a:p>
        </p:txBody>
      </p:sp>
      <p:sp>
        <p:nvSpPr>
          <p:cNvPr id="13" name="Arrow: Pentagon 12">
            <a:extLst>
              <a:ext uri="{FF2B5EF4-FFF2-40B4-BE49-F238E27FC236}">
                <a16:creationId xmlns:a16="http://schemas.microsoft.com/office/drawing/2014/main" id="{2C09F6E7-72C2-2213-13B4-FC6C10BDD1F9}"/>
              </a:ext>
            </a:extLst>
          </p:cNvPr>
          <p:cNvSpPr/>
          <p:nvPr/>
        </p:nvSpPr>
        <p:spPr>
          <a:xfrm>
            <a:off x="-101600" y="828745"/>
            <a:ext cx="3098800" cy="627764"/>
          </a:xfrm>
          <a:prstGeom prst="homePlate">
            <a:avLst/>
          </a:prstGeom>
          <a:solidFill>
            <a:srgbClr val="C3E293"/>
          </a:solidFill>
          <a:ln>
            <a:solidFill>
              <a:srgbClr val="C3E29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Thảo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luận</a:t>
            </a:r>
            <a:endParaRPr lang="en-US" sz="24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6E7E3FE-5046-37AE-E903-A7CF136C4FB1}"/>
              </a:ext>
            </a:extLst>
          </p:cNvPr>
          <p:cNvSpPr txBox="1"/>
          <p:nvPr/>
        </p:nvSpPr>
        <p:spPr>
          <a:xfrm>
            <a:off x="919898" y="3018850"/>
            <a:ext cx="10598271" cy="28031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04807" indent="-30480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j-lt"/>
              </a:rPr>
              <a:t>Em thích sản phẩm nào? Vì sao?</a:t>
            </a:r>
          </a:p>
          <a:p>
            <a:pPr marL="304807" indent="-30480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j-lt"/>
              </a:rPr>
              <a:t>Sản phẩm đó thể hiện </a:t>
            </a:r>
            <a:r>
              <a:rPr lang="en-US" sz="2400" dirty="0" err="1">
                <a:latin typeface="+mj-lt"/>
              </a:rPr>
              <a:t>như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thế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nào</a:t>
            </a:r>
            <a:r>
              <a:rPr lang="vi-VN" sz="2400" dirty="0">
                <a:latin typeface="+mj-lt"/>
              </a:rPr>
              <a:t>?</a:t>
            </a:r>
          </a:p>
          <a:p>
            <a:pPr marL="304807" indent="-30480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2400" dirty="0" err="1">
                <a:latin typeface="+mj-lt"/>
              </a:rPr>
              <a:t>Hình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dáng</a:t>
            </a:r>
            <a:r>
              <a:rPr lang="en-US" sz="2400" dirty="0">
                <a:latin typeface="+mj-lt"/>
              </a:rPr>
              <a:t>, m</a:t>
            </a:r>
            <a:r>
              <a:rPr lang="vi-VN" sz="2400" dirty="0" err="1">
                <a:latin typeface="+mj-lt"/>
              </a:rPr>
              <a:t>àu</a:t>
            </a:r>
            <a:r>
              <a:rPr lang="vi-VN" sz="2400" dirty="0">
                <a:latin typeface="+mj-lt"/>
              </a:rPr>
              <a:t> sắc </a:t>
            </a:r>
            <a:r>
              <a:rPr lang="en-US" sz="2400" dirty="0" err="1">
                <a:latin typeface="+mj-lt"/>
              </a:rPr>
              <a:t>của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sản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phẩm</a:t>
            </a:r>
            <a:r>
              <a:rPr lang="vi-VN" sz="2400" dirty="0">
                <a:latin typeface="+mj-lt"/>
              </a:rPr>
              <a:t>?</a:t>
            </a:r>
          </a:p>
          <a:p>
            <a:pPr marL="304807" indent="-30480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j-lt"/>
              </a:rPr>
              <a:t>Em có ý tưởng điều chỉnh như thế nào để sản phẩm của mình </a:t>
            </a:r>
            <a:endParaRPr lang="en-US" sz="2400" dirty="0">
              <a:latin typeface="+mj-lt"/>
            </a:endParaRPr>
          </a:p>
          <a:p>
            <a:pPr marL="304807" indent="-304807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vi-VN" sz="2400" dirty="0">
                <a:latin typeface="+mj-lt"/>
              </a:rPr>
              <a:t>hoặc của bạn thể hiện </a:t>
            </a:r>
            <a:r>
              <a:rPr lang="en-US" sz="2400" dirty="0" err="1">
                <a:latin typeface="+mj-lt"/>
              </a:rPr>
              <a:t>hoàn</a:t>
            </a:r>
            <a:r>
              <a:rPr lang="en-US" sz="2400" dirty="0">
                <a:latin typeface="+mj-lt"/>
              </a:rPr>
              <a:t> </a:t>
            </a:r>
            <a:r>
              <a:rPr lang="en-US" sz="2400" dirty="0" err="1">
                <a:latin typeface="+mj-lt"/>
              </a:rPr>
              <a:t>thiện</a:t>
            </a:r>
            <a:r>
              <a:rPr lang="en-US" sz="2400" dirty="0">
                <a:latin typeface="+mj-lt"/>
              </a:rPr>
              <a:t> </a:t>
            </a:r>
            <a:r>
              <a:rPr lang="vi-VN" sz="2400" dirty="0">
                <a:latin typeface="+mj-lt"/>
              </a:rPr>
              <a:t>hơn?</a:t>
            </a:r>
          </a:p>
        </p:txBody>
      </p:sp>
    </p:spTree>
    <p:extLst>
      <p:ext uri="{BB962C8B-B14F-4D97-AF65-F5344CB8AC3E}">
        <p14:creationId xmlns:p14="http://schemas.microsoft.com/office/powerpoint/2010/main" val="4058214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 animBg="1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 descr="D:\HINH HEN G A D T\SLGG_2002[1]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WordArt 17"/>
          <p:cNvSpPr>
            <a:spLocks noChangeArrowheads="1" noChangeShapeType="1" noTextEdit="1"/>
          </p:cNvSpPr>
          <p:nvPr/>
        </p:nvSpPr>
        <p:spPr bwMode="auto">
          <a:xfrm>
            <a:off x="792480" y="1341120"/>
            <a:ext cx="10805160" cy="1905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49481"/>
              </a:avLst>
            </a:prstTxWarp>
          </a:bodyPr>
          <a:lstStyle/>
          <a:p>
            <a:pPr algn="ctr"/>
            <a:r>
              <a:rPr lang="en-US" sz="3200" b="1" kern="10">
                <a:ln w="19050">
                  <a:solidFill>
                    <a:srgbClr val="000000"/>
                  </a:solidFill>
                  <a:round/>
                  <a:headEnd/>
                  <a:tailEnd/>
                </a:ln>
                <a:gradFill rotWithShape="1">
                  <a:gsLst>
                    <a:gs pos="0">
                      <a:srgbClr val="A603AB"/>
                    </a:gs>
                    <a:gs pos="10501">
                      <a:srgbClr val="0819FB"/>
                    </a:gs>
                    <a:gs pos="17500">
                      <a:srgbClr val="1A8D48"/>
                    </a:gs>
                    <a:gs pos="25999">
                      <a:srgbClr val="FFFF00"/>
                    </a:gs>
                    <a:gs pos="36501">
                      <a:srgbClr val="EE3F17"/>
                    </a:gs>
                    <a:gs pos="44000">
                      <a:srgbClr val="E81766"/>
                    </a:gs>
                    <a:gs pos="50000">
                      <a:srgbClr val="A603AB"/>
                    </a:gs>
                    <a:gs pos="56000">
                      <a:srgbClr val="E81766"/>
                    </a:gs>
                    <a:gs pos="63499">
                      <a:srgbClr val="EE3F17"/>
                    </a:gs>
                    <a:gs pos="74001">
                      <a:srgbClr val="FFFF00"/>
                    </a:gs>
                    <a:gs pos="82500">
                      <a:srgbClr val="1A8D48"/>
                    </a:gs>
                    <a:gs pos="89500">
                      <a:srgbClr val="0819FB"/>
                    </a:gs>
                    <a:gs pos="100000">
                      <a:srgbClr val="A603AB"/>
                    </a:gs>
                  </a:gsLst>
                  <a:lin ang="5400000" scaled="1"/>
                </a:gradFill>
                <a:effectLst>
                  <a:prstShdw prst="shdw13" dist="53882" dir="13500000">
                    <a:schemeClr val="folHlink"/>
                  </a:prstShdw>
                </a:effectLst>
                <a:latin typeface="Times New Roman" pitchFamily="18" charset="0"/>
                <a:cs typeface="Times New Roman" pitchFamily="18" charset="0"/>
              </a:rPr>
              <a:t>Cảm ơn và chúc quý thầy cô, các em vui khỏe</a:t>
            </a:r>
          </a:p>
        </p:txBody>
      </p:sp>
    </p:spTree>
    <p:extLst>
      <p:ext uri="{BB962C8B-B14F-4D97-AF65-F5344CB8AC3E}">
        <p14:creationId xmlns:p14="http://schemas.microsoft.com/office/powerpoint/2010/main" val="87212892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09"/>
  <p:tag name="MMPROD_UIDATA" val="&lt;database version=&quot;10.0&quot;&gt;&lt;object type=&quot;1&quot; unique_id=&quot;10001&quot;&gt;&lt;object type=&quot;8&quot; unique_id=&quot;10097&quot;&gt;&lt;/object&gt;&lt;object type=&quot;2&quot; unique_id=&quot;10098&quot;&gt;&lt;object type=&quot;3&quot; unique_id=&quot;10099&quot;&gt;&lt;property id=&quot;20148&quot; value=&quot;5&quot;/&gt;&lt;property id=&quot;20300&quot; value=&quot;Slide 1&quot;/&gt;&lt;property id=&quot;20307&quot; value=&quot;257&quot;/&gt;&lt;/object&gt;&lt;object type=&quot;3&quot; unique_id=&quot;10100&quot;&gt;&lt;property id=&quot;20148&quot; value=&quot;5&quot;/&gt;&lt;property id=&quot;20300&quot; value=&quot;Slide 2&quot;/&gt;&lt;property id=&quot;20307&quot; value=&quot;256&quot;/&gt;&lt;/object&gt;&lt;object type=&quot;3&quot; unique_id=&quot;10113&quot;&gt;&lt;property id=&quot;20148&quot; value=&quot;5&quot;/&gt;&lt;property id=&quot;20300&quot; value=&quot;Slide 3&quot;/&gt;&lt;property id=&quot;20307&quot; value=&quot;258&quot;/&gt;&lt;/object&gt;&lt;object type=&quot;3&quot; unique_id=&quot;10154&quot;&gt;&lt;property id=&quot;20148&quot; value=&quot;5&quot;/&gt;&lt;property id=&quot;20300&quot; value=&quot;Slide 4&quot;/&gt;&lt;property id=&quot;20307&quot; value=&quot;259&quot;/&gt;&lt;/object&gt;&lt;object type=&quot;3&quot; unique_id=&quot;10185&quot;&gt;&lt;property id=&quot;20148&quot; value=&quot;5&quot;/&gt;&lt;property id=&quot;20300&quot; value=&quot;Slide 5&quot;/&gt;&lt;property id=&quot;20307&quot; value=&quot;260&quot;/&gt;&lt;/object&gt;&lt;object type=&quot;3&quot; unique_id=&quot;10186&quot;&gt;&lt;property id=&quot;20148&quot; value=&quot;5&quot;/&gt;&lt;property id=&quot;20300&quot; value=&quot;Slide 6&quot;/&gt;&lt;property id=&quot;20307&quot; value=&quot;261&quot;/&gt;&lt;/object&gt;&lt;object type=&quot;3&quot; unique_id=&quot;10187&quot;&gt;&lt;property id=&quot;20148&quot; value=&quot;5&quot;/&gt;&lt;property id=&quot;20300&quot; value=&quot;Slide 7&quot;/&gt;&lt;property id=&quot;20307&quot; value=&quot;262&quot;/&gt;&lt;/object&gt;&lt;/object&gt;&lt;/object&gt;&lt;/database&gt;"/>
  <p:tag name="SECTOMILLISECCONVERTED" val="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3597</TotalTime>
  <Words>320</Words>
  <Application>Microsoft Office PowerPoint</Application>
  <PresentationFormat>Widescreen</PresentationFormat>
  <Paragraphs>46</Paragraphs>
  <Slides>28</Slides>
  <Notes>3</Notes>
  <HiddenSlides>0</HiddenSlides>
  <MMClips>6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4" baseType="lpstr">
      <vt:lpstr>Arial</vt:lpstr>
      <vt:lpstr>Calibri</vt:lpstr>
      <vt:lpstr>Calibri Light</vt:lpstr>
      <vt:lpstr>SVN-Times New Roman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Sky123.Org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Sky123.Org</dc:creator>
  <cp:lastModifiedBy>Administrator</cp:lastModifiedBy>
  <cp:revision>315</cp:revision>
  <dcterms:created xsi:type="dcterms:W3CDTF">2017-09-30T08:09:50Z</dcterms:created>
  <dcterms:modified xsi:type="dcterms:W3CDTF">2026-03-29T00:06:01Z</dcterms:modified>
</cp:coreProperties>
</file>