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gif" ContentType="image/gif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1604" r:id="rId2"/>
    <p:sldId id="1605" r:id="rId3"/>
    <p:sldId id="1595" r:id="rId4"/>
    <p:sldId id="1596" r:id="rId5"/>
    <p:sldId id="1598" r:id="rId6"/>
    <p:sldId id="312" r:id="rId7"/>
    <p:sldId id="377" r:id="rId8"/>
    <p:sldId id="343" r:id="rId9"/>
    <p:sldId id="340" r:id="rId10"/>
    <p:sldId id="1599" r:id="rId11"/>
    <p:sldId id="1600" r:id="rId12"/>
    <p:sldId id="1594" r:id="rId13"/>
    <p:sldId id="1601" r:id="rId14"/>
    <p:sldId id="347" r:id="rId15"/>
    <p:sldId id="350" r:id="rId16"/>
    <p:sldId id="348" r:id="rId17"/>
    <p:sldId id="366" r:id="rId18"/>
    <p:sldId id="265" r:id="rId19"/>
    <p:sldId id="346" r:id="rId20"/>
    <p:sldId id="1602" r:id="rId21"/>
    <p:sldId id="1508" r:id="rId22"/>
    <p:sldId id="1536" r:id="rId23"/>
    <p:sldId id="1603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-514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99C3AD-2FB3-4AED-BB78-63AB5FBE47E2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E3FB0-6110-46E6-8BC0-773875E8AA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4964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04211B-24FF-496D-AB41-48B7E642342F}" type="slidenum">
              <a:rPr lang="vi-VN" smtClean="0"/>
              <a:t>7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8618105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6AD9F8-C5F4-44F1-B06C-F2E34AD3C735}" type="slidenum">
              <a:rPr lang="zh-CN" altLang="en-US" smtClean="0">
                <a:solidFill>
                  <a:prstClr val="black"/>
                </a:solidFill>
              </a:rPr>
              <a:pPr/>
              <a:t>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3114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132809-4AE5-43C6-B6ED-1AA95BC7BA33}" type="slidenum">
              <a:rPr lang="zh-CN" altLang="en-US" smtClean="0">
                <a:solidFill>
                  <a:prstClr val="black"/>
                </a:solidFill>
              </a:rPr>
              <a:pPr/>
              <a:t>14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67791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132809-4AE5-43C6-B6ED-1AA95BC7BA33}" type="slidenum">
              <a:rPr lang="zh-CN" altLang="en-US" smtClean="0">
                <a:solidFill>
                  <a:prstClr val="black"/>
                </a:solidFill>
              </a:rPr>
              <a:pPr/>
              <a:t>15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67791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132809-4AE5-43C6-B6ED-1AA95BC7BA33}" type="slidenum">
              <a:rPr lang="zh-CN" altLang="en-US" smtClean="0">
                <a:solidFill>
                  <a:prstClr val="black"/>
                </a:solidFill>
              </a:rPr>
              <a:pPr/>
              <a:t>16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67791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132809-4AE5-43C6-B6ED-1AA95BC7BA33}" type="slidenum">
              <a:rPr lang="zh-CN" altLang="en-US" smtClean="0">
                <a:solidFill>
                  <a:prstClr val="black"/>
                </a:solidFill>
              </a:rPr>
              <a:pPr/>
              <a:t>17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67791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6AD9F8-C5F4-44F1-B06C-F2E34AD3C735}" type="slidenum">
              <a:rPr lang="zh-CN" altLang="en-US" smtClean="0">
                <a:solidFill>
                  <a:prstClr val="black"/>
                </a:solidFill>
              </a:rPr>
              <a:pPr/>
              <a:t>19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27294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04211B-24FF-496D-AB41-48B7E642342F}" type="slidenum">
              <a:rPr lang="vi-VN" smtClean="0"/>
              <a:t>21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1611223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2A6925E-AD90-E03D-2849-30E1507322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61FF5549-129E-D27B-D94D-D2C362ADDE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48ACB8B-BBD9-926B-53FD-608BC5C9AF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3F302-2ECB-475F-8B17-295946C3056F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0C52B53-E766-7623-88BC-A62DB46A6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5B9A671-2743-49FB-2469-231412A74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60C38-5DF0-4F6E-9D4A-3B5D6E194A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3273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8D59CEA-ED94-D6D9-8A29-6DD8B97F7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8C1B4D7-395E-D55F-6219-E1B5067131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F57249A-B764-C491-9509-2C00FBC78F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3F302-2ECB-475F-8B17-295946C3056F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51D7153-8D38-2E28-B4A3-C47ADAF80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ED4DCAA-3B5D-27BF-C623-885065D14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60C38-5DF0-4F6E-9D4A-3B5D6E194A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8624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4EC961B-9E06-D6E7-B39F-D2A834DE69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31EB36D-6CF4-0DB9-53AC-106133109A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C56DBCF-1679-F590-03FB-D2772410A7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3F302-2ECB-475F-8B17-295946C3056F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991AB9B-CF0E-068F-3286-C387D225D3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643177D-3350-46CB-19C2-25D216F78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60C38-5DF0-4F6E-9D4A-3B5D6E194A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702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8DC6E3F-7CB0-7600-EF74-44A986A4D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9E9B5AC-56E1-6218-9399-E04CF0D51A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15138D7B-8838-8F85-9F5C-1717363325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7E9BFC7C-CB30-8B91-1786-9AC3648D8F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3F302-2ECB-475F-8B17-295946C3056F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B39DC6E8-96D3-C219-64BD-8EE33DE7A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021F2068-505E-9A75-C150-C6D5AD8A0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60C38-5DF0-4F6E-9D4A-3B5D6E194A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50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59F1BBA-A81C-E714-89C9-D0FB07974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AEF25DE-8174-C867-1DB0-069A37E615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1ABD5D05-21D3-BF92-7DAA-81879536CE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F7EFCD90-8510-4B13-03F1-301A51E017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45428825-5579-00DC-44B3-AEACF479C2C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23D35045-48D4-1132-8FB3-33419D4E8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3F302-2ECB-475F-8B17-295946C3056F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161C1D26-7E65-E72D-049E-08BE4747D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0DF50913-EE0A-3CB4-2CB1-D6D368416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60C38-5DF0-4F6E-9D4A-3B5D6E194A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79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44005F1-E8CA-30C3-4FD8-D72D120E0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8D5733C8-0018-98BA-E12D-CF56F3119A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3F302-2ECB-475F-8B17-295946C3056F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8BD491FC-4393-F9FE-0F26-930C7A213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E67B8B30-F767-B54D-0CFE-8568B97C8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60C38-5DF0-4F6E-9D4A-3B5D6E194A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5470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5949E5CC-AB06-38E7-3F75-1E0134EBE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3F302-2ECB-475F-8B17-295946C3056F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9107D9E3-DF6F-2D40-C1A5-65BBC9DA2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519393AC-3E3E-DDD9-2360-A627AA928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60C38-5DF0-4F6E-9D4A-3B5D6E194A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879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0FC3BC2-1BFB-D842-D311-BE675E0993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7900980-84DC-4823-D864-C53450EA17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5E491898-C11E-7F14-6A19-4A384A30EA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EA95F81-5BBF-36F1-3092-B367D2E8A6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3F302-2ECB-475F-8B17-295946C3056F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E990A80-1495-2433-CBE2-1B92372C3B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6B815E2-7EE7-5589-1EA8-DC5AAC48A9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60C38-5DF0-4F6E-9D4A-3B5D6E194A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2827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743616A-4E7D-B744-4DF3-7F07C341C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C3F0CC1D-BFA7-C5D6-6EEB-A421ED1B18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B2C945D9-7EA1-96E4-F66C-9FBCBC339E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2A98DF80-DF13-0795-67F7-D3879244E2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3F302-2ECB-475F-8B17-295946C3056F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81C2D26-4278-C813-0481-0A8D3803E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E0E4D265-FEA8-364A-CCF3-F77821FC8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60C38-5DF0-4F6E-9D4A-3B5D6E194A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051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4F81C6D-AF4D-AFC5-AA54-17854DCF87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B7535306-749E-BDFC-A505-6B8E3F6FAA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C5D0822-8EC8-EF6E-3DCD-D69E1ED4B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3F302-2ECB-475F-8B17-295946C3056F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FD3925F-D687-CC97-C1CA-70761C5B8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FA5ACFF-5C28-1252-ECC1-F19141912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60C38-5DF0-4F6E-9D4A-3B5D6E194A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843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F022BC58-D6B2-79F5-DC1B-69D71BCF6F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452D022D-5E29-9D78-A29D-04368C1F6A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1625C4E-D9AD-7DFB-53BD-D933F2FA36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3F302-2ECB-475F-8B17-295946C3056F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0649DD1-50EB-C5A3-10E1-03BAEE7E1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63CED81-F104-53F8-6DE3-939357BA0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60C38-5DF0-4F6E-9D4A-3B5D6E194A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2411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69F59B8D-2E76-41FC-BC9A-9311E43E19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67001" y="-2667002"/>
            <a:ext cx="6858000" cy="12192003"/>
          </a:xfrm>
          <a:prstGeom prst="rect">
            <a:avLst/>
          </a:prstGeom>
        </p:spPr>
      </p:pic>
      <p:sp>
        <p:nvSpPr>
          <p:cNvPr id="7" name="矩形: 圆角 6">
            <a:extLst>
              <a:ext uri="{FF2B5EF4-FFF2-40B4-BE49-F238E27FC236}">
                <a16:creationId xmlns:a16="http://schemas.microsoft.com/office/drawing/2014/main" xmlns="" id="{FC8A23B2-6893-45E5-8C3C-52D518212B4E}"/>
              </a:ext>
            </a:extLst>
          </p:cNvPr>
          <p:cNvSpPr/>
          <p:nvPr userDrawn="1"/>
        </p:nvSpPr>
        <p:spPr>
          <a:xfrm>
            <a:off x="219076" y="200026"/>
            <a:ext cx="11753851" cy="6457951"/>
          </a:xfrm>
          <a:prstGeom prst="roundRect">
            <a:avLst>
              <a:gd name="adj" fmla="val 3098"/>
            </a:avLst>
          </a:prstGeom>
          <a:solidFill>
            <a:srgbClr val="FFFC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/>
          </a:p>
        </p:txBody>
      </p:sp>
    </p:spTree>
    <p:extLst>
      <p:ext uri="{BB962C8B-B14F-4D97-AF65-F5344CB8AC3E}">
        <p14:creationId xmlns:p14="http://schemas.microsoft.com/office/powerpoint/2010/main" val="2093453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ADC15316-4646-AD10-105E-8F2FC42A34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48088BA-97C4-6BFF-BE23-393355B678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37C1581-2441-68D0-9235-7007BE9AC0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63F302-2ECB-475F-8B17-295946C3056F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5B01DD9-F334-522C-FF55-C3BAC12AD5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25A8CA9-D181-9D8D-C34E-AC49FAA8C3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960C38-5DF0-4F6E-9D4A-3B5D6E194A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088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.png"/><Relationship Id="rId3" Type="http://schemas.openxmlformats.org/officeDocument/2006/relationships/image" Target="../media/image4.png"/><Relationship Id="rId12" Type="http://schemas.openxmlformats.org/officeDocument/2006/relationships/image" Target="../media/image5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14.svg"/><Relationship Id="rId4" Type="http://schemas.openxmlformats.org/officeDocument/2006/relationships/image" Target="../media/image7.svg"/><Relationship Id="rId14" Type="http://schemas.openxmlformats.org/officeDocument/2006/relationships/image" Target="../media/image7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0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notesSlide" Target="../notesSlides/notesSlid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12" Type="http://schemas.openxmlformats.org/officeDocument/2006/relationships/image" Target="../media/image6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32.png"/><Relationship Id="rId6" Type="http://schemas.openxmlformats.org/officeDocument/2006/relationships/image" Target="../media/image22.svg"/><Relationship Id="rId10" Type="http://schemas.openxmlformats.org/officeDocument/2006/relationships/image" Target="../media/image55.svg"/><Relationship Id="rId4" Type="http://schemas.openxmlformats.org/officeDocument/2006/relationships/image" Target="../media/image7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1.sv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47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2.xml"/><Relationship Id="rId11" Type="http://schemas.openxmlformats.org/officeDocument/2006/relationships/image" Target="../media/image32.png"/><Relationship Id="rId6" Type="http://schemas.openxmlformats.org/officeDocument/2006/relationships/image" Target="../media/image22.svg"/><Relationship Id="rId10" Type="http://schemas.openxmlformats.org/officeDocument/2006/relationships/image" Target="../media/image6.png"/><Relationship Id="rId9" Type="http://schemas.openxmlformats.org/officeDocument/2006/relationships/image" Target="../media/image48.png"/><Relationship Id="rId4" Type="http://schemas.openxmlformats.org/officeDocument/2006/relationships/image" Target="../media/image7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50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="" xmlns:a16="http://schemas.microsoft.com/office/drawing/2014/main" id="{4B6407D0-504E-CB07-AEBE-A410BEB23D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923"/>
          <a:stretch/>
        </p:blipFill>
        <p:spPr bwMode="auto">
          <a:xfrm flipH="1">
            <a:off x="98610" y="905436"/>
            <a:ext cx="12003741" cy="5952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8389D92B-E61B-B267-B4C1-A6203A7B1452}"/>
              </a:ext>
            </a:extLst>
          </p:cNvPr>
          <p:cNvSpPr txBox="1"/>
          <p:nvPr/>
        </p:nvSpPr>
        <p:spPr>
          <a:xfrm>
            <a:off x="1627091" y="-376278"/>
            <a:ext cx="8821272" cy="14748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377">
              <a:lnSpc>
                <a:spcPts val="13465"/>
              </a:lnSpc>
              <a:defRPr/>
            </a:pP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CHÀO MỪNG QUÝ THẦY CÔ DỰ GIỜ </a:t>
            </a:r>
          </a:p>
        </p:txBody>
      </p:sp>
      <p:sp>
        <p:nvSpPr>
          <p:cNvPr id="2" name="Rectangle 1"/>
          <p:cNvSpPr/>
          <p:nvPr/>
        </p:nvSpPr>
        <p:spPr>
          <a:xfrm>
            <a:off x="3338773" y="1334851"/>
            <a:ext cx="470763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46"/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MÔN : MĨ THUẬT LỚP 1A2</a:t>
            </a:r>
            <a:endParaRPr 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8940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-115742"/>
            <a:ext cx="3891547" cy="3716191"/>
          </a:xfrm>
          <a:prstGeom prst="rect">
            <a:avLst/>
          </a:prstGeom>
        </p:spPr>
      </p:pic>
      <p:sp>
        <p:nvSpPr>
          <p:cNvPr id="5" name="Freeform 26"/>
          <p:cNvSpPr/>
          <p:nvPr/>
        </p:nvSpPr>
        <p:spPr>
          <a:xfrm>
            <a:off x="62753" y="4347882"/>
            <a:ext cx="7126942" cy="2510118"/>
          </a:xfrm>
          <a:custGeom>
            <a:avLst/>
            <a:gdLst/>
            <a:ahLst/>
            <a:cxnLst/>
            <a:rect l="l" t="t" r="r" b="b"/>
            <a:pathLst>
              <a:path w="7315200" h="3118104">
                <a:moveTo>
                  <a:pt x="0" y="0"/>
                </a:moveTo>
                <a:lnTo>
                  <a:pt x="7315200" y="0"/>
                </a:lnTo>
                <a:lnTo>
                  <a:pt x="7315200" y="3118104"/>
                </a:lnTo>
                <a:lnTo>
                  <a:pt x="0" y="311810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28"/>
          <p:cNvSpPr/>
          <p:nvPr/>
        </p:nvSpPr>
        <p:spPr>
          <a:xfrm>
            <a:off x="6289261" y="4506830"/>
            <a:ext cx="5902739" cy="2351170"/>
          </a:xfrm>
          <a:custGeom>
            <a:avLst/>
            <a:gdLst/>
            <a:ahLst/>
            <a:cxnLst/>
            <a:rect l="l" t="t" r="r" b="b"/>
            <a:pathLst>
              <a:path w="7315200" h="3118104">
                <a:moveTo>
                  <a:pt x="0" y="0"/>
                </a:moveTo>
                <a:lnTo>
                  <a:pt x="7315200" y="0"/>
                </a:lnTo>
                <a:lnTo>
                  <a:pt x="7315200" y="3118104"/>
                </a:lnTo>
                <a:lnTo>
                  <a:pt x="0" y="311810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pic>
        <p:nvPicPr>
          <p:cNvPr id="7" name="Picture 13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>
            <a:off x="9744172" y="3960247"/>
            <a:ext cx="1202197" cy="1093165"/>
          </a:xfrm>
          <a:prstGeom prst="rect">
            <a:avLst/>
          </a:prstGeom>
        </p:spPr>
      </p:pic>
      <p:pic>
        <p:nvPicPr>
          <p:cNvPr id="8" name="Picture 13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>
            <a:off x="7424282" y="3986249"/>
            <a:ext cx="1253553" cy="1041163"/>
          </a:xfrm>
          <a:prstGeom prst="rect">
            <a:avLst/>
          </a:prstGeom>
        </p:spPr>
      </p:pic>
      <p:pic>
        <p:nvPicPr>
          <p:cNvPr id="9" name="Picture 13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>
            <a:off x="10472282" y="2653553"/>
            <a:ext cx="1172872" cy="946896"/>
          </a:xfrm>
          <a:prstGeom prst="rect">
            <a:avLst/>
          </a:prstGeom>
        </p:spPr>
      </p:pic>
      <p:sp>
        <p:nvSpPr>
          <p:cNvPr id="10" name="Freeform 6"/>
          <p:cNvSpPr/>
          <p:nvPr/>
        </p:nvSpPr>
        <p:spPr>
          <a:xfrm>
            <a:off x="3597883" y="159830"/>
            <a:ext cx="6487411" cy="3826420"/>
          </a:xfrm>
          <a:custGeom>
            <a:avLst/>
            <a:gdLst/>
            <a:ahLst/>
            <a:cxnLst/>
            <a:rect l="l" t="t" r="r" b="b"/>
            <a:pathLst>
              <a:path w="9275329" h="6330412">
                <a:moveTo>
                  <a:pt x="0" y="0"/>
                </a:moveTo>
                <a:lnTo>
                  <a:pt x="9275329" y="0"/>
                </a:lnTo>
                <a:lnTo>
                  <a:pt x="9275329" y="6330412"/>
                </a:lnTo>
                <a:lnTo>
                  <a:pt x="0" y="6330412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6"/>
          <p:cNvSpPr txBox="1"/>
          <p:nvPr/>
        </p:nvSpPr>
        <p:spPr>
          <a:xfrm>
            <a:off x="4335170" y="269772"/>
            <a:ext cx="4824239" cy="12214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4800" b="1" dirty="0">
                <a:solidFill>
                  <a:srgbClr val="000000"/>
                </a:solidFill>
                <a:latin typeface="Times New Roman" pitchFamily="18" charset="0"/>
                <a:ea typeface="UTM Times Bold"/>
                <a:cs typeface="Times New Roman" pitchFamily="18" charset="0"/>
                <a:sym typeface="UTM Times Bold"/>
              </a:rPr>
              <a:t>KHỞI ĐỘNG</a:t>
            </a:r>
          </a:p>
        </p:txBody>
      </p:sp>
      <p:pic>
        <p:nvPicPr>
          <p:cNvPr id="12" name="Picture 25"/>
          <p:cNvPicPr>
            <a:picLocks noChangeAspect="1"/>
          </p:cNvPicPr>
          <p:nvPr/>
        </p:nvPicPr>
        <p:blipFill>
          <a:blip r:embed="rId14"/>
          <a:srcRect r="39647" b="8350"/>
          <a:stretch>
            <a:fillRect/>
          </a:stretch>
        </p:blipFill>
        <p:spPr>
          <a:xfrm>
            <a:off x="5974966" y="964693"/>
            <a:ext cx="2429457" cy="2896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509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nhà 1">
            <a:hlinkClick r:id="" action="ppaction://media"/>
            <a:extLst>
              <a:ext uri="{FF2B5EF4-FFF2-40B4-BE49-F238E27FC236}">
                <a16:creationId xmlns:a16="http://schemas.microsoft.com/office/drawing/2014/main" xmlns="" id="{85145DC8-8546-E7E1-1863-965F8851AC0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3212" r="13146"/>
          <a:stretch/>
        </p:blipFill>
        <p:spPr>
          <a:xfrm>
            <a:off x="2074985" y="210579"/>
            <a:ext cx="8528538" cy="6249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02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77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nip Diagonal Corner Rectangle 39">
            <a:extLst>
              <a:ext uri="{FF2B5EF4-FFF2-40B4-BE49-F238E27FC236}">
                <a16:creationId xmlns:a16="http://schemas.microsoft.com/office/drawing/2014/main" xmlns="" id="{C3525965-92F6-DC38-57DE-C215D009E1EC}"/>
              </a:ext>
            </a:extLst>
          </p:cNvPr>
          <p:cNvSpPr/>
          <p:nvPr/>
        </p:nvSpPr>
        <p:spPr>
          <a:xfrm>
            <a:off x="834573" y="410936"/>
            <a:ext cx="10522857" cy="1240065"/>
          </a:xfrm>
          <a:prstGeom prst="snip2DiagRect">
            <a:avLst/>
          </a:prstGeom>
          <a:solidFill>
            <a:srgbClr val="00206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46"/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1. </a:t>
            </a:r>
            <a:r>
              <a:rPr lang="en-US" sz="4000" b="1" noProof="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Đoạn</a:t>
            </a:r>
            <a:r>
              <a:rPr lang="en-US" sz="4000" b="1" noProof="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video </a:t>
            </a:r>
            <a:r>
              <a:rPr lang="en-US" sz="40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giới</a:t>
            </a:r>
            <a:r>
              <a:rPr lang="en-US" sz="40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thiệu</a:t>
            </a:r>
            <a:r>
              <a:rPr lang="en-US" sz="40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40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ngôi</a:t>
            </a:r>
            <a:r>
              <a:rPr lang="en-US" sz="40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nhà</a:t>
            </a:r>
            <a:r>
              <a:rPr lang="en-US" sz="40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40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ai?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" name="Snip Diagonal Corner Rectangle 49">
            <a:extLst>
              <a:ext uri="{FF2B5EF4-FFF2-40B4-BE49-F238E27FC236}">
                <a16:creationId xmlns:a16="http://schemas.microsoft.com/office/drawing/2014/main" xmlns="" id="{8D13E22A-CB51-FD56-8AD3-DFBAAF7E24A2}"/>
              </a:ext>
            </a:extLst>
          </p:cNvPr>
          <p:cNvSpPr/>
          <p:nvPr/>
        </p:nvSpPr>
        <p:spPr>
          <a:xfrm>
            <a:off x="4338918" y="3934686"/>
            <a:ext cx="7360023" cy="1240066"/>
          </a:xfrm>
          <a:prstGeom prst="snip2DiagRect">
            <a:avLst/>
          </a:prstGeom>
          <a:solidFill>
            <a:srgbClr val="7030A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46"/>
            <a:r>
              <a:rPr lang="en-US" sz="4000" b="1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Ngôi</a:t>
            </a:r>
            <a:r>
              <a:rPr lang="en-US" sz="4000" b="1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b="1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nhà</a:t>
            </a:r>
            <a:r>
              <a:rPr lang="en-US" sz="4000" b="1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b="1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của</a:t>
            </a:r>
            <a:r>
              <a:rPr lang="en-US" sz="4000" b="1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b="1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tôi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7" name="Freeform 6"/>
          <p:cNvSpPr/>
          <p:nvPr/>
        </p:nvSpPr>
        <p:spPr>
          <a:xfrm flipH="1">
            <a:off x="278299" y="1651001"/>
            <a:ext cx="3979935" cy="4355352"/>
          </a:xfrm>
          <a:custGeom>
            <a:avLst/>
            <a:gdLst/>
            <a:ahLst/>
            <a:cxnLst/>
            <a:rect l="l" t="t" r="r" b="b"/>
            <a:pathLst>
              <a:path w="3603375" h="4347964">
                <a:moveTo>
                  <a:pt x="3603375" y="0"/>
                </a:moveTo>
                <a:lnTo>
                  <a:pt x="0" y="0"/>
                </a:lnTo>
                <a:lnTo>
                  <a:pt x="0" y="4347964"/>
                </a:lnTo>
                <a:lnTo>
                  <a:pt x="3603375" y="4347964"/>
                </a:lnTo>
                <a:lnTo>
                  <a:pt x="3603375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545897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E:\丫头\png\小人\卡通类素材\l;'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72459">
            <a:off x="1957003" y="-479523"/>
            <a:ext cx="7590907" cy="5519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20814" y="4510021"/>
            <a:ext cx="9143908" cy="210179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389D92B-E61B-B267-B4C1-A6203A7B1452}"/>
              </a:ext>
            </a:extLst>
          </p:cNvPr>
          <p:cNvSpPr txBox="1"/>
          <p:nvPr/>
        </p:nvSpPr>
        <p:spPr>
          <a:xfrm>
            <a:off x="2820836" y="412614"/>
            <a:ext cx="5601493" cy="14748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377">
              <a:lnSpc>
                <a:spcPts val="13465"/>
              </a:lnSpc>
              <a:defRPr/>
            </a:pP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CHỦ ĐỀ: NGÔI NHÀ CỦA EM</a:t>
            </a:r>
          </a:p>
        </p:txBody>
      </p:sp>
      <p:sp>
        <p:nvSpPr>
          <p:cNvPr id="5" name="Rectangle 4"/>
          <p:cNvSpPr/>
          <p:nvPr/>
        </p:nvSpPr>
        <p:spPr>
          <a:xfrm>
            <a:off x="3845776" y="2095459"/>
            <a:ext cx="35516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3:</a:t>
            </a:r>
            <a:r>
              <a:rPr lang="vi-VN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GHÉP HÌNH </a:t>
            </a:r>
            <a:r>
              <a:rPr lang="en-US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NHÀ</a:t>
            </a:r>
            <a:endParaRPr lang="en-US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7317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2C3366A-2CF4-D42A-4052-CB09A0E5E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7" name="Content Placeholder 16">
            <a:extLst>
              <a:ext uri="{FF2B5EF4-FFF2-40B4-BE49-F238E27FC236}">
                <a16:creationId xmlns:a16="http://schemas.microsoft.com/office/drawing/2014/main" xmlns="" id="{485A64F6-7731-4E43-EA4B-79239FFA8B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5240"/>
            <a:ext cx="12255500" cy="6873240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57D5678D-229B-7367-7B76-0F5F497FA3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8610" y="2071053"/>
            <a:ext cx="3705252" cy="35034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xmlns="" id="{0076AF50-F32F-F462-8F3A-6A5F6A86DA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3092" y="1558235"/>
            <a:ext cx="3333768" cy="33181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7" descr="E:\GIAO AN\SGV lop 2\sgv chân trời sáng tạo lớp 2\hình minh họa giáo án\11\6826466070_1575466718.png">
            <a:extLst>
              <a:ext uri="{FF2B5EF4-FFF2-40B4-BE49-F238E27FC236}">
                <a16:creationId xmlns:a16="http://schemas.microsoft.com/office/drawing/2014/main" xmlns="" id="{4327D380-5AAF-B17E-1D8C-706206E68B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761688">
            <a:off x="6854996" y="1714711"/>
            <a:ext cx="1977214" cy="19772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xmlns="" id="{EEC027B0-835B-EFB0-7FBA-7BBF3A411F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7405" y="3101684"/>
            <a:ext cx="2829607" cy="22391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5CE0EB56-14D2-D2A3-C216-904985BACD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5143" y="3800095"/>
            <a:ext cx="3786187" cy="18780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3"/>
          <p:cNvSpPr txBox="1"/>
          <p:nvPr/>
        </p:nvSpPr>
        <p:spPr>
          <a:xfrm>
            <a:off x="3045143" y="755003"/>
            <a:ext cx="6414247" cy="17168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sz="3000" b="1" dirty="0">
                <a:solidFill>
                  <a:srgbClr val="FF0000"/>
                </a:solidFill>
                <a:latin typeface="Times New Roman" pitchFamily="18" charset="0"/>
                <a:ea typeface="UTM Times Bold"/>
                <a:cs typeface="Times New Roman" pitchFamily="18" charset="0"/>
                <a:sym typeface="UTM Times Bold"/>
              </a:rPr>
              <a:t>HÌNH THÀNH KIẾN THỨC MỚI</a:t>
            </a:r>
          </a:p>
          <a:p>
            <a:pPr algn="ctr">
              <a:lnSpc>
                <a:spcPts val="7000"/>
              </a:lnSpc>
              <a:spcBef>
                <a:spcPct val="0"/>
              </a:spcBef>
            </a:pPr>
            <a:endParaRPr lang="en-US" sz="5000" b="1" dirty="0">
              <a:solidFill>
                <a:srgbClr val="000000"/>
              </a:solidFill>
              <a:latin typeface="UTM Times Bold"/>
              <a:ea typeface="UTM Times Bold"/>
              <a:cs typeface="UTM Times Bold"/>
              <a:sym typeface="UTM Times Bold"/>
            </a:endParaRPr>
          </a:p>
        </p:txBody>
      </p:sp>
    </p:spTree>
    <p:extLst>
      <p:ext uri="{BB962C8B-B14F-4D97-AF65-F5344CB8AC3E}">
        <p14:creationId xmlns:p14="http://schemas.microsoft.com/office/powerpoint/2010/main" val="183645433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xmlns="" id="{E2CF10B8-E61F-C8D2-D79F-ED90F94FDD50}"/>
              </a:ext>
            </a:extLst>
          </p:cNvPr>
          <p:cNvSpPr/>
          <p:nvPr/>
        </p:nvSpPr>
        <p:spPr>
          <a:xfrm>
            <a:off x="448698" y="194615"/>
            <a:ext cx="2735743" cy="2372597"/>
          </a:xfrm>
          <a:prstGeom prst="ellipse">
            <a:avLst/>
          </a:prstGeom>
          <a:noFill/>
          <a:ln w="146050" cap="rnd">
            <a:solidFill>
              <a:srgbClr val="ED7D31"/>
            </a:solidFill>
            <a:prstDash val="sysDot"/>
          </a:ln>
          <a:effectLst>
            <a:glow rad="88900">
              <a:srgbClr val="00B0F0">
                <a:alpha val="72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6" name="Picture 5" descr="A red and green text on a black background&#10;&#10;Description automatically generated">
            <a:extLst>
              <a:ext uri="{FF2B5EF4-FFF2-40B4-BE49-F238E27FC236}">
                <a16:creationId xmlns:a16="http://schemas.microsoft.com/office/drawing/2014/main" xmlns="" id="{96FE128E-F196-8BF3-CB16-C38A79C60A1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910" y="581043"/>
            <a:ext cx="3013317" cy="198616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5509A531-35D6-34D6-025E-F68D21CECB7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531525" y="-118852"/>
            <a:ext cx="3184090" cy="2025290"/>
          </a:xfrm>
          <a:prstGeom prst="rect">
            <a:avLst/>
          </a:prstGeom>
          <a:noFill/>
          <a:ln>
            <a:noFill/>
          </a:ln>
          <a:effectLst>
            <a:outerShdw blurRad="101600" dist="38100" dir="8100000" sx="106000" sy="106000" algn="tr" rotWithShape="0">
              <a:srgbClr val="000000">
                <a:alpha val="59999"/>
              </a:srgbClr>
            </a:outerShdw>
          </a:effectLst>
        </p:spPr>
      </p:pic>
      <p:pic>
        <p:nvPicPr>
          <p:cNvPr id="8" name="nhà 1">
            <a:hlinkClick r:id="" action="ppaction://media"/>
            <a:extLst>
              <a:ext uri="{FF2B5EF4-FFF2-40B4-BE49-F238E27FC236}">
                <a16:creationId xmlns:a16="http://schemas.microsoft.com/office/drawing/2014/main" xmlns="" id="{1CD48B2B-5C0E-B7F3-C964-A6A2EAAE049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917541" y="1872258"/>
            <a:ext cx="7512460" cy="4406439"/>
          </a:xfrm>
          <a:prstGeom prst="rect">
            <a:avLst/>
          </a:prstGeom>
        </p:spPr>
      </p:pic>
      <p:sp>
        <p:nvSpPr>
          <p:cNvPr id="9" name="TextBox 37"/>
          <p:cNvSpPr txBox="1"/>
          <p:nvPr/>
        </p:nvSpPr>
        <p:spPr>
          <a:xfrm>
            <a:off x="2940459" y="581043"/>
            <a:ext cx="586740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 err="1">
                <a:solidFill>
                  <a:srgbClr val="00B0F0"/>
                </a:solidFill>
                <a:effectLst>
                  <a:outerShdw dist="50800" dir="4800000" algn="ctr" rotWithShape="0">
                    <a:srgbClr val="005F60">
                      <a:lumMod val="50000"/>
                    </a:srgbClr>
                  </a:outerShdw>
                </a:effectLst>
                <a:latin typeface="iCiel Cadena" pitchFamily="2" charset="0"/>
                <a:cs typeface="+mn-ea"/>
                <a:sym typeface="+mn-lt"/>
              </a:rPr>
              <a:t>Hoạt</a:t>
            </a:r>
            <a:r>
              <a:rPr lang="en-US" altLang="zh-CN" sz="4800" b="1" dirty="0">
                <a:solidFill>
                  <a:srgbClr val="00B0F0"/>
                </a:solidFill>
                <a:effectLst>
                  <a:outerShdw dist="50800" dir="4800000" algn="ctr" rotWithShape="0">
                    <a:srgbClr val="005F60">
                      <a:lumMod val="50000"/>
                    </a:srgbClr>
                  </a:outerShdw>
                </a:effectLst>
                <a:latin typeface="iCiel Cadena" pitchFamily="2" charset="0"/>
                <a:cs typeface="+mn-ea"/>
                <a:sym typeface="+mn-lt"/>
              </a:rPr>
              <a:t> </a:t>
            </a:r>
            <a:r>
              <a:rPr lang="en-US" altLang="zh-CN" sz="4800" b="1" dirty="0" err="1">
                <a:solidFill>
                  <a:srgbClr val="00B0F0"/>
                </a:solidFill>
                <a:effectLst>
                  <a:outerShdw dist="50800" dir="4800000" algn="ctr" rotWithShape="0">
                    <a:srgbClr val="005F60">
                      <a:lumMod val="50000"/>
                    </a:srgbClr>
                  </a:outerShdw>
                </a:effectLst>
                <a:latin typeface="iCiel Cadena" pitchFamily="2" charset="0"/>
                <a:cs typeface="+mn-ea"/>
                <a:sym typeface="+mn-lt"/>
              </a:rPr>
              <a:t>động</a:t>
            </a:r>
            <a:r>
              <a:rPr lang="en-US" altLang="zh-CN" sz="4800" b="1" dirty="0">
                <a:solidFill>
                  <a:srgbClr val="00B0F0"/>
                </a:solidFill>
                <a:effectLst>
                  <a:outerShdw dist="50800" dir="4800000" algn="ctr" rotWithShape="0">
                    <a:srgbClr val="005F60">
                      <a:lumMod val="50000"/>
                    </a:srgbClr>
                  </a:outerShdw>
                </a:effectLst>
                <a:latin typeface="iCiel Cadena" pitchFamily="2" charset="0"/>
                <a:cs typeface="+mn-ea"/>
                <a:sym typeface="+mn-lt"/>
              </a:rPr>
              <a:t>  </a:t>
            </a:r>
            <a:r>
              <a:rPr lang="en-US" altLang="zh-CN" sz="4800" b="1" dirty="0" smtClean="0">
                <a:solidFill>
                  <a:srgbClr val="00B0F0"/>
                </a:solidFill>
                <a:effectLst>
                  <a:outerShdw dist="50800" dir="4800000" algn="ctr" rotWithShape="0">
                    <a:srgbClr val="005F60">
                      <a:lumMod val="50000"/>
                    </a:srgbClr>
                  </a:outerShdw>
                </a:effectLst>
                <a:latin typeface="iCiel Cadena" pitchFamily="2" charset="0"/>
                <a:cs typeface="+mn-ea"/>
                <a:sym typeface="+mn-lt"/>
              </a:rPr>
              <a:t>1 </a:t>
            </a:r>
            <a:endParaRPr lang="en-US" altLang="zh-CN" sz="4800" b="1" dirty="0">
              <a:solidFill>
                <a:srgbClr val="00B0F0"/>
              </a:solidFill>
              <a:effectLst>
                <a:outerShdw dist="50800" dir="4800000" algn="ctr" rotWithShape="0">
                  <a:srgbClr val="005F60">
                    <a:lumMod val="50000"/>
                  </a:srgbClr>
                </a:outerShdw>
              </a:effectLst>
              <a:latin typeface="iCiel Cadena" pitchFamily="2" charset="0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84192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" dur="6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3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24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  <p:bldLst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E:\丫头\png\小人\卡通类素材\l;'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72459">
            <a:off x="1422165" y="-376808"/>
            <a:ext cx="7590907" cy="5519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3194" y="1326032"/>
            <a:ext cx="3048004" cy="50747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20814" y="4510021"/>
            <a:ext cx="9143908" cy="210179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418176" y="1470273"/>
            <a:ext cx="5282600" cy="1449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100" dirty="0" err="1">
                <a:solidFill>
                  <a:srgbClr val="0070C0"/>
                </a:solidFill>
                <a:latin typeface="iCiel Cadena" pitchFamily="2" charset="0"/>
              </a:rPr>
              <a:t>Quan</a:t>
            </a:r>
            <a:r>
              <a:rPr lang="en-US" sz="3100" dirty="0">
                <a:solidFill>
                  <a:srgbClr val="0070C0"/>
                </a:solidFill>
                <a:latin typeface="iCiel Cadena" pitchFamily="2" charset="0"/>
              </a:rPr>
              <a:t> </a:t>
            </a:r>
            <a:r>
              <a:rPr lang="en-US" sz="3100" dirty="0" err="1">
                <a:solidFill>
                  <a:srgbClr val="0070C0"/>
                </a:solidFill>
                <a:latin typeface="iCiel Cadena" pitchFamily="2" charset="0"/>
              </a:rPr>
              <a:t>sát</a:t>
            </a:r>
            <a:r>
              <a:rPr lang="en-US" sz="3100" dirty="0">
                <a:solidFill>
                  <a:srgbClr val="0070C0"/>
                </a:solidFill>
                <a:latin typeface="iCiel Cadena" pitchFamily="2" charset="0"/>
              </a:rPr>
              <a:t>, </a:t>
            </a:r>
            <a:r>
              <a:rPr lang="en-US" sz="3100" dirty="0" err="1">
                <a:solidFill>
                  <a:srgbClr val="0070C0"/>
                </a:solidFill>
                <a:latin typeface="iCiel Cadena" pitchFamily="2" charset="0"/>
              </a:rPr>
              <a:t>thảo</a:t>
            </a:r>
            <a:r>
              <a:rPr lang="en-US" sz="3100" dirty="0">
                <a:solidFill>
                  <a:srgbClr val="0070C0"/>
                </a:solidFill>
                <a:latin typeface="iCiel Cadena" pitchFamily="2" charset="0"/>
              </a:rPr>
              <a:t> </a:t>
            </a:r>
            <a:r>
              <a:rPr lang="en-US" sz="3100" dirty="0" err="1">
                <a:solidFill>
                  <a:srgbClr val="0070C0"/>
                </a:solidFill>
                <a:latin typeface="iCiel Cadena" pitchFamily="2" charset="0"/>
              </a:rPr>
              <a:t>luận</a:t>
            </a:r>
            <a:r>
              <a:rPr lang="en-US" sz="3100" dirty="0">
                <a:solidFill>
                  <a:srgbClr val="0070C0"/>
                </a:solidFill>
                <a:latin typeface="iCiel Cadena" pitchFamily="2" charset="0"/>
              </a:rPr>
              <a:t> </a:t>
            </a:r>
            <a:r>
              <a:rPr lang="en-US" sz="3100" dirty="0" err="1">
                <a:solidFill>
                  <a:srgbClr val="0070C0"/>
                </a:solidFill>
                <a:latin typeface="iCiel Cadena" pitchFamily="2" charset="0"/>
              </a:rPr>
              <a:t>về</a:t>
            </a:r>
            <a:r>
              <a:rPr lang="en-US" sz="3100" dirty="0">
                <a:solidFill>
                  <a:srgbClr val="0070C0"/>
                </a:solidFill>
                <a:latin typeface="iCiel Cadena" pitchFamily="2" charset="0"/>
              </a:rPr>
              <a:t> </a:t>
            </a:r>
            <a:r>
              <a:rPr lang="en-US" sz="3100" dirty="0" err="1">
                <a:solidFill>
                  <a:srgbClr val="0070C0"/>
                </a:solidFill>
                <a:latin typeface="iCiel Cadena" pitchFamily="2" charset="0"/>
              </a:rPr>
              <a:t>khu</a:t>
            </a:r>
            <a:r>
              <a:rPr lang="en-US" sz="3100" dirty="0">
                <a:solidFill>
                  <a:srgbClr val="0070C0"/>
                </a:solidFill>
                <a:latin typeface="iCiel Cadena" pitchFamily="2" charset="0"/>
              </a:rPr>
              <a:t> </a:t>
            </a:r>
            <a:r>
              <a:rPr lang="en-US" sz="3100" dirty="0" err="1">
                <a:solidFill>
                  <a:srgbClr val="0070C0"/>
                </a:solidFill>
                <a:latin typeface="iCiel Cadena" pitchFamily="2" charset="0"/>
              </a:rPr>
              <a:t>nhà</a:t>
            </a:r>
            <a:r>
              <a:rPr lang="en-US" sz="3100" dirty="0">
                <a:solidFill>
                  <a:srgbClr val="0070C0"/>
                </a:solidFill>
                <a:latin typeface="iCiel Cadena" pitchFamily="2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3100" dirty="0" err="1">
                <a:solidFill>
                  <a:srgbClr val="0070C0"/>
                </a:solidFill>
                <a:latin typeface="iCiel Cadena" pitchFamily="2" charset="0"/>
              </a:rPr>
              <a:t>trong</a:t>
            </a:r>
            <a:r>
              <a:rPr lang="en-US" sz="3100" dirty="0">
                <a:solidFill>
                  <a:srgbClr val="0070C0"/>
                </a:solidFill>
                <a:latin typeface="iCiel Cadena" pitchFamily="2" charset="0"/>
              </a:rPr>
              <a:t> </a:t>
            </a:r>
            <a:r>
              <a:rPr lang="en-US" sz="3100" dirty="0" err="1">
                <a:solidFill>
                  <a:srgbClr val="0070C0"/>
                </a:solidFill>
                <a:latin typeface="iCiel Cadena" pitchFamily="2" charset="0"/>
              </a:rPr>
              <a:t>cuộc</a:t>
            </a:r>
            <a:r>
              <a:rPr lang="en-US" sz="3100" dirty="0">
                <a:solidFill>
                  <a:srgbClr val="0070C0"/>
                </a:solidFill>
                <a:latin typeface="iCiel Cadena" pitchFamily="2" charset="0"/>
              </a:rPr>
              <a:t> </a:t>
            </a:r>
            <a:r>
              <a:rPr lang="en-US" sz="3100" dirty="0" err="1">
                <a:solidFill>
                  <a:srgbClr val="0070C0"/>
                </a:solidFill>
                <a:latin typeface="iCiel Cadena" pitchFamily="2" charset="0"/>
              </a:rPr>
              <a:t>sống</a:t>
            </a:r>
            <a:r>
              <a:rPr lang="en-US" sz="3100" dirty="0">
                <a:solidFill>
                  <a:srgbClr val="0070C0"/>
                </a:solidFill>
                <a:latin typeface="iCiel Cadena" pitchFamily="2" charset="0"/>
              </a:rPr>
              <a:t> </a:t>
            </a:r>
            <a:r>
              <a:rPr lang="en-US" sz="3100" dirty="0" err="1">
                <a:solidFill>
                  <a:srgbClr val="0070C0"/>
                </a:solidFill>
                <a:latin typeface="iCiel Cadena" pitchFamily="2" charset="0"/>
              </a:rPr>
              <a:t>và</a:t>
            </a:r>
            <a:r>
              <a:rPr lang="en-US" sz="3100" dirty="0">
                <a:solidFill>
                  <a:srgbClr val="0070C0"/>
                </a:solidFill>
                <a:latin typeface="iCiel Cadena" pitchFamily="2" charset="0"/>
              </a:rPr>
              <a:t> </a:t>
            </a:r>
            <a:r>
              <a:rPr lang="en-US" sz="3100" dirty="0" err="1">
                <a:solidFill>
                  <a:srgbClr val="0070C0"/>
                </a:solidFill>
                <a:latin typeface="iCiel Cadena" pitchFamily="2" charset="0"/>
              </a:rPr>
              <a:t>trong</a:t>
            </a:r>
            <a:r>
              <a:rPr lang="en-US" sz="3100" dirty="0">
                <a:solidFill>
                  <a:srgbClr val="0070C0"/>
                </a:solidFill>
                <a:latin typeface="iCiel Cadena" pitchFamily="2" charset="0"/>
              </a:rPr>
              <a:t> </a:t>
            </a:r>
            <a:r>
              <a:rPr lang="en-US" sz="3100" dirty="0" err="1">
                <a:solidFill>
                  <a:srgbClr val="0070C0"/>
                </a:solidFill>
                <a:latin typeface="iCiel Cadena" pitchFamily="2" charset="0"/>
              </a:rPr>
              <a:t>tranh</a:t>
            </a:r>
            <a:r>
              <a:rPr lang="en-US" sz="3100" dirty="0">
                <a:solidFill>
                  <a:srgbClr val="0070C0"/>
                </a:solidFill>
                <a:latin typeface="iCiel Cadena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5554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 descr="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773" y="3739969"/>
            <a:ext cx="4038600" cy="2510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9" descr="NHA RO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5219" y="3714545"/>
            <a:ext cx="3334109" cy="2904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 Box 11"/>
          <p:cNvSpPr txBox="1">
            <a:spLocks noChangeArrowheads="1"/>
          </p:cNvSpPr>
          <p:nvPr/>
        </p:nvSpPr>
        <p:spPr bwMode="auto">
          <a:xfrm>
            <a:off x="652730" y="6250537"/>
            <a:ext cx="14478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="1" dirty="0" err="1">
                <a:solidFill>
                  <a:srgbClr val="FF0000"/>
                </a:solidFill>
              </a:rPr>
              <a:t>Nhà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Sàn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0" name="Text Box 13"/>
          <p:cNvSpPr txBox="1">
            <a:spLocks noChangeArrowheads="1"/>
          </p:cNvSpPr>
          <p:nvPr/>
        </p:nvSpPr>
        <p:spPr bwMode="auto">
          <a:xfrm>
            <a:off x="8344696" y="6252124"/>
            <a:ext cx="1447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="1" dirty="0" err="1">
                <a:solidFill>
                  <a:srgbClr val="FF0000"/>
                </a:solidFill>
              </a:rPr>
              <a:t>Nhà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Rông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447870" y="4652288"/>
            <a:ext cx="33169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+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ác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ngôi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nhà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dirty="0" err="1" smtClean="0">
                <a:latin typeface="Times New Roman" pitchFamily="18" charset="0"/>
                <a:cs typeface="Times New Roman" pitchFamily="18" charset="0"/>
              </a:rPr>
              <a:t>thường</a:t>
            </a: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vi-VN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dirty="0" err="1"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vi-VN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vi-VN" dirty="0" err="1" smtClean="0"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dirty="0" err="1">
                <a:latin typeface="Times New Roman" pitchFamily="18" charset="0"/>
                <a:cs typeface="Times New Roman" pitchFamily="18" charset="0"/>
              </a:rPr>
              <a:t>dạng</a:t>
            </a:r>
            <a:r>
              <a:rPr lang="vi-VN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dirty="0" err="1" smtClean="0">
                <a:latin typeface="Times New Roman" pitchFamily="18" charset="0"/>
                <a:cs typeface="Times New Roman" pitchFamily="18" charset="0"/>
              </a:rPr>
              <a:t>gì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431930" y="5298618"/>
            <a:ext cx="35568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vi-VN" dirty="0" err="1">
                <a:latin typeface="Times New Roman" pitchFamily="18" charset="0"/>
                <a:cs typeface="Times New Roman" pitchFamily="18" charset="0"/>
              </a:rPr>
              <a:t>Kích</a:t>
            </a:r>
            <a:r>
              <a:rPr lang="vi-VN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dirty="0" err="1">
                <a:latin typeface="Times New Roman" pitchFamily="18" charset="0"/>
                <a:cs typeface="Times New Roman" pitchFamily="18" charset="0"/>
              </a:rPr>
              <a:t>thước</a:t>
            </a:r>
            <a:r>
              <a:rPr lang="vi-VN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dirty="0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vi-VN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dirty="0" err="1">
                <a:latin typeface="Times New Roman" pitchFamily="18" charset="0"/>
                <a:cs typeface="Times New Roman" pitchFamily="18" charset="0"/>
              </a:rPr>
              <a:t>màu</a:t>
            </a:r>
            <a:r>
              <a:rPr lang="vi-VN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dirty="0" err="1">
                <a:latin typeface="Times New Roman" pitchFamily="18" charset="0"/>
                <a:cs typeface="Times New Roman" pitchFamily="18" charset="0"/>
              </a:rPr>
              <a:t>sắc</a:t>
            </a:r>
            <a:r>
              <a:rPr lang="vi-VN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dirty="0" err="1" smtClean="0"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ngôi </a:t>
            </a:r>
            <a:r>
              <a:rPr lang="vi-VN" dirty="0" err="1">
                <a:latin typeface="Times New Roman" pitchFamily="18" charset="0"/>
                <a:cs typeface="Times New Roman" pitchFamily="18" charset="0"/>
              </a:rPr>
              <a:t>nhà</a:t>
            </a:r>
            <a:r>
              <a:rPr lang="vi-VN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như </a:t>
            </a:r>
            <a:r>
              <a:rPr lang="vi-VN" dirty="0" err="1">
                <a:latin typeface="Times New Roman" pitchFamily="18" charset="0"/>
                <a:cs typeface="Times New Roman" pitchFamily="18" charset="0"/>
              </a:rPr>
              <a:t>thế</a:t>
            </a:r>
            <a:r>
              <a:rPr lang="vi-VN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dirty="0" err="1">
                <a:latin typeface="Times New Roman" pitchFamily="18" charset="0"/>
                <a:cs typeface="Times New Roman" pitchFamily="18" charset="0"/>
              </a:rPr>
              <a:t>nào</a:t>
            </a:r>
            <a:r>
              <a:rPr lang="vi-VN" dirty="0">
                <a:latin typeface="Times New Roman" pitchFamily="18" charset="0"/>
                <a:cs typeface="Times New Roman" pitchFamily="18" charset="0"/>
              </a:rPr>
              <a:t>?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Picture 2" descr="D:\chan trời sang tạo lớp 1\gnjhjghj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606" y="212888"/>
            <a:ext cx="5310736" cy="35016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Left Arrow 14"/>
          <p:cNvSpPr/>
          <p:nvPr/>
        </p:nvSpPr>
        <p:spPr>
          <a:xfrm>
            <a:off x="3995288" y="212888"/>
            <a:ext cx="2146720" cy="1225118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Picture 3" descr="D:\chan trời sang tạo lớp 1\gfjhj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3625" y="310717"/>
            <a:ext cx="5191125" cy="3275861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" name="Group 18"/>
          <p:cNvGrpSpPr/>
          <p:nvPr/>
        </p:nvGrpSpPr>
        <p:grpSpPr>
          <a:xfrm rot="10800000">
            <a:off x="9518849" y="310717"/>
            <a:ext cx="2469891" cy="1100479"/>
            <a:chOff x="-5230492" y="9606776"/>
            <a:chExt cx="2322790" cy="1381753"/>
          </a:xfrm>
        </p:grpSpPr>
        <p:sp>
          <p:nvSpPr>
            <p:cNvPr id="22" name="Right Arrow 21"/>
            <p:cNvSpPr/>
            <p:nvPr/>
          </p:nvSpPr>
          <p:spPr>
            <a:xfrm>
              <a:off x="-5230492" y="9606776"/>
              <a:ext cx="2322790" cy="1381753"/>
            </a:xfrm>
            <a:prstGeom prst="rightArrow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/>
            <p:cNvSpPr txBox="1"/>
            <p:nvPr/>
          </p:nvSpPr>
          <p:spPr>
            <a:xfrm rot="10800000">
              <a:off x="-5026374" y="10174972"/>
              <a:ext cx="2118672" cy="3345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000000"/>
                  </a:solidFill>
                  <a:latin typeface="iCiel Cadena" pitchFamily="2" charset="0"/>
                </a:rPr>
                <a:t>Chung </a:t>
              </a:r>
              <a:r>
                <a:rPr lang="en-US" sz="2000" dirty="0" err="1">
                  <a:solidFill>
                    <a:srgbClr val="000000"/>
                  </a:solidFill>
                  <a:latin typeface="iCiel Cadena" pitchFamily="2" charset="0"/>
                </a:rPr>
                <a:t>cư</a:t>
              </a:r>
              <a:r>
                <a:rPr lang="en-US" sz="2000" dirty="0">
                  <a:solidFill>
                    <a:srgbClr val="000000"/>
                  </a:solidFill>
                  <a:latin typeface="iCiel Cadena" pitchFamily="2" charset="0"/>
                </a:rPr>
                <a:t> ở </a:t>
              </a:r>
              <a:r>
                <a:rPr lang="en-US" sz="2000" dirty="0" err="1">
                  <a:solidFill>
                    <a:srgbClr val="000000"/>
                  </a:solidFill>
                  <a:latin typeface="iCiel Cadena" pitchFamily="2" charset="0"/>
                </a:rPr>
                <a:t>tp</a:t>
              </a:r>
              <a:r>
                <a:rPr lang="en-US" sz="2000" dirty="0">
                  <a:solidFill>
                    <a:srgbClr val="000000"/>
                  </a:solidFill>
                  <a:latin typeface="iCiel Cadena" pitchFamily="2" charset="0"/>
                </a:rPr>
                <a:t> HCM </a:t>
              </a:r>
            </a:p>
          </p:txBody>
        </p:sp>
      </p:grpSp>
      <p:sp>
        <p:nvSpPr>
          <p:cNvPr id="5" name="Rectangle 4"/>
          <p:cNvSpPr/>
          <p:nvPr/>
        </p:nvSpPr>
        <p:spPr>
          <a:xfrm>
            <a:off x="8344696" y="4043324"/>
            <a:ext cx="36440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+</a:t>
            </a:r>
            <a:r>
              <a:rPr lang="vi-VN" dirty="0"/>
              <a:t> </a:t>
            </a:r>
            <a:r>
              <a:rPr lang="vi-VN" dirty="0" err="1">
                <a:latin typeface="+mj-lt"/>
              </a:rPr>
              <a:t>Các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kiểu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dáng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nhà</a:t>
            </a:r>
            <a:r>
              <a:rPr lang="vi-VN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có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giống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nhau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không</a:t>
            </a:r>
            <a:r>
              <a:rPr lang="vi-VN" dirty="0">
                <a:latin typeface="+mj-lt"/>
              </a:rPr>
              <a:t>?</a:t>
            </a:r>
            <a:endParaRPr lang="en-US" dirty="0">
              <a:latin typeface="+mj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158970" y="711406"/>
            <a:ext cx="19830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solidFill>
                  <a:srgbClr val="000000"/>
                </a:solidFill>
                <a:latin typeface="iCiel Cadena" pitchFamily="2" charset="0"/>
              </a:rPr>
              <a:t>Phố</a:t>
            </a:r>
            <a:r>
              <a:rPr lang="en-US" sz="2000" dirty="0" smtClean="0">
                <a:solidFill>
                  <a:srgbClr val="000000"/>
                </a:solidFill>
                <a:latin typeface="iCiel Cadena" pitchFamily="2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iCiel Cadena" pitchFamily="2" charset="0"/>
              </a:rPr>
              <a:t>cổ</a:t>
            </a:r>
            <a:r>
              <a:rPr lang="en-US" sz="2000" dirty="0" smtClean="0">
                <a:solidFill>
                  <a:srgbClr val="000000"/>
                </a:solidFill>
                <a:latin typeface="iCiel Cadena" pitchFamily="2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iCiel Cadena" pitchFamily="2" charset="0"/>
              </a:rPr>
              <a:t>Hà</a:t>
            </a:r>
            <a:r>
              <a:rPr lang="en-US" sz="2000" dirty="0" smtClean="0">
                <a:solidFill>
                  <a:srgbClr val="000000"/>
                </a:solidFill>
                <a:latin typeface="iCiel Cadena" pitchFamily="2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iCiel Cadena" pitchFamily="2" charset="0"/>
              </a:rPr>
              <a:t>Nội</a:t>
            </a:r>
            <a:endParaRPr lang="en-US" sz="2000" dirty="0">
              <a:solidFill>
                <a:srgbClr val="000000"/>
              </a:solidFill>
              <a:latin typeface="iCiel Caden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5102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/>
      <p:bldP spid="2" grpId="0"/>
      <p:bldP spid="3" grpId="0"/>
      <p:bldP spid="15" grpId="0" animBg="1"/>
      <p:bldP spid="5" grpId="0"/>
      <p:bldP spid="2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24200" y="152400"/>
            <a:ext cx="6070600" cy="52322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002060"/>
                </a:solidFill>
                <a:latin typeface="iCiel Cadena" pitchFamily="2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Nhà</a:t>
            </a:r>
            <a:r>
              <a:rPr lang="en-US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phố</a:t>
            </a: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chung</a:t>
            </a:r>
            <a:r>
              <a:rPr lang="en-US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cư</a:t>
            </a:r>
            <a:r>
              <a:rPr lang="en-US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tranh</a:t>
            </a:r>
            <a:r>
              <a:rPr lang="en-US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3" name="Picture 3" descr="D:\chan trời sang tạo lớp 1\ghfgjhj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6219" y="2108748"/>
            <a:ext cx="4856671" cy="407214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277374" y="6180892"/>
            <a:ext cx="477903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Khu</a:t>
            </a:r>
            <a:r>
              <a:rPr lang="en-US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phố</a:t>
            </a:r>
            <a:r>
              <a:rPr lang="en-US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Tranh</a:t>
            </a:r>
            <a:r>
              <a:rPr lang="en-US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sáp</a:t>
            </a:r>
            <a:r>
              <a:rPr lang="en-US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màu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ác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giả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 Song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Như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  </a:t>
            </a:r>
          </a:p>
          <a:p>
            <a:endParaRPr lang="en-US" sz="2000" dirty="0">
              <a:solidFill>
                <a:srgbClr val="000000"/>
              </a:solidFill>
              <a:latin typeface="iCiel Cadena" pitchFamily="2" charset="0"/>
            </a:endParaRPr>
          </a:p>
        </p:txBody>
      </p:sp>
      <p:pic>
        <p:nvPicPr>
          <p:cNvPr id="6" name="Picture 4" descr="D:\chan trời sang tạo lớp 1\fdhghvgj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9873" y="2013857"/>
            <a:ext cx="4666368" cy="407214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434575" y="6086001"/>
            <a:ext cx="445166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en-US" sz="20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Thế</a:t>
            </a: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giới</a:t>
            </a:r>
            <a:r>
              <a:rPr lang="en-US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bao</a:t>
            </a:r>
            <a:r>
              <a:rPr lang="en-US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ni</a:t>
            </a:r>
            <a:r>
              <a:rPr lang="en-US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lông</a:t>
            </a:r>
            <a:r>
              <a:rPr lang="en-US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 </a:t>
            </a:r>
          </a:p>
          <a:p>
            <a:pPr algn="ctr"/>
            <a:r>
              <a:rPr lang="en-US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tranh</a:t>
            </a:r>
            <a:r>
              <a:rPr lang="en-US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sáp</a:t>
            </a:r>
            <a:r>
              <a:rPr lang="en-US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màu</a:t>
            </a:r>
            <a:r>
              <a:rPr lang="en-US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xmlns="" id="{6CF6E4C0-9CFC-991C-9BB2-4B9F7712EEE6}"/>
              </a:ext>
            </a:extLst>
          </p:cNvPr>
          <p:cNvSpPr/>
          <p:nvPr/>
        </p:nvSpPr>
        <p:spPr>
          <a:xfrm>
            <a:off x="389900" y="273170"/>
            <a:ext cx="2896079" cy="2602506"/>
          </a:xfrm>
          <a:prstGeom prst="ellipse">
            <a:avLst/>
          </a:prstGeom>
          <a:noFill/>
          <a:ln w="146050" cap="rnd">
            <a:solidFill>
              <a:srgbClr val="ED7D31"/>
            </a:solidFill>
            <a:prstDash val="sysDot"/>
          </a:ln>
          <a:effectLst>
            <a:glow rad="88900">
              <a:srgbClr val="00B0F0">
                <a:alpha val="72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22695" y="1068932"/>
            <a:ext cx="286328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THẢO LUẬN NHÓM</a:t>
            </a:r>
          </a:p>
          <a:p>
            <a:r>
              <a:rPr lang="en-US" sz="22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       ĐÔI</a:t>
            </a:r>
            <a:endParaRPr lang="en-US" sz="22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237268" y="772123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Kiểu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dáng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nhà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tranh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237267" y="1141455"/>
            <a:ext cx="31820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Vẽ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ngôi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nhà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gì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?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237268" y="1510787"/>
            <a:ext cx="54837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Màu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sắc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ngôi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nhà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tranh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như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thế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nào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074486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7" grpId="0"/>
      <p:bldP spid="8" grpId="0" animBg="1"/>
      <p:bldP spid="9" grpId="0"/>
      <p:bldP spid="10" grpId="0"/>
      <p:bldP spid="13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9"/>
          <p:cNvSpPr/>
          <p:nvPr/>
        </p:nvSpPr>
        <p:spPr>
          <a:xfrm>
            <a:off x="184314" y="116541"/>
            <a:ext cx="11864250" cy="6338047"/>
          </a:xfrm>
          <a:custGeom>
            <a:avLst/>
            <a:gdLst/>
            <a:ahLst/>
            <a:cxnLst/>
            <a:rect l="l" t="t" r="r" b="b"/>
            <a:pathLst>
              <a:path w="17321211" h="7490872">
                <a:moveTo>
                  <a:pt x="0" y="0"/>
                </a:moveTo>
                <a:lnTo>
                  <a:pt x="17321212" y="0"/>
                </a:lnTo>
                <a:lnTo>
                  <a:pt x="17321212" y="7490871"/>
                </a:lnTo>
                <a:lnTo>
                  <a:pt x="0" y="749087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982" r="-5982"/>
            </a:stretch>
          </a:blipFill>
        </p:spPr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160494" y="3285564"/>
            <a:ext cx="7124252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Trong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tranh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vẽ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các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ngôi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nhà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thường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có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kiểu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dáng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đơn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giản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chủ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yếu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là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những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hình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cơ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bản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màu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sắc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cũng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khác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với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thực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tế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nhiều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màu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hơn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có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đậm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nhạt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kumimoji="0" lang="en-US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8284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nhf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0690" y="1299619"/>
            <a:ext cx="6553200" cy="436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Line 28"/>
          <p:cNvSpPr>
            <a:spLocks noChangeShapeType="1"/>
          </p:cNvSpPr>
          <p:nvPr/>
        </p:nvSpPr>
        <p:spPr bwMode="auto">
          <a:xfrm>
            <a:off x="8978661" y="1428339"/>
            <a:ext cx="533400" cy="91440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" name="Oval 23"/>
          <p:cNvSpPr>
            <a:spLocks noChangeArrowheads="1"/>
          </p:cNvSpPr>
          <p:nvPr/>
        </p:nvSpPr>
        <p:spPr bwMode="auto">
          <a:xfrm>
            <a:off x="8153400" y="524715"/>
            <a:ext cx="1371600" cy="1118559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sz="3200">
              <a:solidFill>
                <a:srgbClr val="FFFF00"/>
              </a:solidFill>
              <a:latin typeface=".VnRevueH" pitchFamily="34" charset="0"/>
            </a:endParaRPr>
          </a:p>
        </p:txBody>
      </p:sp>
      <p:sp>
        <p:nvSpPr>
          <p:cNvPr id="5" name="Text Box 25"/>
          <p:cNvSpPr txBox="1">
            <a:spLocks noChangeArrowheads="1"/>
          </p:cNvSpPr>
          <p:nvPr/>
        </p:nvSpPr>
        <p:spPr bwMode="auto">
          <a:xfrm>
            <a:off x="8010345" y="776399"/>
            <a:ext cx="165771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Mái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nhà</a:t>
            </a:r>
            <a:endParaRPr lang="en-U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Line 15"/>
          <p:cNvSpPr>
            <a:spLocks noChangeShapeType="1"/>
          </p:cNvSpPr>
          <p:nvPr/>
        </p:nvSpPr>
        <p:spPr bwMode="auto">
          <a:xfrm flipV="1">
            <a:off x="4898365" y="4114800"/>
            <a:ext cx="2057400" cy="12954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Line 16"/>
          <p:cNvSpPr>
            <a:spLocks noChangeShapeType="1"/>
          </p:cNvSpPr>
          <p:nvPr/>
        </p:nvSpPr>
        <p:spPr bwMode="auto">
          <a:xfrm flipV="1">
            <a:off x="4528867" y="4369405"/>
            <a:ext cx="3935083" cy="1200509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" name="Oval 13"/>
          <p:cNvSpPr>
            <a:spLocks noChangeArrowheads="1"/>
          </p:cNvSpPr>
          <p:nvPr/>
        </p:nvSpPr>
        <p:spPr bwMode="auto">
          <a:xfrm>
            <a:off x="3656161" y="4417559"/>
            <a:ext cx="1701562" cy="143115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sz="3200">
              <a:solidFill>
                <a:srgbClr val="FFFF00"/>
              </a:solidFill>
              <a:latin typeface=".VnRevueH" pitchFamily="34" charset="0"/>
            </a:endParaRPr>
          </a:p>
        </p:txBody>
      </p:sp>
      <p:sp>
        <p:nvSpPr>
          <p:cNvPr id="9" name="Text Box 25"/>
          <p:cNvSpPr txBox="1">
            <a:spLocks noChangeArrowheads="1"/>
          </p:cNvSpPr>
          <p:nvPr/>
        </p:nvSpPr>
        <p:spPr bwMode="auto">
          <a:xfrm>
            <a:off x="3656160" y="4803649"/>
            <a:ext cx="165771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Thân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nhà</a:t>
            </a:r>
            <a:endParaRPr lang="en-U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Line 20"/>
          <p:cNvSpPr>
            <a:spLocks noChangeShapeType="1"/>
          </p:cNvSpPr>
          <p:nvPr/>
        </p:nvSpPr>
        <p:spPr bwMode="auto">
          <a:xfrm flipH="1" flipV="1">
            <a:off x="9758271" y="3700013"/>
            <a:ext cx="648778" cy="1783512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Line 21"/>
          <p:cNvSpPr>
            <a:spLocks noChangeShapeType="1"/>
          </p:cNvSpPr>
          <p:nvPr/>
        </p:nvSpPr>
        <p:spPr bwMode="auto">
          <a:xfrm flipH="1" flipV="1">
            <a:off x="9177424" y="4803649"/>
            <a:ext cx="1229623" cy="52322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" name="Oval 24"/>
          <p:cNvSpPr>
            <a:spLocks noChangeArrowheads="1"/>
          </p:cNvSpPr>
          <p:nvPr/>
        </p:nvSpPr>
        <p:spPr bwMode="auto">
          <a:xfrm>
            <a:off x="9668055" y="5262889"/>
            <a:ext cx="1838145" cy="1491593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sz="3200">
              <a:solidFill>
                <a:srgbClr val="FFFF00"/>
              </a:solidFill>
              <a:latin typeface=".VnRevueH" pitchFamily="34" charset="0"/>
            </a:endParaRPr>
          </a:p>
        </p:txBody>
      </p:sp>
      <p:sp>
        <p:nvSpPr>
          <p:cNvPr id="13" name="Text Box 25"/>
          <p:cNvSpPr txBox="1">
            <a:spLocks noChangeArrowheads="1"/>
          </p:cNvSpPr>
          <p:nvPr/>
        </p:nvSpPr>
        <p:spPr bwMode="auto">
          <a:xfrm>
            <a:off x="9758272" y="5712959"/>
            <a:ext cx="165771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Cửa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nhà</a:t>
            </a:r>
            <a:endParaRPr lang="en-U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Freeform 6"/>
          <p:cNvSpPr/>
          <p:nvPr/>
        </p:nvSpPr>
        <p:spPr>
          <a:xfrm>
            <a:off x="223129" y="211764"/>
            <a:ext cx="5134594" cy="2678085"/>
          </a:xfrm>
          <a:custGeom>
            <a:avLst/>
            <a:gdLst/>
            <a:ahLst/>
            <a:cxnLst/>
            <a:rect l="l" t="t" r="r" b="b"/>
            <a:pathLst>
              <a:path w="11689146" h="6583925">
                <a:moveTo>
                  <a:pt x="0" y="0"/>
                </a:moveTo>
                <a:lnTo>
                  <a:pt x="11689146" y="0"/>
                </a:lnTo>
                <a:lnTo>
                  <a:pt x="11689146" y="6583925"/>
                </a:lnTo>
                <a:lnTo>
                  <a:pt x="0" y="658392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 t="-11629" r="-1016" b="-10773"/>
            </a:stretch>
          </a:blipFill>
        </p:spPr>
      </p:sp>
      <p:sp>
        <p:nvSpPr>
          <p:cNvPr id="15" name="Line 28"/>
          <p:cNvSpPr>
            <a:spLocks noChangeShapeType="1"/>
          </p:cNvSpPr>
          <p:nvPr/>
        </p:nvSpPr>
        <p:spPr bwMode="auto">
          <a:xfrm flipH="1">
            <a:off x="7218152" y="1643274"/>
            <a:ext cx="1446363" cy="1611035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" name="Rectangle 1"/>
          <p:cNvSpPr>
            <a:spLocks noChangeArrowheads="1"/>
          </p:cNvSpPr>
          <p:nvPr/>
        </p:nvSpPr>
        <p:spPr bwMode="auto">
          <a:xfrm>
            <a:off x="970112" y="761067"/>
            <a:ext cx="353683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*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Trò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chơi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giải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lao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Làm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theo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lời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cô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nói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9412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8" grpId="0" animBg="1"/>
      <p:bldP spid="9" grpId="0"/>
      <p:bldP spid="12" grpId="0" animBg="1"/>
      <p:bldP spid="13" grpId="0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5"/>
          <p:cNvSpPr/>
          <p:nvPr/>
        </p:nvSpPr>
        <p:spPr>
          <a:xfrm flipH="1">
            <a:off x="98612" y="1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690779" h="11214467">
                <a:moveTo>
                  <a:pt x="18690779" y="0"/>
                </a:moveTo>
                <a:lnTo>
                  <a:pt x="0" y="0"/>
                </a:lnTo>
                <a:lnTo>
                  <a:pt x="0" y="11214467"/>
                </a:lnTo>
                <a:lnTo>
                  <a:pt x="18690779" y="11214467"/>
                </a:lnTo>
                <a:lnTo>
                  <a:pt x="18690779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Freeform 12"/>
          <p:cNvSpPr/>
          <p:nvPr/>
        </p:nvSpPr>
        <p:spPr>
          <a:xfrm>
            <a:off x="98612" y="2891119"/>
            <a:ext cx="3514165" cy="3926542"/>
          </a:xfrm>
          <a:custGeom>
            <a:avLst/>
            <a:gdLst/>
            <a:ahLst/>
            <a:cxnLst/>
            <a:rect l="l" t="t" r="r" b="b"/>
            <a:pathLst>
              <a:path w="5500781" h="5613042">
                <a:moveTo>
                  <a:pt x="0" y="0"/>
                </a:moveTo>
                <a:lnTo>
                  <a:pt x="5500781" y="0"/>
                </a:lnTo>
                <a:lnTo>
                  <a:pt x="5500781" y="5613042"/>
                </a:lnTo>
                <a:lnTo>
                  <a:pt x="0" y="561304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7"/>
          <p:cNvSpPr/>
          <p:nvPr/>
        </p:nvSpPr>
        <p:spPr>
          <a:xfrm>
            <a:off x="8085064" y="97102"/>
            <a:ext cx="3873854" cy="2794017"/>
          </a:xfrm>
          <a:custGeom>
            <a:avLst/>
            <a:gdLst/>
            <a:ahLst/>
            <a:cxnLst/>
            <a:rect l="l" t="t" r="r" b="b"/>
            <a:pathLst>
              <a:path w="3873854" h="2794017">
                <a:moveTo>
                  <a:pt x="0" y="0"/>
                </a:moveTo>
                <a:lnTo>
                  <a:pt x="3873854" y="0"/>
                </a:lnTo>
                <a:lnTo>
                  <a:pt x="3873854" y="2794017"/>
                </a:lnTo>
                <a:lnTo>
                  <a:pt x="0" y="279401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6"/>
          <p:cNvSpPr/>
          <p:nvPr/>
        </p:nvSpPr>
        <p:spPr>
          <a:xfrm>
            <a:off x="2026024" y="556348"/>
            <a:ext cx="7080840" cy="4200342"/>
          </a:xfrm>
          <a:custGeom>
            <a:avLst/>
            <a:gdLst/>
            <a:ahLst/>
            <a:cxnLst/>
            <a:rect l="l" t="t" r="r" b="b"/>
            <a:pathLst>
              <a:path w="13982713" h="7875779">
                <a:moveTo>
                  <a:pt x="0" y="0"/>
                </a:moveTo>
                <a:lnTo>
                  <a:pt x="13982713" y="0"/>
                </a:lnTo>
                <a:lnTo>
                  <a:pt x="13982713" y="7875779"/>
                </a:lnTo>
                <a:lnTo>
                  <a:pt x="0" y="787577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 t="-11629" r="-1016" b="-10773"/>
            </a:stretch>
          </a:blipFill>
        </p:spPr>
      </p:sp>
      <p:sp>
        <p:nvSpPr>
          <p:cNvPr id="8" name="TextBox 13"/>
          <p:cNvSpPr txBox="1"/>
          <p:nvPr/>
        </p:nvSpPr>
        <p:spPr>
          <a:xfrm>
            <a:off x="2240280" y="1307624"/>
            <a:ext cx="6498134" cy="1421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6000" b="1" dirty="0">
                <a:solidFill>
                  <a:srgbClr val="000000"/>
                </a:solidFill>
                <a:latin typeface="Times New Roman" pitchFamily="18" charset="0"/>
                <a:ea typeface="UTM Times Bold"/>
                <a:cs typeface="Times New Roman" pitchFamily="18" charset="0"/>
                <a:sym typeface="UTM Times Bold"/>
              </a:rPr>
              <a:t>THỰC HÀNH</a:t>
            </a:r>
          </a:p>
        </p:txBody>
      </p:sp>
    </p:spTree>
    <p:extLst>
      <p:ext uri="{BB962C8B-B14F-4D97-AF65-F5344CB8AC3E}">
        <p14:creationId xmlns:p14="http://schemas.microsoft.com/office/powerpoint/2010/main" val="3625432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59152" y="299050"/>
            <a:ext cx="69777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Gợi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ý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bước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hiện</a:t>
            </a:r>
            <a:endParaRPr lang="en-US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77066" y="5562601"/>
            <a:ext cx="3423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Bước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1 :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Vẽ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nét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ngôi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nhà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D:\chan trời sang tạo lớp 1\fgjchkc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963790"/>
            <a:ext cx="6705600" cy="432305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reeform 12"/>
          <p:cNvSpPr/>
          <p:nvPr/>
        </p:nvSpPr>
        <p:spPr>
          <a:xfrm>
            <a:off x="172527" y="2624587"/>
            <a:ext cx="3140015" cy="3966759"/>
          </a:xfrm>
          <a:custGeom>
            <a:avLst/>
            <a:gdLst/>
            <a:ahLst/>
            <a:cxnLst/>
            <a:rect l="l" t="t" r="r" b="b"/>
            <a:pathLst>
              <a:path w="3399574" h="5861335">
                <a:moveTo>
                  <a:pt x="0" y="0"/>
                </a:moveTo>
                <a:lnTo>
                  <a:pt x="3399574" y="0"/>
                </a:lnTo>
                <a:lnTo>
                  <a:pt x="3399574" y="5861335"/>
                </a:lnTo>
                <a:lnTo>
                  <a:pt x="0" y="586133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080114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chan trời sang tạo lớp 1\ghxfjhgj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9497" y="1423359"/>
            <a:ext cx="7992207" cy="4881113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reeform 12"/>
          <p:cNvSpPr/>
          <p:nvPr/>
        </p:nvSpPr>
        <p:spPr>
          <a:xfrm>
            <a:off x="-1" y="2857500"/>
            <a:ext cx="3140015" cy="3966759"/>
          </a:xfrm>
          <a:custGeom>
            <a:avLst/>
            <a:gdLst/>
            <a:ahLst/>
            <a:cxnLst/>
            <a:rect l="l" t="t" r="r" b="b"/>
            <a:pathLst>
              <a:path w="3399574" h="5861335">
                <a:moveTo>
                  <a:pt x="0" y="0"/>
                </a:moveTo>
                <a:lnTo>
                  <a:pt x="3399574" y="0"/>
                </a:lnTo>
                <a:lnTo>
                  <a:pt x="3399574" y="5861335"/>
                </a:lnTo>
                <a:lnTo>
                  <a:pt x="0" y="586133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TextBox 5"/>
          <p:cNvSpPr txBox="1"/>
          <p:nvPr/>
        </p:nvSpPr>
        <p:spPr>
          <a:xfrm>
            <a:off x="3679498" y="364973"/>
            <a:ext cx="660629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Bước</a:t>
            </a:r>
            <a:r>
              <a:rPr lang="en-US" sz="2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2 : </a:t>
            </a:r>
            <a:r>
              <a:rPr lang="en-US" sz="26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Cắt</a:t>
            </a:r>
            <a:r>
              <a:rPr lang="en-US" sz="2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rời</a:t>
            </a:r>
            <a:r>
              <a:rPr lang="en-US" sz="2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ngôi</a:t>
            </a:r>
            <a:r>
              <a:rPr lang="en-US" sz="2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nhà</a:t>
            </a:r>
            <a:r>
              <a:rPr lang="en-US" sz="2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sz="2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khỏi</a:t>
            </a:r>
            <a:r>
              <a:rPr lang="en-US" sz="2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tờ</a:t>
            </a:r>
            <a:r>
              <a:rPr lang="en-US" sz="2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giấy</a:t>
            </a:r>
            <a:r>
              <a:rPr lang="en-US" sz="2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29849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chan trời sang tạo lớp 1\hjgchkj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1094" y="588232"/>
            <a:ext cx="5105400" cy="5874377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reeform 12"/>
          <p:cNvSpPr/>
          <p:nvPr/>
        </p:nvSpPr>
        <p:spPr>
          <a:xfrm>
            <a:off x="0" y="0"/>
            <a:ext cx="3140015" cy="3966759"/>
          </a:xfrm>
          <a:custGeom>
            <a:avLst/>
            <a:gdLst/>
            <a:ahLst/>
            <a:cxnLst/>
            <a:rect l="l" t="t" r="r" b="b"/>
            <a:pathLst>
              <a:path w="3399574" h="5861335">
                <a:moveTo>
                  <a:pt x="0" y="0"/>
                </a:moveTo>
                <a:lnTo>
                  <a:pt x="3399574" y="0"/>
                </a:lnTo>
                <a:lnTo>
                  <a:pt x="3399574" y="5861335"/>
                </a:lnTo>
                <a:lnTo>
                  <a:pt x="0" y="586133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TextBox 5"/>
          <p:cNvSpPr txBox="1"/>
          <p:nvPr/>
        </p:nvSpPr>
        <p:spPr>
          <a:xfrm>
            <a:off x="2147977" y="2662794"/>
            <a:ext cx="420915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Bước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3 : </a:t>
            </a:r>
          </a:p>
          <a:p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Sắp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xếp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dán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ghép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ngôi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nhà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lại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1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tờ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giấy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to,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trí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xung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quanh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khu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phố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2553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chan trời sang tạo lớp 1\GHGF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1237" y="537448"/>
            <a:ext cx="6163408" cy="5636971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reeform 12"/>
          <p:cNvSpPr/>
          <p:nvPr/>
        </p:nvSpPr>
        <p:spPr>
          <a:xfrm>
            <a:off x="-1" y="2857500"/>
            <a:ext cx="3140015" cy="3966759"/>
          </a:xfrm>
          <a:custGeom>
            <a:avLst/>
            <a:gdLst/>
            <a:ahLst/>
            <a:cxnLst/>
            <a:rect l="l" t="t" r="r" b="b"/>
            <a:pathLst>
              <a:path w="3399574" h="5861335">
                <a:moveTo>
                  <a:pt x="0" y="0"/>
                </a:moveTo>
                <a:lnTo>
                  <a:pt x="3399574" y="0"/>
                </a:lnTo>
                <a:lnTo>
                  <a:pt x="3399574" y="5861335"/>
                </a:lnTo>
                <a:lnTo>
                  <a:pt x="0" y="586133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TextBox 5"/>
          <p:cNvSpPr txBox="1"/>
          <p:nvPr/>
        </p:nvSpPr>
        <p:spPr>
          <a:xfrm>
            <a:off x="1937349" y="1040921"/>
            <a:ext cx="3124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Bước</a:t>
            </a:r>
            <a:r>
              <a:rPr lang="en-US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4 : </a:t>
            </a:r>
          </a:p>
          <a:p>
            <a:r>
              <a:rPr lang="en-US" sz="24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Tô</a:t>
            </a:r>
            <a:r>
              <a:rPr lang="en-US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màu</a:t>
            </a:r>
            <a:r>
              <a:rPr lang="en-US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trí</a:t>
            </a:r>
            <a:r>
              <a:rPr lang="en-US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thêm</a:t>
            </a:r>
            <a:r>
              <a:rPr lang="en-US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xung</a:t>
            </a:r>
            <a:r>
              <a:rPr lang="en-US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quanh</a:t>
            </a:r>
            <a:r>
              <a:rPr lang="en-US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khu</a:t>
            </a:r>
            <a:r>
              <a:rPr lang="en-US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phố</a:t>
            </a:r>
            <a:r>
              <a:rPr lang="en-US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90076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540F1E4-D305-B28C-1EE6-39BC45F60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68671877-E053-C3C3-D3DC-2D337A4760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40688"/>
          </a:xfr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0A33ACAD-3AE5-FD75-31EF-06DB65096B22}"/>
              </a:ext>
            </a:extLst>
          </p:cNvPr>
          <p:cNvSpPr txBox="1"/>
          <p:nvPr/>
        </p:nvSpPr>
        <p:spPr>
          <a:xfrm>
            <a:off x="3735770" y="181598"/>
            <a:ext cx="61762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cap="none" spc="0" dirty="0">
                <a:ln/>
                <a:solidFill>
                  <a:srgbClr val="FF0000"/>
                </a:solidFill>
                <a:effectLst/>
              </a:rPr>
              <a:t>BÀI THAM KHẢO</a:t>
            </a:r>
            <a:endParaRPr lang="en-US" sz="3600" dirty="0">
              <a:solidFill>
                <a:srgbClr val="FF0000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838E5630-F37E-3A44-6A28-AC207DF3CD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208" y="1027906"/>
            <a:ext cx="5024487" cy="28721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B489D80B-49AB-05C0-69EC-17D5919463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3748" y="1027907"/>
            <a:ext cx="4890052" cy="287209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C112011C-E0DA-7246-F991-941A96AEFB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4904" y="4123728"/>
            <a:ext cx="4848896" cy="2734272"/>
          </a:xfrm>
          <a:prstGeom prst="rect">
            <a:avLst/>
          </a:prstGeom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277" y="3970326"/>
            <a:ext cx="5430418" cy="304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639882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F:\1-原创素材\1_mm1102\PPT\PPT_014\materaials\pageimg_g16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0910" y="799794"/>
            <a:ext cx="8250120" cy="581560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0" y="293533"/>
            <a:ext cx="1102698" cy="136289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32065" y="2382863"/>
            <a:ext cx="6987810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4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hực</a:t>
            </a:r>
            <a:r>
              <a:rPr lang="en-US" sz="4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hành</a:t>
            </a:r>
            <a:endParaRPr lang="en-US" sz="4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4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 </a:t>
            </a:r>
            <a:r>
              <a:rPr lang="en-US" sz="48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Nhóm</a:t>
            </a:r>
            <a:r>
              <a:rPr lang="en-US" sz="4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2</a:t>
            </a:r>
            <a:r>
              <a:rPr lang="en-US" sz="4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bạn</a:t>
            </a:r>
            <a:r>
              <a:rPr lang="en-US" sz="4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>
                <a:solidFill>
                  <a:srgbClr val="FF0000"/>
                </a:solidFill>
                <a:latin typeface="iCiel Cadena" pitchFamily="2" charset="0"/>
              </a:rPr>
              <a:t>) </a:t>
            </a:r>
          </a:p>
          <a:p>
            <a:r>
              <a:rPr lang="en-US" sz="4000" dirty="0">
                <a:solidFill>
                  <a:srgbClr val="0070C0"/>
                </a:solidFill>
                <a:latin typeface="iCiel Cadena" pitchFamily="2" charset="0"/>
              </a:rPr>
              <a:t> </a:t>
            </a:r>
            <a:r>
              <a:rPr lang="en-US" sz="4000" dirty="0" smtClean="0">
                <a:solidFill>
                  <a:srgbClr val="0070C0"/>
                </a:solidFill>
                <a:latin typeface="iCiel Cadena" pitchFamily="2" charset="0"/>
              </a:rPr>
              <a:t>    </a:t>
            </a:r>
            <a:r>
              <a:rPr lang="en-US" sz="40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sz="4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sz="4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vẽ</a:t>
            </a:r>
            <a:r>
              <a:rPr lang="en-US" sz="4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sz="4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cắt</a:t>
            </a:r>
            <a:r>
              <a:rPr lang="en-US" sz="4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dán</a:t>
            </a:r>
            <a:r>
              <a:rPr lang="en-US" sz="4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sz="40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tạo</a:t>
            </a:r>
            <a:r>
              <a:rPr lang="en-US" sz="4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thành</a:t>
            </a:r>
            <a:r>
              <a:rPr lang="en-US" sz="4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sz="4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bức</a:t>
            </a:r>
            <a:r>
              <a:rPr lang="en-US" sz="4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tranh</a:t>
            </a:r>
            <a:r>
              <a:rPr lang="en-US" sz="4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ngôi</a:t>
            </a:r>
            <a:r>
              <a:rPr lang="en-US" sz="4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nhà</a:t>
            </a:r>
            <a:endParaRPr lang="en-US" sz="40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4000" dirty="0">
              <a:solidFill>
                <a:srgbClr val="0070C0"/>
              </a:solidFill>
              <a:latin typeface="iCiel Cadena" pitchFamily="2" charset="0"/>
            </a:endParaRPr>
          </a:p>
        </p:txBody>
      </p:sp>
      <p:sp>
        <p:nvSpPr>
          <p:cNvPr id="5" name="Freeform 7"/>
          <p:cNvSpPr/>
          <p:nvPr/>
        </p:nvSpPr>
        <p:spPr>
          <a:xfrm>
            <a:off x="9342437" y="2160801"/>
            <a:ext cx="2674035" cy="3860445"/>
          </a:xfrm>
          <a:custGeom>
            <a:avLst/>
            <a:gdLst/>
            <a:ahLst/>
            <a:cxnLst/>
            <a:rect l="l" t="t" r="r" b="b"/>
            <a:pathLst>
              <a:path w="5348069" h="6582239">
                <a:moveTo>
                  <a:pt x="0" y="0"/>
                </a:moveTo>
                <a:lnTo>
                  <a:pt x="5348069" y="0"/>
                </a:lnTo>
                <a:lnTo>
                  <a:pt x="5348069" y="6582238"/>
                </a:lnTo>
                <a:lnTo>
                  <a:pt x="0" y="658223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9"/>
          <p:cNvSpPr/>
          <p:nvPr/>
        </p:nvSpPr>
        <p:spPr>
          <a:xfrm>
            <a:off x="0" y="1912601"/>
            <a:ext cx="3236259" cy="4804522"/>
          </a:xfrm>
          <a:custGeom>
            <a:avLst/>
            <a:gdLst/>
            <a:ahLst/>
            <a:cxnLst/>
            <a:rect l="l" t="t" r="r" b="b"/>
            <a:pathLst>
              <a:path w="6915215" h="6785554">
                <a:moveTo>
                  <a:pt x="0" y="0"/>
                </a:moveTo>
                <a:lnTo>
                  <a:pt x="6915215" y="0"/>
                </a:lnTo>
                <a:lnTo>
                  <a:pt x="6915215" y="6785554"/>
                </a:lnTo>
                <a:lnTo>
                  <a:pt x="0" y="678555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467477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/>
          <p:cNvSpPr/>
          <p:nvPr/>
        </p:nvSpPr>
        <p:spPr>
          <a:xfrm flipH="1">
            <a:off x="215153" y="221070"/>
            <a:ext cx="11716870" cy="6439706"/>
          </a:xfrm>
          <a:custGeom>
            <a:avLst/>
            <a:gdLst/>
            <a:ahLst/>
            <a:cxnLst/>
            <a:rect l="l" t="t" r="r" b="b"/>
            <a:pathLst>
              <a:path w="18690779" h="11214467">
                <a:moveTo>
                  <a:pt x="18690779" y="0"/>
                </a:moveTo>
                <a:lnTo>
                  <a:pt x="0" y="0"/>
                </a:lnTo>
                <a:lnTo>
                  <a:pt x="0" y="11214467"/>
                </a:lnTo>
                <a:lnTo>
                  <a:pt x="18690779" y="11214467"/>
                </a:lnTo>
                <a:lnTo>
                  <a:pt x="18690779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9"/>
          <p:cNvSpPr/>
          <p:nvPr/>
        </p:nvSpPr>
        <p:spPr>
          <a:xfrm>
            <a:off x="8964706" y="5056094"/>
            <a:ext cx="3360184" cy="2060107"/>
          </a:xfrm>
          <a:custGeom>
            <a:avLst/>
            <a:gdLst/>
            <a:ahLst/>
            <a:cxnLst/>
            <a:rect l="l" t="t" r="r" b="b"/>
            <a:pathLst>
              <a:path w="5500781" h="5500781">
                <a:moveTo>
                  <a:pt x="0" y="0"/>
                </a:moveTo>
                <a:lnTo>
                  <a:pt x="5500781" y="0"/>
                </a:lnTo>
                <a:lnTo>
                  <a:pt x="5500781" y="5500780"/>
                </a:lnTo>
                <a:lnTo>
                  <a:pt x="0" y="550078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9"/>
          <p:cNvSpPr/>
          <p:nvPr/>
        </p:nvSpPr>
        <p:spPr>
          <a:xfrm>
            <a:off x="5979460" y="5056094"/>
            <a:ext cx="3360184" cy="2060107"/>
          </a:xfrm>
          <a:custGeom>
            <a:avLst/>
            <a:gdLst/>
            <a:ahLst/>
            <a:cxnLst/>
            <a:rect l="l" t="t" r="r" b="b"/>
            <a:pathLst>
              <a:path w="5500781" h="5500781">
                <a:moveTo>
                  <a:pt x="0" y="0"/>
                </a:moveTo>
                <a:lnTo>
                  <a:pt x="5500781" y="0"/>
                </a:lnTo>
                <a:lnTo>
                  <a:pt x="5500781" y="5500780"/>
                </a:lnTo>
                <a:lnTo>
                  <a:pt x="0" y="550078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9"/>
          <p:cNvSpPr/>
          <p:nvPr/>
        </p:nvSpPr>
        <p:spPr>
          <a:xfrm>
            <a:off x="3030072" y="5056094"/>
            <a:ext cx="3360184" cy="2060107"/>
          </a:xfrm>
          <a:custGeom>
            <a:avLst/>
            <a:gdLst/>
            <a:ahLst/>
            <a:cxnLst/>
            <a:rect l="l" t="t" r="r" b="b"/>
            <a:pathLst>
              <a:path w="5500781" h="5500781">
                <a:moveTo>
                  <a:pt x="0" y="0"/>
                </a:moveTo>
                <a:lnTo>
                  <a:pt x="5500781" y="0"/>
                </a:lnTo>
                <a:lnTo>
                  <a:pt x="5500781" y="5500780"/>
                </a:lnTo>
                <a:lnTo>
                  <a:pt x="0" y="550078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9"/>
          <p:cNvSpPr/>
          <p:nvPr/>
        </p:nvSpPr>
        <p:spPr>
          <a:xfrm>
            <a:off x="89648" y="5056094"/>
            <a:ext cx="3360184" cy="2060107"/>
          </a:xfrm>
          <a:custGeom>
            <a:avLst/>
            <a:gdLst/>
            <a:ahLst/>
            <a:cxnLst/>
            <a:rect l="l" t="t" r="r" b="b"/>
            <a:pathLst>
              <a:path w="5500781" h="5500781">
                <a:moveTo>
                  <a:pt x="0" y="0"/>
                </a:moveTo>
                <a:lnTo>
                  <a:pt x="5500781" y="0"/>
                </a:lnTo>
                <a:lnTo>
                  <a:pt x="5500781" y="5500780"/>
                </a:lnTo>
                <a:lnTo>
                  <a:pt x="0" y="550078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12"/>
          <p:cNvSpPr/>
          <p:nvPr/>
        </p:nvSpPr>
        <p:spPr>
          <a:xfrm>
            <a:off x="215153" y="2259106"/>
            <a:ext cx="3908611" cy="4204340"/>
          </a:xfrm>
          <a:custGeom>
            <a:avLst/>
            <a:gdLst/>
            <a:ahLst/>
            <a:cxnLst/>
            <a:rect l="l" t="t" r="r" b="b"/>
            <a:pathLst>
              <a:path w="5379556" h="4982814">
                <a:moveTo>
                  <a:pt x="0" y="0"/>
                </a:moveTo>
                <a:lnTo>
                  <a:pt x="5379556" y="0"/>
                </a:lnTo>
                <a:lnTo>
                  <a:pt x="5379556" y="4982814"/>
                </a:lnTo>
                <a:lnTo>
                  <a:pt x="0" y="498281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9" name="Freeform 6"/>
          <p:cNvSpPr/>
          <p:nvPr/>
        </p:nvSpPr>
        <p:spPr>
          <a:xfrm>
            <a:off x="3307979" y="1124711"/>
            <a:ext cx="6744690" cy="2866027"/>
          </a:xfrm>
          <a:custGeom>
            <a:avLst/>
            <a:gdLst/>
            <a:ahLst/>
            <a:cxnLst/>
            <a:rect l="l" t="t" r="r" b="b"/>
            <a:pathLst>
              <a:path w="13982713" h="7875779">
                <a:moveTo>
                  <a:pt x="0" y="0"/>
                </a:moveTo>
                <a:lnTo>
                  <a:pt x="13982713" y="0"/>
                </a:lnTo>
                <a:lnTo>
                  <a:pt x="13982713" y="7875779"/>
                </a:lnTo>
                <a:lnTo>
                  <a:pt x="0" y="787577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 t="-11629" r="-1016" b="-10773"/>
            </a:stretch>
          </a:blipFill>
        </p:spPr>
      </p:sp>
      <p:sp>
        <p:nvSpPr>
          <p:cNvPr id="10" name="TextBox 13"/>
          <p:cNvSpPr txBox="1"/>
          <p:nvPr/>
        </p:nvSpPr>
        <p:spPr>
          <a:xfrm>
            <a:off x="4017016" y="1592257"/>
            <a:ext cx="5326615" cy="13336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360"/>
              </a:lnSpc>
            </a:pPr>
            <a:r>
              <a:rPr lang="en-US" sz="3600" b="1" dirty="0" err="1">
                <a:solidFill>
                  <a:srgbClr val="000000"/>
                </a:solidFill>
                <a:latin typeface="Times New Roman" pitchFamily="18" charset="0"/>
                <a:ea typeface="UTM Times Bold"/>
                <a:cs typeface="Times New Roman" pitchFamily="18" charset="0"/>
                <a:sym typeface="UTM Times Bold"/>
              </a:rPr>
              <a:t>Nhận</a:t>
            </a:r>
            <a:r>
              <a:rPr lang="en-US" sz="3600" b="1" dirty="0">
                <a:solidFill>
                  <a:srgbClr val="000000"/>
                </a:solidFill>
                <a:latin typeface="Times New Roman" pitchFamily="18" charset="0"/>
                <a:ea typeface="UTM Times Bold"/>
                <a:cs typeface="Times New Roman" pitchFamily="18" charset="0"/>
                <a:sym typeface="UTM Times Bold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Times New Roman" pitchFamily="18" charset="0"/>
                <a:ea typeface="UTM Times Bold"/>
                <a:cs typeface="Times New Roman" pitchFamily="18" charset="0"/>
                <a:sym typeface="UTM Times Bold"/>
              </a:rPr>
              <a:t>xét</a:t>
            </a:r>
            <a:r>
              <a:rPr lang="en-US" sz="3600" b="1" dirty="0">
                <a:solidFill>
                  <a:srgbClr val="000000"/>
                </a:solidFill>
                <a:latin typeface="Times New Roman" pitchFamily="18" charset="0"/>
                <a:ea typeface="UTM Times Bold"/>
                <a:cs typeface="Times New Roman" pitchFamily="18" charset="0"/>
                <a:sym typeface="UTM Times Bold"/>
              </a:rPr>
              <a:t> – </a:t>
            </a:r>
            <a:r>
              <a:rPr lang="en-US" sz="3600" b="1" dirty="0" err="1">
                <a:solidFill>
                  <a:srgbClr val="000000"/>
                </a:solidFill>
                <a:latin typeface="Times New Roman" pitchFamily="18" charset="0"/>
                <a:ea typeface="UTM Times Bold"/>
                <a:cs typeface="Times New Roman" pitchFamily="18" charset="0"/>
                <a:sym typeface="UTM Times Bold"/>
              </a:rPr>
              <a:t>đánh</a:t>
            </a:r>
            <a:r>
              <a:rPr lang="en-US" sz="3600" b="1" dirty="0">
                <a:solidFill>
                  <a:srgbClr val="000000"/>
                </a:solidFill>
                <a:latin typeface="Times New Roman" pitchFamily="18" charset="0"/>
                <a:ea typeface="UTM Times Bold"/>
                <a:cs typeface="Times New Roman" pitchFamily="18" charset="0"/>
                <a:sym typeface="UTM Times Bold"/>
              </a:rPr>
              <a:t>  </a:t>
            </a:r>
            <a:r>
              <a:rPr lang="en-US" sz="3600" b="1" dirty="0" err="1">
                <a:solidFill>
                  <a:srgbClr val="000000"/>
                </a:solidFill>
                <a:latin typeface="Times New Roman" pitchFamily="18" charset="0"/>
                <a:ea typeface="UTM Times Bold"/>
                <a:cs typeface="Times New Roman" pitchFamily="18" charset="0"/>
                <a:sym typeface="UTM Times Bold"/>
              </a:rPr>
              <a:t>giá</a:t>
            </a:r>
            <a:endParaRPr lang="en-US" sz="3600" b="1" dirty="0">
              <a:solidFill>
                <a:srgbClr val="000000"/>
              </a:solidFill>
              <a:latin typeface="Times New Roman" pitchFamily="18" charset="0"/>
              <a:ea typeface="UTM Times Bold"/>
              <a:cs typeface="Times New Roman" pitchFamily="18" charset="0"/>
              <a:sym typeface="UTM Times Bold"/>
            </a:endParaRPr>
          </a:p>
        </p:txBody>
      </p:sp>
      <p:sp>
        <p:nvSpPr>
          <p:cNvPr id="11" name="Freeform 7"/>
          <p:cNvSpPr/>
          <p:nvPr/>
        </p:nvSpPr>
        <p:spPr>
          <a:xfrm>
            <a:off x="9339644" y="223150"/>
            <a:ext cx="2648657" cy="1803123"/>
          </a:xfrm>
          <a:custGeom>
            <a:avLst/>
            <a:gdLst/>
            <a:ahLst/>
            <a:cxnLst/>
            <a:rect l="l" t="t" r="r" b="b"/>
            <a:pathLst>
              <a:path w="3873854" h="2794017">
                <a:moveTo>
                  <a:pt x="0" y="0"/>
                </a:moveTo>
                <a:lnTo>
                  <a:pt x="3873854" y="0"/>
                </a:lnTo>
                <a:lnTo>
                  <a:pt x="3873854" y="2794017"/>
                </a:lnTo>
                <a:lnTo>
                  <a:pt x="0" y="279401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196628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80D14CF-D903-0081-70A1-AA56C8A4C0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 descr="卡通人物&#10;&#10;中度可信度描述已自动生成">
            <a:extLst>
              <a:ext uri="{FF2B5EF4-FFF2-40B4-BE49-F238E27FC236}">
                <a16:creationId xmlns:a16="http://schemas.microsoft.com/office/drawing/2014/main" xmlns="" id="{A79C9043-E9B7-EC1B-2AA2-F2FB4C415D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79" y="3526294"/>
            <a:ext cx="14374069" cy="3331706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xmlns="" id="{E1FAE096-58D0-6B2F-1453-34CF1A2F49CB}"/>
              </a:ext>
            </a:extLst>
          </p:cNvPr>
          <p:cNvSpPr/>
          <p:nvPr/>
        </p:nvSpPr>
        <p:spPr>
          <a:xfrm>
            <a:off x="694944" y="437960"/>
            <a:ext cx="8266176" cy="5817488"/>
          </a:xfrm>
          <a:prstGeom prst="ellipse">
            <a:avLst/>
          </a:prstGeom>
          <a:noFill/>
          <a:ln w="146050" cap="rnd">
            <a:solidFill>
              <a:srgbClr val="ED7D31"/>
            </a:solidFill>
            <a:prstDash val="sysDot"/>
          </a:ln>
          <a:effectLst>
            <a:glow rad="88900">
              <a:srgbClr val="00B0F0">
                <a:alpha val="72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62E858B9-10BC-A743-1F8A-6C09A6D9200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9451" y="-117476"/>
            <a:ext cx="4725988" cy="3006038"/>
          </a:xfrm>
          <a:prstGeom prst="rect">
            <a:avLst/>
          </a:prstGeom>
          <a:noFill/>
          <a:ln>
            <a:noFill/>
          </a:ln>
          <a:effectLst>
            <a:outerShdw blurRad="101600" dist="38100" dir="8100000" sx="106000" sy="106000" algn="tr" rotWithShape="0">
              <a:srgbClr val="000000">
                <a:alpha val="59999"/>
              </a:srgbClr>
            </a:outerShdw>
          </a:effectLst>
        </p:spPr>
      </p:pic>
      <p:sp>
        <p:nvSpPr>
          <p:cNvPr id="4" name="Rectangle 3"/>
          <p:cNvSpPr/>
          <p:nvPr/>
        </p:nvSpPr>
        <p:spPr>
          <a:xfrm>
            <a:off x="1780032" y="1495365"/>
            <a:ext cx="6096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i="1" dirty="0"/>
              <a:t>*</a:t>
            </a:r>
            <a:r>
              <a:rPr lang="en-US" sz="3200" b="1" i="1" dirty="0" err="1">
                <a:latin typeface="Times New Roman" pitchFamily="18" charset="0"/>
                <a:cs typeface="Times New Roman" pitchFamily="18" charset="0"/>
              </a:rPr>
              <a:t>Giáo</a:t>
            </a:r>
            <a:r>
              <a:rPr lang="en-US" sz="32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i="1" dirty="0" err="1">
                <a:latin typeface="Times New Roman" pitchFamily="18" charset="0"/>
                <a:cs typeface="Times New Roman" pitchFamily="18" charset="0"/>
              </a:rPr>
              <a:t>dục</a:t>
            </a:r>
            <a:r>
              <a:rPr lang="en-US" sz="32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i="1" dirty="0" err="1">
                <a:latin typeface="Times New Roman" pitchFamily="18" charset="0"/>
                <a:cs typeface="Times New Roman" pitchFamily="18" charset="0"/>
              </a:rPr>
              <a:t>hs</a:t>
            </a:r>
            <a:r>
              <a:rPr lang="en-US" sz="3200" i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3200" i="1" dirty="0" err="1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sz="3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i="1" dirty="0" err="1">
                <a:latin typeface="Times New Roman" pitchFamily="18" charset="0"/>
                <a:cs typeface="Times New Roman" pitchFamily="18" charset="0"/>
              </a:rPr>
              <a:t>mến</a:t>
            </a:r>
            <a:r>
              <a:rPr lang="en-US" sz="3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i="1" dirty="0" err="1">
                <a:latin typeface="Times New Roman" pitchFamily="18" charset="0"/>
                <a:cs typeface="Times New Roman" pitchFamily="18" charset="0"/>
              </a:rPr>
              <a:t>môi</a:t>
            </a:r>
            <a:r>
              <a:rPr lang="en-US" sz="3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i="1" dirty="0" err="1"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sz="3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i="1" dirty="0" err="1">
                <a:latin typeface="Times New Roman" pitchFamily="18" charset="0"/>
                <a:cs typeface="Times New Roman" pitchFamily="18" charset="0"/>
              </a:rPr>
              <a:t>sống</a:t>
            </a:r>
            <a:r>
              <a:rPr lang="en-US" sz="3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i="1" dirty="0" err="1">
                <a:latin typeface="Times New Roman" pitchFamily="18" charset="0"/>
                <a:cs typeface="Times New Roman" pitchFamily="18" charset="0"/>
              </a:rPr>
              <a:t>xung</a:t>
            </a:r>
            <a:r>
              <a:rPr lang="en-US" sz="3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i="1" dirty="0" err="1">
                <a:latin typeface="Times New Roman" pitchFamily="18" charset="0"/>
                <a:cs typeface="Times New Roman" pitchFamily="18" charset="0"/>
              </a:rPr>
              <a:t>quanh</a:t>
            </a:r>
            <a:r>
              <a:rPr lang="en-US" sz="3200" i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3200" i="1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3200" i="1" dirty="0">
                <a:latin typeface="Times New Roman" pitchFamily="18" charset="0"/>
                <a:cs typeface="Times New Roman" pitchFamily="18" charset="0"/>
              </a:rPr>
              <a:t> ý </a:t>
            </a:r>
            <a:r>
              <a:rPr lang="en-US" sz="3200" i="1" dirty="0" err="1">
                <a:latin typeface="Times New Roman" pitchFamily="18" charset="0"/>
                <a:cs typeface="Times New Roman" pitchFamily="18" charset="0"/>
              </a:rPr>
              <a:t>thức</a:t>
            </a:r>
            <a:r>
              <a:rPr lang="en-US" sz="3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i="1" dirty="0" err="1">
                <a:latin typeface="Times New Roman" pitchFamily="18" charset="0"/>
                <a:cs typeface="Times New Roman" pitchFamily="18" charset="0"/>
              </a:rPr>
              <a:t>giữ</a:t>
            </a:r>
            <a:r>
              <a:rPr lang="en-US" sz="3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i="1" dirty="0" err="1">
                <a:latin typeface="Times New Roman" pitchFamily="18" charset="0"/>
                <a:cs typeface="Times New Roman" pitchFamily="18" charset="0"/>
              </a:rPr>
              <a:t>gìn</a:t>
            </a:r>
            <a:r>
              <a:rPr lang="en-US" sz="3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i="1" dirty="0" err="1">
                <a:latin typeface="Times New Roman" pitchFamily="18" charset="0"/>
                <a:cs typeface="Times New Roman" pitchFamily="18" charset="0"/>
              </a:rPr>
              <a:t>môi</a:t>
            </a:r>
            <a:r>
              <a:rPr lang="en-US" sz="3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i="1" dirty="0" err="1"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sz="3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i="1" dirty="0" err="1">
                <a:latin typeface="Times New Roman" pitchFamily="18" charset="0"/>
                <a:cs typeface="Times New Roman" pitchFamily="18" charset="0"/>
              </a:rPr>
              <a:t>sạch</a:t>
            </a:r>
            <a:r>
              <a:rPr lang="en-US" sz="3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i="1" dirty="0" err="1">
                <a:latin typeface="Times New Roman" pitchFamily="18" charset="0"/>
                <a:cs typeface="Times New Roman" pitchFamily="18" charset="0"/>
              </a:rPr>
              <a:t>đẹp</a:t>
            </a:r>
            <a:r>
              <a:rPr lang="en-US" sz="3200" i="1" dirty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i="1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3200" i="1" dirty="0" err="1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3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i="1" dirty="0" err="1">
                <a:latin typeface="Times New Roman" pitchFamily="18" charset="0"/>
                <a:cs typeface="Times New Roman" pitchFamily="18" charset="0"/>
              </a:rPr>
              <a:t>xả</a:t>
            </a:r>
            <a:r>
              <a:rPr lang="en-US" sz="3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i="1" dirty="0" err="1">
                <a:latin typeface="Times New Roman" pitchFamily="18" charset="0"/>
                <a:cs typeface="Times New Roman" pitchFamily="18" charset="0"/>
              </a:rPr>
              <a:t>rác</a:t>
            </a:r>
            <a:r>
              <a:rPr lang="en-US" sz="3200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i="1" dirty="0" err="1">
                <a:latin typeface="Times New Roman" pitchFamily="18" charset="0"/>
                <a:cs typeface="Times New Roman" pitchFamily="18" charset="0"/>
              </a:rPr>
              <a:t>biết</a:t>
            </a:r>
            <a:r>
              <a:rPr lang="en-US" sz="3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i="1" dirty="0" err="1">
                <a:latin typeface="Times New Roman" pitchFamily="18" charset="0"/>
                <a:cs typeface="Times New Roman" pitchFamily="18" charset="0"/>
              </a:rPr>
              <a:t>thu</a:t>
            </a:r>
            <a:r>
              <a:rPr lang="en-US" sz="3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i="1" dirty="0" err="1">
                <a:latin typeface="Times New Roman" pitchFamily="18" charset="0"/>
                <a:cs typeface="Times New Roman" pitchFamily="18" charset="0"/>
              </a:rPr>
              <a:t>gom</a:t>
            </a:r>
            <a:r>
              <a:rPr lang="en-US" sz="3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i="1" dirty="0" err="1">
                <a:latin typeface="Times New Roman" pitchFamily="18" charset="0"/>
                <a:cs typeface="Times New Roman" pitchFamily="18" charset="0"/>
              </a:rPr>
              <a:t>rác</a:t>
            </a:r>
            <a:r>
              <a:rPr lang="en-US" sz="3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i="1" dirty="0" err="1">
                <a:latin typeface="Times New Roman" pitchFamily="18" charset="0"/>
                <a:cs typeface="Times New Roman" pitchFamily="18" charset="0"/>
              </a:rPr>
              <a:t>bỏ</a:t>
            </a:r>
            <a:r>
              <a:rPr lang="en-US" sz="3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i="1" dirty="0" err="1">
                <a:latin typeface="Times New Roman" pitchFamily="18" charset="0"/>
                <a:cs typeface="Times New Roman" pitchFamily="18" charset="0"/>
              </a:rPr>
              <a:t>đúng</a:t>
            </a:r>
            <a:r>
              <a:rPr lang="en-US" sz="3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i="1" dirty="0" err="1"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3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i="1" dirty="0" err="1">
                <a:latin typeface="Times New Roman" pitchFamily="18" charset="0"/>
                <a:cs typeface="Times New Roman" pitchFamily="18" charset="0"/>
              </a:rPr>
              <a:t>quy</a:t>
            </a:r>
            <a:r>
              <a:rPr lang="en-US" sz="3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i="1" dirty="0" err="1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sz="3200" i="1" dirty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4228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7141932962462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5953" y="-1"/>
            <a:ext cx="12197953" cy="6239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932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6"/>
          <p:cNvSpPr/>
          <p:nvPr/>
        </p:nvSpPr>
        <p:spPr>
          <a:xfrm>
            <a:off x="80681" y="313765"/>
            <a:ext cx="12021671" cy="6472517"/>
          </a:xfrm>
          <a:custGeom>
            <a:avLst/>
            <a:gdLst/>
            <a:ahLst/>
            <a:cxnLst/>
            <a:rect l="l" t="t" r="r" b="b"/>
            <a:pathLst>
              <a:path w="15204890" h="7032262">
                <a:moveTo>
                  <a:pt x="0" y="0"/>
                </a:moveTo>
                <a:lnTo>
                  <a:pt x="15204890" y="0"/>
                </a:lnTo>
                <a:lnTo>
                  <a:pt x="15204890" y="7032262"/>
                </a:lnTo>
                <a:lnTo>
                  <a:pt x="0" y="70322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13">
            <a:extLst>
              <a:ext uri="{FF2B5EF4-FFF2-40B4-BE49-F238E27FC236}">
                <a16:creationId xmlns:a16="http://schemas.microsoft.com/office/drawing/2014/main" xmlns="" id="{FEE10C5D-84E6-458F-ABE8-E973336896A8}"/>
              </a:ext>
            </a:extLst>
          </p:cNvPr>
          <p:cNvSpPr txBox="1"/>
          <p:nvPr/>
        </p:nvSpPr>
        <p:spPr>
          <a:xfrm>
            <a:off x="3226934" y="3146611"/>
            <a:ext cx="6306899" cy="25143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360"/>
              </a:lnSpc>
            </a:pPr>
            <a:r>
              <a:rPr lang="en-US" sz="6000" b="1" dirty="0">
                <a:solidFill>
                  <a:srgbClr val="C00000"/>
                </a:solidFill>
                <a:latin typeface="Times New Roman" panose="02020603050405020304" pitchFamily="18" charset="0"/>
                <a:ea typeface="UTM Times Bold"/>
                <a:cs typeface="Times New Roman" panose="02020603050405020304" pitchFamily="18" charset="0"/>
                <a:sym typeface="UTM Times Bold"/>
              </a:rPr>
              <a:t>XIN CHÀO </a:t>
            </a:r>
          </a:p>
          <a:p>
            <a:pPr algn="ctr">
              <a:lnSpc>
                <a:spcPts val="10360"/>
              </a:lnSpc>
            </a:pPr>
            <a:r>
              <a:rPr lang="en-US" sz="6000" b="1" dirty="0">
                <a:solidFill>
                  <a:srgbClr val="C00000"/>
                </a:solidFill>
                <a:latin typeface="Times New Roman" panose="02020603050405020304" pitchFamily="18" charset="0"/>
                <a:ea typeface="UTM Times Bold"/>
                <a:cs typeface="Times New Roman" panose="02020603050405020304" pitchFamily="18" charset="0"/>
                <a:sym typeface="UTM Times Bold"/>
              </a:rPr>
              <a:t>VÀ HẸN GẶP LẠI</a:t>
            </a:r>
          </a:p>
        </p:txBody>
      </p:sp>
    </p:spTree>
    <p:extLst>
      <p:ext uri="{BB962C8B-B14F-4D97-AF65-F5344CB8AC3E}">
        <p14:creationId xmlns:p14="http://schemas.microsoft.com/office/powerpoint/2010/main" val="3769088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715</TotalTime>
  <Words>387</Words>
  <Application>Microsoft Office PowerPoint</Application>
  <PresentationFormat>Custom</PresentationFormat>
  <Paragraphs>62</Paragraphs>
  <Slides>23</Slides>
  <Notes>8</Notes>
  <HiddenSlides>0</HiddenSlides>
  <MMClips>3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</cp:lastModifiedBy>
  <cp:revision>63</cp:revision>
  <dcterms:created xsi:type="dcterms:W3CDTF">2023-08-08T16:10:23Z</dcterms:created>
  <dcterms:modified xsi:type="dcterms:W3CDTF">2025-10-21T16:52:43Z</dcterms:modified>
</cp:coreProperties>
</file>