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6"/>
  </p:notesMasterIdLst>
  <p:sldIdLst>
    <p:sldId id="290" r:id="rId3"/>
    <p:sldId id="344" r:id="rId4"/>
    <p:sldId id="306" r:id="rId5"/>
    <p:sldId id="305" r:id="rId6"/>
    <p:sldId id="308" r:id="rId7"/>
    <p:sldId id="309" r:id="rId8"/>
    <p:sldId id="310" r:id="rId9"/>
    <p:sldId id="311" r:id="rId10"/>
    <p:sldId id="289" r:id="rId11"/>
    <p:sldId id="336" r:id="rId12"/>
    <p:sldId id="258" r:id="rId13"/>
    <p:sldId id="312" r:id="rId14"/>
    <p:sldId id="302" r:id="rId15"/>
    <p:sldId id="307" r:id="rId16"/>
    <p:sldId id="339" r:id="rId17"/>
    <p:sldId id="256" r:id="rId18"/>
    <p:sldId id="340" r:id="rId19"/>
    <p:sldId id="341" r:id="rId20"/>
    <p:sldId id="313" r:id="rId21"/>
    <p:sldId id="342" r:id="rId22"/>
    <p:sldId id="334" r:id="rId23"/>
    <p:sldId id="335" r:id="rId24"/>
    <p:sldId id="291" r:id="rId25"/>
    <p:sldId id="293" r:id="rId26"/>
    <p:sldId id="294" r:id="rId27"/>
    <p:sldId id="343" r:id="rId28"/>
    <p:sldId id="314" r:id="rId29"/>
    <p:sldId id="303" r:id="rId30"/>
    <p:sldId id="275" r:id="rId31"/>
    <p:sldId id="274" r:id="rId32"/>
    <p:sldId id="262" r:id="rId33"/>
    <p:sldId id="323" r:id="rId34"/>
    <p:sldId id="324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68" y="-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AA71D6-4E5F-47E4-B450-F75024EFD0E8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462BA-DA64-4AAE-BC40-1BFDCF962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841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Thiết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kế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: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Hương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Thảo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–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Zalo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0972.115.126.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Các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nick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khác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đều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là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giả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mạo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,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ăn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cắp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chất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xám</a:t>
            </a:r>
            <a:endParaRPr lang="en-US" sz="1200" dirty="0">
              <a:solidFill>
                <a:srgbClr val="FF0000"/>
              </a:solidFill>
              <a:latin typeface="Pattaya" panose="00000500000000000000" pitchFamily="2" charset="-34"/>
              <a:cs typeface="Pattaya" panose="00000500000000000000" pitchFamily="2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462BA-DA64-4AAE-BC40-1BFDCF9629E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911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Thiết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kế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: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Hương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Thảo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–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Zalo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0972.115.126.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Các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nick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khác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đều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là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giả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mạo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,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ăn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cắp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chất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xám</a:t>
            </a:r>
            <a:endParaRPr lang="en-US" sz="1200" dirty="0">
              <a:solidFill>
                <a:srgbClr val="FF0000"/>
              </a:solidFill>
              <a:latin typeface="Pattaya" panose="00000500000000000000" pitchFamily="2" charset="-34"/>
              <a:cs typeface="Pattaya" panose="00000500000000000000" pitchFamily="2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462BA-DA64-4AAE-BC40-1BFDCF9629E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342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GIÁO VIÊN BẤM CHUỘT VÀO CÁC MẢNH GHÉP ĐỂ ĐƯỢC DẪN ĐẾN CÂU HỎI TƯƠNG ỨNG</a:t>
            </a:r>
          </a:p>
          <a:p>
            <a:r>
              <a:rPr lang="en-US"/>
              <a:t>SAU KHI MẢNH GHÉP ĐƯỢC LẬT MỞ, GV NHẤP CHUỘT MỘT LẦN -&gt;  NHẤP VÀO BIỂU TƯỢNG MŨI TÊN NHẤP NHÁY</a:t>
            </a:r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3EF8-45AF-4F64-A1C1-92B752BBFFE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002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SAU KHI HS TRẢ LỜI XONG, GV NHẤP CHUỘT VÀO DẤU MŨI TÊN ĐỂ QUAY VỀ SLIDE MẢNH GHÉP</a:t>
            </a:r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3EF8-45AF-4F64-A1C1-92B752BBFFE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1114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SAU KHI HS TRẢ LỜI XONG, GV NHẤP CHUỘT VÀO DẤU MŨI TÊN ĐỂ QUAY VỀ SLIDE MẢNH GHÉP</a:t>
            </a:r>
            <a:endParaRPr lang="vi-VN" dirty="0"/>
          </a:p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3EF8-45AF-4F64-A1C1-92B752BBFFE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99601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SAU KHI HS TRẢ LỜI XONG, GV NHẤP CHUỘT VÀO DẤU MŨI TÊN ĐỂ QUAY VỀ SLIDE MẢNH GHÉP</a:t>
            </a:r>
            <a:endParaRPr lang="vi-VN"/>
          </a:p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3EF8-45AF-4F64-A1C1-92B752BBFFE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548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SAU KHI HS TRẢ LỜI XONG, GV NHẤP CHUỘT VÀO DẤU MŨI TÊN ĐỂ QUAY VỀ SLIDE MẢNH GHÉP</a:t>
            </a:r>
            <a:endParaRPr lang="vi-VN"/>
          </a:p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3EF8-45AF-4F64-A1C1-92B752BBFFE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0164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Thiết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kế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: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Hương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Thảo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–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Zalo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0972.115.126.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Các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nick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khác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đều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là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giả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mạo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,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ăn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cắp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chất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xám</a:t>
            </a:r>
            <a:endParaRPr lang="en-US" sz="1200" dirty="0">
              <a:solidFill>
                <a:srgbClr val="FF0000"/>
              </a:solidFill>
              <a:latin typeface="Pattaya" panose="00000500000000000000" pitchFamily="2" charset="-34"/>
              <a:cs typeface="Pattaya" panose="00000500000000000000" pitchFamily="2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462BA-DA64-4AAE-BC40-1BFDCF9629E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7604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Thiết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kế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: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Hương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Thảo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–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Zalo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0972.115.126.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Các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nick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khác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đều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là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giả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mạo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,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ăn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cắp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chất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xám</a:t>
            </a:r>
            <a:endParaRPr lang="en-US" sz="1200" dirty="0">
              <a:solidFill>
                <a:srgbClr val="FF0000"/>
              </a:solidFill>
              <a:latin typeface="Pattaya" panose="00000500000000000000" pitchFamily="2" charset="-34"/>
              <a:cs typeface="Pattaya" panose="00000500000000000000" pitchFamily="2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462BA-DA64-4AAE-BC40-1BFDCF9629E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5012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Thiết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kế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: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Hương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Thảo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–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Zalo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0972.115.126.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Các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nick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khác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đều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là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giả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mạo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,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ăn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cắp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chất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xám</a:t>
            </a:r>
            <a:endParaRPr lang="en-US" sz="1200" dirty="0">
              <a:solidFill>
                <a:srgbClr val="FF0000"/>
              </a:solidFill>
              <a:latin typeface="Pattaya" panose="00000500000000000000" pitchFamily="2" charset="-34"/>
              <a:cs typeface="Pattaya" panose="00000500000000000000" pitchFamily="2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462BA-DA64-4AAE-BC40-1BFDCF9629E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955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Thiết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kế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: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Hương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Thảo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–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Zalo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0972.115.126.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Các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nick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khác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đều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là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giả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mạo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,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ăn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cắp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chất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xám</a:t>
            </a:r>
            <a:endParaRPr lang="en-US" sz="1200" dirty="0">
              <a:solidFill>
                <a:srgbClr val="FF0000"/>
              </a:solidFill>
              <a:latin typeface="Pattaya" panose="00000500000000000000" pitchFamily="2" charset="-34"/>
              <a:cs typeface="Pattaya" panose="00000500000000000000" pitchFamily="2" charset="-34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462BA-DA64-4AAE-BC40-1BFDCF9629E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9721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Thiết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kế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: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Hương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Thảo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–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Zalo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0972.115.126.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Các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nick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khác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đều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là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giả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mạo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,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ăn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cắp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chất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xám</a:t>
            </a:r>
            <a:endParaRPr lang="en-US" sz="1200" dirty="0">
              <a:solidFill>
                <a:srgbClr val="FF0000"/>
              </a:solidFill>
              <a:latin typeface="Pattaya" panose="00000500000000000000" pitchFamily="2" charset="-34"/>
              <a:cs typeface="Pattaya" panose="00000500000000000000" pitchFamily="2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462BA-DA64-4AAE-BC40-1BFDCF9629E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445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Thiết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kế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: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Hương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Thảo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–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Zalo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0972.115.126.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Các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nick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khác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đều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là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giả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mạo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,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ăn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cắp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chất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xám</a:t>
            </a:r>
            <a:endParaRPr lang="en-US" sz="1200" dirty="0">
              <a:solidFill>
                <a:srgbClr val="FF0000"/>
              </a:solidFill>
              <a:latin typeface="Pattaya" panose="00000500000000000000" pitchFamily="2" charset="-34"/>
              <a:cs typeface="Pattaya" panose="00000500000000000000" pitchFamily="2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462BA-DA64-4AAE-BC40-1BFDCF9629E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6515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Thiết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kế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: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Hương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Thảo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–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Zalo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0972.115.126.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Các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nick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khác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đều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là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giả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mạo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,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ăn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cắp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chất</a:t>
            </a:r>
            <a:r>
              <a:rPr lang="en-US" sz="1200" dirty="0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1200" dirty="0" err="1">
                <a:solidFill>
                  <a:srgbClr val="FF0000"/>
                </a:solidFill>
                <a:latin typeface="Pattaya" panose="00000500000000000000" pitchFamily="2" charset="-34"/>
                <a:cs typeface="Pattaya" panose="00000500000000000000" pitchFamily="2" charset="-34"/>
              </a:rPr>
              <a:t>xám</a:t>
            </a:r>
            <a:endParaRPr lang="en-US" sz="1200" dirty="0">
              <a:solidFill>
                <a:srgbClr val="FF0000"/>
              </a:solidFill>
              <a:latin typeface="Pattaya" panose="00000500000000000000" pitchFamily="2" charset="-34"/>
              <a:cs typeface="Pattaya" panose="00000500000000000000" pitchFamily="2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E462BA-DA64-4AAE-BC40-1BFDCF9629E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6552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GV CLICK CHUỘT VÀO KHUNG ĐÁP ÁN </a:t>
            </a:r>
            <a:r>
              <a:rPr lang="en-US" b="1" dirty="0">
                <a:sym typeface="Wingdings" panose="05000000000000000000" pitchFamily="2" charset="2"/>
              </a:rPr>
              <a:t> XUẤT HIỆN KẾT QUẢ ĐÚNG/SAI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CA3864-D368-4202-A9AE-602D5EBF213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9329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GV CLICK CHUỘT VÀO KHUNG ĐÁP ÁN </a:t>
            </a:r>
            <a:r>
              <a:rPr lang="en-US" b="1" dirty="0">
                <a:sym typeface="Wingdings" panose="05000000000000000000" pitchFamily="2" charset="2"/>
              </a:rPr>
              <a:t> XUẤT HIỆN KẾT QUẢ ĐÚNG/SAI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CA3864-D368-4202-A9AE-602D5EBF213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54058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GV CLICK CHUỘT VÀO KHUNG ĐÁP ÁN </a:t>
            </a:r>
            <a:r>
              <a:rPr lang="en-US" b="1" dirty="0">
                <a:sym typeface="Wingdings" panose="05000000000000000000" pitchFamily="2" charset="2"/>
              </a:rPr>
              <a:t> XUẤT HIỆN KẾT QUẢ ĐÚNG/SAI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CA3864-D368-4202-A9AE-602D5EBF213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3932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E28A1-31C6-CD0C-7FE5-23A0E6182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4A17BB-BDAC-5CB4-7886-7CCE9B5091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3E56-7534-47E8-80F2-95F4DC885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5E70-B76F-4F76-9575-EA7F545D535A}" type="datetimeFigureOut">
              <a:rPr lang="vi-VN" smtClean="0"/>
              <a:t>06/10/2025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3A4C7-35B4-B988-B0A8-84BA2E0B5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5CF87-7033-3B0C-D436-0CAA9A788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CF5B-82D3-4FEA-B9EB-AD745171200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15964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FB212-B47D-37FD-15E0-7E6836702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A47E4-A919-7862-5EA6-C5953AEC77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1BC695-5B3B-0E2B-6208-0A5865BCA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5E70-B76F-4F76-9575-EA7F545D535A}" type="datetimeFigureOut">
              <a:rPr lang="vi-VN" smtClean="0"/>
              <a:t>06/10/2025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C8EF6-C910-6F8B-1A6F-2949519F0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B8DBA5-A1A9-C0CF-23F7-234521A9F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CF5B-82D3-4FEA-B9EB-AD745171200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76924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2E0A8-262E-1EFB-8F4F-456A1B647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3A663-425E-0904-6511-D15C0D21FA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20006F-C0A0-5C99-8AF1-7644B2327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5E70-B76F-4F76-9575-EA7F545D535A}" type="datetimeFigureOut">
              <a:rPr lang="vi-VN" smtClean="0"/>
              <a:t>06/10/2025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06F71-51C8-4ED6-691B-AF7D161F8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BD89E-E07B-4999-E009-EA8755C18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CF5B-82D3-4FEA-B9EB-AD745171200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96029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90734-AC0E-E807-8B98-3C61A005B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8B31D-DD2C-2245-0AE5-9B32C5BE3E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B4EA0F-7B4B-ADD0-2DF3-7824D24346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6A02AF-B2DD-4642-8F60-6780AF0AD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5E70-B76F-4F76-9575-EA7F545D535A}" type="datetimeFigureOut">
              <a:rPr lang="vi-VN" smtClean="0"/>
              <a:t>06/10/2025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89A240-3518-BA82-F06C-62AF2DC10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6BEF8B-48F7-18BB-A863-FC5B9B749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CF5B-82D3-4FEA-B9EB-AD745171200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93416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8918-1B52-634C-84B5-8BB8AA0C7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409DB4-93A0-A2B8-A36F-2AD48C1D6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6C1EEB-B8FE-3826-AD7A-DE124A8B85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BD945B-9C01-C363-5741-16DCC02EF2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7B3816-0A9F-AC57-D058-45E40D3FA2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A0ACAB-AB01-3872-E8D2-C247CA071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5E70-B76F-4F76-9575-EA7F545D535A}" type="datetimeFigureOut">
              <a:rPr lang="vi-VN" smtClean="0"/>
              <a:t>06/10/2025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25F88F-D63B-E86B-4C56-050B43910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C0B2F5-35AC-0B9B-4615-ADCABC92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CF5B-82D3-4FEA-B9EB-AD745171200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77423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EB84A-5061-B56B-46C3-3290DEB71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1570E3-2F2B-F8CF-4213-2480943AC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5E70-B76F-4F76-9575-EA7F545D535A}" type="datetimeFigureOut">
              <a:rPr lang="vi-VN" smtClean="0"/>
              <a:t>06/10/2025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B49782-DB5D-D16A-CB51-2E2F603F6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B21C09-A77B-548B-A38B-5BDFAC9E5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CF5B-82D3-4FEA-B9EB-AD745171200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699856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6FFBF0-6874-1846-1518-D6EB01A92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5E70-B76F-4F76-9575-EA7F545D535A}" type="datetimeFigureOut">
              <a:rPr lang="vi-VN" smtClean="0"/>
              <a:t>06/10/2025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A10652-DE7C-5CC2-202F-51CA60F16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E917E8-08D6-F68F-EBD9-C66B3A493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CF5B-82D3-4FEA-B9EB-AD745171200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723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9F216-739E-506F-506E-4C2526AF7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F588D-6FF1-60E2-5FC7-B34FD23CC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C9C3E-59EB-6021-DC68-5423F0FAB9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51F7EC-C39A-3BCE-617A-3351E6773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5E70-B76F-4F76-9575-EA7F545D535A}" type="datetimeFigureOut">
              <a:rPr lang="vi-VN" smtClean="0"/>
              <a:t>06/10/2025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03205-C6DD-BF33-0612-289DEC97D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AAC0DA-6968-32CD-C30C-47AE0201E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CF5B-82D3-4FEA-B9EB-AD745171200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474757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B1E02-F5C6-27CF-A4A3-565854BE2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9DA7B6-3C68-AA42-2AA1-6E72193BBD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55F5B-B5ED-98F7-2A43-0A085D9A63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1A3AEA-191E-8A45-90E2-FAC402104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5E70-B76F-4F76-9575-EA7F545D535A}" type="datetimeFigureOut">
              <a:rPr lang="vi-VN" smtClean="0"/>
              <a:t>06/10/2025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4AEDD2-8D2C-5C56-3A05-74AAB2D18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703DE-CF6A-DDE4-FE55-3C48FFC6B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CF5B-82D3-4FEA-B9EB-AD745171200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74134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B226A-64B5-5693-62B0-1A26261FB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87B2D9-8D75-4596-0220-F4B9ABAC75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3735E-950D-4465-8168-8FA8AE6C7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5E70-B76F-4F76-9575-EA7F545D535A}" type="datetimeFigureOut">
              <a:rPr lang="vi-VN" smtClean="0"/>
              <a:t>06/10/2025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9316C-B2A2-BD6A-09CD-0193FDF51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57A781-FCC6-8EB7-054B-919EACC16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CF5B-82D3-4FEA-B9EB-AD745171200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71059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26025B-6112-3D2A-8AE2-B02747AB7C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E230D9-EEEA-C10A-1D49-CB6D031ABD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44DDB-444B-59C9-6C09-3FA6B683B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5E70-B76F-4F76-9575-EA7F545D535A}" type="datetimeFigureOut">
              <a:rPr lang="vi-VN" smtClean="0"/>
              <a:t>06/10/2025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CFC18-22ED-CB79-B680-1775E65E2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4A90A-4824-F47D-76E4-C4E50563A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CF5B-82D3-4FEA-B9EB-AD745171200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571541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9651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9105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1901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064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8343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3162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6887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7364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7802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928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236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44D056-E094-A271-61A8-302298103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C5C9BF-68DA-657F-9404-2BF16D74C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912AB-2B26-C88A-2E8F-6A8F021C55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75E70-B76F-4F76-9575-EA7F545D535A}" type="datetimeFigureOut">
              <a:rPr lang="vi-VN" smtClean="0"/>
              <a:t>06/10/2025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2B3627-8F32-C437-D7B3-2714D24AF8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8A8B2-F64F-A251-CC74-77E55CE121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9CF5B-82D3-4FEA-B9EB-AD7451712007}" type="slidenum">
              <a:rPr lang="vi-VN" smtClean="0"/>
              <a:t>‹#›</a:t>
            </a:fld>
            <a:endParaRPr lang="vi-VN"/>
          </a:p>
        </p:txBody>
      </p:sp>
      <p:pic>
        <p:nvPicPr>
          <p:cNvPr id="10" name="Picture 9" descr="A white circle with leaves and blue text&#10;&#10;Description automatically generated">
            <a:extLst>
              <a:ext uri="{FF2B5EF4-FFF2-40B4-BE49-F238E27FC236}">
                <a16:creationId xmlns:a16="http://schemas.microsoft.com/office/drawing/2014/main" id="{2CA2DF53-549F-035F-40E9-370792628D8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357" y="8250655"/>
            <a:ext cx="1599197" cy="1599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1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421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wav"/><Relationship Id="rId7" Type="http://schemas.openxmlformats.org/officeDocument/2006/relationships/image" Target="../media/image5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.gif"/><Relationship Id="rId4" Type="http://schemas.openxmlformats.org/officeDocument/2006/relationships/audio" Target="../media/media2.wav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slide" Target="slide8.xml"/><Relationship Id="rId3" Type="http://schemas.openxmlformats.org/officeDocument/2006/relationships/slideLayout" Target="../slideLayouts/slideLayout2.xml"/><Relationship Id="rId7" Type="http://schemas.openxmlformats.org/officeDocument/2006/relationships/slide" Target="slide5.xml"/><Relationship Id="rId12" Type="http://schemas.openxmlformats.org/officeDocument/2006/relationships/image" Target="../media/image13.png"/><Relationship Id="rId2" Type="http://schemas.openxmlformats.org/officeDocument/2006/relationships/audio" Target="../media/media4.m4a"/><Relationship Id="rId16" Type="http://schemas.openxmlformats.org/officeDocument/2006/relationships/image" Target="../media/image15.png"/><Relationship Id="rId1" Type="http://schemas.microsoft.com/office/2007/relationships/media" Target="../media/media4.m4a"/><Relationship Id="rId6" Type="http://schemas.openxmlformats.org/officeDocument/2006/relationships/image" Target="../media/image6.png"/><Relationship Id="rId11" Type="http://schemas.openxmlformats.org/officeDocument/2006/relationships/slide" Target="slide7.xml"/><Relationship Id="rId5" Type="http://schemas.openxmlformats.org/officeDocument/2006/relationships/image" Target="../media/image10.jpg"/><Relationship Id="rId15" Type="http://schemas.openxmlformats.org/officeDocument/2006/relationships/slide" Target="slide9.xml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3.xml"/><Relationship Id="rId9" Type="http://schemas.openxmlformats.org/officeDocument/2006/relationships/slide" Target="slide6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audio" Target="../media/audio2.wav"/><Relationship Id="rId3" Type="http://schemas.openxmlformats.org/officeDocument/2006/relationships/audio" Target="../media/audio1.wav"/><Relationship Id="rId7" Type="http://schemas.microsoft.com/office/2007/relationships/hdphoto" Target="../media/hdphoto1.wdp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3.png"/><Relationship Id="rId5" Type="http://schemas.openxmlformats.org/officeDocument/2006/relationships/image" Target="../media/image5.jpeg"/><Relationship Id="rId10" Type="http://schemas.openxmlformats.org/officeDocument/2006/relationships/image" Target="../media/image18.png"/><Relationship Id="rId4" Type="http://schemas.openxmlformats.org/officeDocument/2006/relationships/audio" Target="../media/audio2.wav"/><Relationship Id="rId9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audio" Target="../media/audio2.wav"/><Relationship Id="rId3" Type="http://schemas.openxmlformats.org/officeDocument/2006/relationships/audio" Target="../media/audio1.wav"/><Relationship Id="rId7" Type="http://schemas.microsoft.com/office/2007/relationships/hdphoto" Target="../media/hdphoto1.wdp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3.png"/><Relationship Id="rId5" Type="http://schemas.openxmlformats.org/officeDocument/2006/relationships/image" Target="../media/image5.jpeg"/><Relationship Id="rId10" Type="http://schemas.openxmlformats.org/officeDocument/2006/relationships/image" Target="../media/image18.png"/><Relationship Id="rId4" Type="http://schemas.openxmlformats.org/officeDocument/2006/relationships/audio" Target="../media/audio2.wav"/><Relationship Id="rId9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audio" Target="../media/audio2.wav"/><Relationship Id="rId3" Type="http://schemas.openxmlformats.org/officeDocument/2006/relationships/audio" Target="../media/audio1.wav"/><Relationship Id="rId7" Type="http://schemas.microsoft.com/office/2007/relationships/hdphoto" Target="../media/hdphoto1.wdp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3.png"/><Relationship Id="rId5" Type="http://schemas.openxmlformats.org/officeDocument/2006/relationships/image" Target="../media/image5.jpeg"/><Relationship Id="rId10" Type="http://schemas.openxmlformats.org/officeDocument/2006/relationships/image" Target="../media/image18.png"/><Relationship Id="rId4" Type="http://schemas.openxmlformats.org/officeDocument/2006/relationships/audio" Target="../media/audio2.wav"/><Relationship Id="rId9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audio" Target="../media/audio2.wav"/><Relationship Id="rId3" Type="http://schemas.openxmlformats.org/officeDocument/2006/relationships/audio" Target="../media/audio1.wav"/><Relationship Id="rId7" Type="http://schemas.microsoft.com/office/2007/relationships/hdphoto" Target="../media/hdphoto1.wdp"/><Relationship Id="rId12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3.png"/><Relationship Id="rId5" Type="http://schemas.openxmlformats.org/officeDocument/2006/relationships/image" Target="../media/image5.jpeg"/><Relationship Id="rId10" Type="http://schemas.openxmlformats.org/officeDocument/2006/relationships/image" Target="../media/image18.png"/><Relationship Id="rId4" Type="http://schemas.openxmlformats.org/officeDocument/2006/relationships/audio" Target="../media/audio2.wav"/><Relationship Id="rId9" Type="http://schemas.openxmlformats.org/officeDocument/2006/relationships/slide" Target="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28.png"/><Relationship Id="rId5" Type="http://schemas.openxmlformats.org/officeDocument/2006/relationships/image" Target="../media/image3.png"/><Relationship Id="rId4" Type="http://schemas.openxmlformats.org/officeDocument/2006/relationships/image" Target="../media/image5.jpeg"/><Relationship Id="rId9" Type="http://schemas.openxmlformats.org/officeDocument/2006/relationships/image" Target="../media/image7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microsoft.com/office/2007/relationships/hdphoto" Target="../media/hdphoto3.wdp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28.png"/><Relationship Id="rId5" Type="http://schemas.openxmlformats.org/officeDocument/2006/relationships/image" Target="../media/image3.png"/><Relationship Id="rId4" Type="http://schemas.openxmlformats.org/officeDocument/2006/relationships/image" Target="../media/image5.jpeg"/><Relationship Id="rId9" Type="http://schemas.openxmlformats.org/officeDocument/2006/relationships/image" Target="../media/image7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9.wav"/><Relationship Id="rId7" Type="http://schemas.openxmlformats.org/officeDocument/2006/relationships/image" Target="../media/image5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6.png"/><Relationship Id="rId4" Type="http://schemas.openxmlformats.org/officeDocument/2006/relationships/audio" Target="../media/media9.wav"/><Relationship Id="rId9" Type="http://schemas.openxmlformats.org/officeDocument/2006/relationships/image" Target="../media/image30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image" Target="../media/image6.png"/><Relationship Id="rId5" Type="http://schemas.openxmlformats.org/officeDocument/2006/relationships/image" Target="../media/image31.png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11.wav"/><Relationship Id="rId7" Type="http://schemas.openxmlformats.org/officeDocument/2006/relationships/image" Target="../media/image3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jpe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6.png"/><Relationship Id="rId4" Type="http://schemas.openxmlformats.org/officeDocument/2006/relationships/audio" Target="../media/media11.wav"/><Relationship Id="rId9" Type="http://schemas.openxmlformats.org/officeDocument/2006/relationships/image" Target="../media/image30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43.png"/><Relationship Id="rId18" Type="http://schemas.microsoft.com/office/2007/relationships/hdphoto" Target="../media/hdphoto4.wdp"/><Relationship Id="rId3" Type="http://schemas.microsoft.com/office/2007/relationships/media" Target="../media/media13.mp3"/><Relationship Id="rId7" Type="http://schemas.openxmlformats.org/officeDocument/2006/relationships/image" Target="../media/image32.png"/><Relationship Id="rId12" Type="http://schemas.openxmlformats.org/officeDocument/2006/relationships/image" Target="../media/image42.svg"/><Relationship Id="rId17" Type="http://schemas.openxmlformats.org/officeDocument/2006/relationships/image" Target="../media/image47.png"/><Relationship Id="rId2" Type="http://schemas.openxmlformats.org/officeDocument/2006/relationships/audio" Target="../media/media12.mp3"/><Relationship Id="rId16" Type="http://schemas.openxmlformats.org/officeDocument/2006/relationships/image" Target="../media/image46.svg"/><Relationship Id="rId1" Type="http://schemas.microsoft.com/office/2007/relationships/media" Target="../media/media12.mp3"/><Relationship Id="rId6" Type="http://schemas.openxmlformats.org/officeDocument/2006/relationships/notesSlide" Target="../notesSlides/notesSlide15.xml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45.png"/><Relationship Id="rId10" Type="http://schemas.openxmlformats.org/officeDocument/2006/relationships/image" Target="../media/image40.svg"/><Relationship Id="rId4" Type="http://schemas.openxmlformats.org/officeDocument/2006/relationships/audio" Target="../media/media13.mp3"/><Relationship Id="rId9" Type="http://schemas.openxmlformats.org/officeDocument/2006/relationships/image" Target="../media/image39.png"/><Relationship Id="rId14" Type="http://schemas.openxmlformats.org/officeDocument/2006/relationships/image" Target="../media/image44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43.png"/><Relationship Id="rId18" Type="http://schemas.microsoft.com/office/2007/relationships/hdphoto" Target="../media/hdphoto4.wdp"/><Relationship Id="rId3" Type="http://schemas.microsoft.com/office/2007/relationships/media" Target="../media/media13.mp3"/><Relationship Id="rId7" Type="http://schemas.openxmlformats.org/officeDocument/2006/relationships/image" Target="../media/image32.png"/><Relationship Id="rId12" Type="http://schemas.openxmlformats.org/officeDocument/2006/relationships/image" Target="../media/image49.svg"/><Relationship Id="rId17" Type="http://schemas.openxmlformats.org/officeDocument/2006/relationships/image" Target="../media/image47.png"/><Relationship Id="rId2" Type="http://schemas.openxmlformats.org/officeDocument/2006/relationships/audio" Target="../media/media12.mp3"/><Relationship Id="rId16" Type="http://schemas.openxmlformats.org/officeDocument/2006/relationships/image" Target="../media/image51.svg"/><Relationship Id="rId1" Type="http://schemas.microsoft.com/office/2007/relationships/media" Target="../media/media12.mp3"/><Relationship Id="rId6" Type="http://schemas.openxmlformats.org/officeDocument/2006/relationships/notesSlide" Target="../notesSlides/notesSlide16.xml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45.png"/><Relationship Id="rId10" Type="http://schemas.openxmlformats.org/officeDocument/2006/relationships/image" Target="../media/image48.svg"/><Relationship Id="rId4" Type="http://schemas.openxmlformats.org/officeDocument/2006/relationships/audio" Target="../media/media13.mp3"/><Relationship Id="rId9" Type="http://schemas.openxmlformats.org/officeDocument/2006/relationships/image" Target="../media/image39.png"/><Relationship Id="rId14" Type="http://schemas.openxmlformats.org/officeDocument/2006/relationships/image" Target="../media/image50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47.png"/><Relationship Id="rId18" Type="http://schemas.openxmlformats.org/officeDocument/2006/relationships/image" Target="../media/image46.svg"/><Relationship Id="rId3" Type="http://schemas.microsoft.com/office/2007/relationships/media" Target="../media/media13.mp3"/><Relationship Id="rId7" Type="http://schemas.openxmlformats.org/officeDocument/2006/relationships/image" Target="../media/image32.png"/><Relationship Id="rId12" Type="http://schemas.openxmlformats.org/officeDocument/2006/relationships/image" Target="../media/image42.svg"/><Relationship Id="rId17" Type="http://schemas.openxmlformats.org/officeDocument/2006/relationships/image" Target="../media/image45.png"/><Relationship Id="rId2" Type="http://schemas.openxmlformats.org/officeDocument/2006/relationships/audio" Target="../media/media12.mp3"/><Relationship Id="rId16" Type="http://schemas.openxmlformats.org/officeDocument/2006/relationships/image" Target="../media/image44.svg"/><Relationship Id="rId1" Type="http://schemas.microsoft.com/office/2007/relationships/media" Target="../media/media12.mp3"/><Relationship Id="rId6" Type="http://schemas.openxmlformats.org/officeDocument/2006/relationships/notesSlide" Target="../notesSlides/notesSlide17.xml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43.png"/><Relationship Id="rId10" Type="http://schemas.openxmlformats.org/officeDocument/2006/relationships/image" Target="../media/image40.svg"/><Relationship Id="rId4" Type="http://schemas.openxmlformats.org/officeDocument/2006/relationships/audio" Target="../media/media13.mp3"/><Relationship Id="rId9" Type="http://schemas.openxmlformats.org/officeDocument/2006/relationships/image" Target="../media/image39.png"/><Relationship Id="rId14" Type="http://schemas.microsoft.com/office/2007/relationships/hdphoto" Target="../media/hdphoto4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7E04C3A-54AB-F1C6-1CA3-C2D977D04D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48" b="3042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8A0F0B-3E6F-540A-EC61-F4AB4F485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5931" y="2938055"/>
            <a:ext cx="3125065" cy="38279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E1E072-1F27-76BD-42C7-5387BF87A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2568" y="2595047"/>
            <a:ext cx="4149538" cy="316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98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7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7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EC85CA-F0B5-FF0D-E9CA-7C4C217ED3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169E3F-4C64-9902-5AEA-B1EF88150C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3168" y="2173531"/>
            <a:ext cx="3386830" cy="414859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5CBEE00-C8D0-6AE9-07F0-BA273985BD31}"/>
              </a:ext>
            </a:extLst>
          </p:cNvPr>
          <p:cNvGrpSpPr/>
          <p:nvPr/>
        </p:nvGrpSpPr>
        <p:grpSpPr>
          <a:xfrm>
            <a:off x="5295081" y="276225"/>
            <a:ext cx="6200233" cy="2866081"/>
            <a:chOff x="3838823" y="185815"/>
            <a:chExt cx="5882983" cy="3370365"/>
          </a:xfrm>
        </p:grpSpPr>
        <p:sp>
          <p:nvSpPr>
            <p:cNvPr id="10" name="Speech Bubble: Rectangle with Corners Rounded 9">
              <a:extLst>
                <a:ext uri="{FF2B5EF4-FFF2-40B4-BE49-F238E27FC236}">
                  <a16:creationId xmlns:a16="http://schemas.microsoft.com/office/drawing/2014/main" id="{BC1CEEEA-BBC6-99CF-8C6F-2AFD78898C8A}"/>
                </a:ext>
              </a:extLst>
            </p:cNvPr>
            <p:cNvSpPr/>
            <p:nvPr/>
          </p:nvSpPr>
          <p:spPr>
            <a:xfrm>
              <a:off x="3838823" y="185815"/>
              <a:ext cx="5882983" cy="3370365"/>
            </a:xfrm>
            <a:prstGeom prst="wedgeRoundRectCallout">
              <a:avLst>
                <a:gd name="adj1" fmla="val -56920"/>
                <a:gd name="adj2" fmla="val 24236"/>
                <a:gd name="adj3" fmla="val 16667"/>
              </a:avLst>
            </a:prstGeom>
            <a:solidFill>
              <a:srgbClr val="FFFFCC"/>
            </a:solidFill>
            <a:ln w="38100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Hôm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nay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mình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sẽ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đi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du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lịch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đến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một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địa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điểm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bí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mật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.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Các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bạn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hãy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giúp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mình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hoàn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thành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thử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thách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để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khám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phá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xem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đó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là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địa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điểm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nào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nhé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!</a:t>
              </a: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6E39241-F8E8-F9D3-D4BD-890EAD4C1FD1}"/>
                </a:ext>
              </a:extLst>
            </p:cNvPr>
            <p:cNvSpPr txBox="1"/>
            <p:nvPr/>
          </p:nvSpPr>
          <p:spPr>
            <a:xfrm>
              <a:off x="4051809" y="1374479"/>
              <a:ext cx="5469700" cy="760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13" name="Tieng-yeah-tre-con-www_tiengdong_com">
            <a:hlinkClick r:id="" action="ppaction://media"/>
            <a:extLst>
              <a:ext uri="{FF2B5EF4-FFF2-40B4-BE49-F238E27FC236}">
                <a16:creationId xmlns:a16="http://schemas.microsoft.com/office/drawing/2014/main" id="{F3D6BBD9-F2D1-7C69-9048-6704E57F5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711835" y="-487363"/>
            <a:ext cx="487363" cy="487363"/>
          </a:xfrm>
          <a:prstGeom prst="rect">
            <a:avLst/>
          </a:prstGeom>
        </p:spPr>
      </p:pic>
      <p:pic>
        <p:nvPicPr>
          <p:cNvPr id="8" name="Picture 7" descr="A white underwear on a black background&#10;&#10;AI-generated content may be incorrect.">
            <a:extLst>
              <a:ext uri="{FF2B5EF4-FFF2-40B4-BE49-F238E27FC236}">
                <a16:creationId xmlns:a16="http://schemas.microsoft.com/office/drawing/2014/main" id="{1170AEF3-0CB8-7739-16CF-E1FF061D85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1929">
            <a:off x="3314700" y="4146990"/>
            <a:ext cx="560070" cy="214507"/>
          </a:xfrm>
          <a:prstGeom prst="rect">
            <a:avLst/>
          </a:prstGeom>
        </p:spPr>
      </p:pic>
      <p:pic>
        <p:nvPicPr>
          <p:cNvPr id="9" name="1">
            <a:hlinkClick r:id="" action="ppaction://media"/>
            <a:extLst>
              <a:ext uri="{FF2B5EF4-FFF2-40B4-BE49-F238E27FC236}">
                <a16:creationId xmlns:a16="http://schemas.microsoft.com/office/drawing/2014/main" id="{EB3F2946-AE43-46F7-81C1-C3AE22CB748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656590" y="28829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37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" dur="86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"/>
                    </p:tgtEl>
                  </p:cMediaNode>
                </p:audio>
                <p:audio>
                  <p:cMediaNode vol="80000">
                    <p:cTn id="2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" dur="86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"/>
                    </p:tgtEl>
                  </p:cMediaNode>
                </p:audio>
                <p:audio>
                  <p:cMediaNode vol="80000">
                    <p:cTn id="2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7E04C3A-54AB-F1C6-1CA3-C2D977D04D4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648" b="3042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8A0F0B-3E6F-540A-EC61-F4AB4F485C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5931" y="2938055"/>
            <a:ext cx="3125065" cy="382795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219C558-8B1D-71A8-1735-E6244142AC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5927" y="3615736"/>
            <a:ext cx="4828450" cy="24386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0C6159B-82B8-464E-0EC0-C51373E156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65352" y="2580191"/>
            <a:ext cx="4072481" cy="1201016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AB2B3613-7D3C-F938-CA23-DCEB553C4C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55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04D9DA7-39A6-D020-E92D-AB5B871C3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4784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9FEBD67-42B4-E5EE-28AC-9BDC7D6616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  <p:pic>
        <p:nvPicPr>
          <p:cNvPr id="9" name="Picture 8">
            <a:hlinkClick r:id="rId7" action="ppaction://hlinksldjump"/>
            <a:extLst>
              <a:ext uri="{FF2B5EF4-FFF2-40B4-BE49-F238E27FC236}">
                <a16:creationId xmlns:a16="http://schemas.microsoft.com/office/drawing/2014/main" id="{AA87CFD6-B39C-FC2D-6161-B1780036D3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6230652" cy="3840813"/>
          </a:xfrm>
          <a:prstGeom prst="rect">
            <a:avLst/>
          </a:prstGeom>
        </p:spPr>
      </p:pic>
      <p:pic>
        <p:nvPicPr>
          <p:cNvPr id="10" name="Picture 9">
            <a:hlinkClick r:id="rId9" action="ppaction://hlinksldjump"/>
            <a:extLst>
              <a:ext uri="{FF2B5EF4-FFF2-40B4-BE49-F238E27FC236}">
                <a16:creationId xmlns:a16="http://schemas.microsoft.com/office/drawing/2014/main" id="{0934D085-8D17-DF9A-8EA7-C8744E09BD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5209" y="0"/>
            <a:ext cx="5986791" cy="3840813"/>
          </a:xfrm>
          <a:prstGeom prst="rect">
            <a:avLst/>
          </a:prstGeom>
        </p:spPr>
      </p:pic>
      <p:pic>
        <p:nvPicPr>
          <p:cNvPr id="12" name="Picture 11">
            <a:hlinkClick r:id="rId11" action="ppaction://hlinksldjump"/>
            <a:extLst>
              <a:ext uri="{FF2B5EF4-FFF2-40B4-BE49-F238E27FC236}">
                <a16:creationId xmlns:a16="http://schemas.microsoft.com/office/drawing/2014/main" id="{65AEAD24-84B3-ABCC-FF1B-F1E0CDFFC58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3386011"/>
            <a:ext cx="6230652" cy="3877392"/>
          </a:xfrm>
          <a:prstGeom prst="rect">
            <a:avLst/>
          </a:prstGeom>
        </p:spPr>
      </p:pic>
      <p:pic>
        <p:nvPicPr>
          <p:cNvPr id="13" name="Picture 12">
            <a:hlinkClick r:id="rId13" action="ppaction://hlinksldjump"/>
            <a:extLst>
              <a:ext uri="{FF2B5EF4-FFF2-40B4-BE49-F238E27FC236}">
                <a16:creationId xmlns:a16="http://schemas.microsoft.com/office/drawing/2014/main" id="{DA1EBFE6-C5E5-E46B-67E2-4CE35616C12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05209" y="3397163"/>
            <a:ext cx="5986791" cy="3877392"/>
          </a:xfrm>
          <a:prstGeom prst="rect">
            <a:avLst/>
          </a:prstGeom>
        </p:spPr>
      </p:pic>
      <p:pic>
        <p:nvPicPr>
          <p:cNvPr id="14" name="Picture 13">
            <a:hlinkClick r:id="rId15" action="ppaction://hlinksldjump"/>
            <a:extLst>
              <a:ext uri="{FF2B5EF4-FFF2-40B4-BE49-F238E27FC236}">
                <a16:creationId xmlns:a16="http://schemas.microsoft.com/office/drawing/2014/main" id="{5C483255-D969-8863-1BB1-03E4E7EA1C2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473228" y="5873439"/>
            <a:ext cx="1386515" cy="98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62316"/>
      </p:ext>
    </p:extLst>
  </p:cSld>
  <p:clrMapOvr>
    <a:masterClrMapping/>
  </p:clrMapOvr>
  <p:timing>
    <p:tnLst>
      <p:par>
        <p:cTn id="1" dur="indefinite" restart="never" nodeType="tmRoot">
          <p:childTnLst>
            <p:audio isNarration="1"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triggerEvt type="onClick" time="789" objId="11"/>
        <p14:triggerEvt type="onClick" time="3764" objId="16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723582-02EE-7D8A-4307-F8E3DC6E2E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0E868E9-7FFF-DC64-F4B2-5C26CCFEE4E3}"/>
              </a:ext>
            </a:extLst>
          </p:cNvPr>
          <p:cNvGrpSpPr/>
          <p:nvPr/>
        </p:nvGrpSpPr>
        <p:grpSpPr>
          <a:xfrm>
            <a:off x="3543300" y="107428"/>
            <a:ext cx="4894911" cy="2939519"/>
            <a:chOff x="4175629" y="361066"/>
            <a:chExt cx="4412036" cy="293951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B2BF6E2-A15E-301B-CDF2-E3746B4BC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 flipH="1">
              <a:off x="4175629" y="361066"/>
              <a:ext cx="4412036" cy="293951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815CAEA-279F-6CA4-41E0-4DE214B612EC}"/>
                </a:ext>
              </a:extLst>
            </p:cNvPr>
            <p:cNvSpPr txBox="1"/>
            <p:nvPr/>
          </p:nvSpPr>
          <p:spPr>
            <a:xfrm>
              <a:off x="4642892" y="1481179"/>
              <a:ext cx="347750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tấn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x 4 = ?</a:t>
              </a:r>
            </a:p>
          </p:txBody>
        </p:sp>
      </p:grpSp>
      <p:sp>
        <p:nvSpPr>
          <p:cNvPr id="11" name="Arc 10">
            <a:extLst>
              <a:ext uri="{FF2B5EF4-FFF2-40B4-BE49-F238E27FC236}">
                <a16:creationId xmlns:a16="http://schemas.microsoft.com/office/drawing/2014/main" id="{865FAADB-63FA-6431-AB2D-E3CEE72B6832}"/>
              </a:ext>
            </a:extLst>
          </p:cNvPr>
          <p:cNvSpPr/>
          <p:nvPr/>
        </p:nvSpPr>
        <p:spPr>
          <a:xfrm rot="10590529">
            <a:off x="10167387" y="5820366"/>
            <a:ext cx="482827" cy="226312"/>
          </a:xfrm>
          <a:prstGeom prst="arc">
            <a:avLst>
              <a:gd name="adj1" fmla="val 14251239"/>
              <a:gd name="adj2" fmla="val 19926889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8B7FFC7-874D-212F-A15B-FA616FF789BB}"/>
              </a:ext>
            </a:extLst>
          </p:cNvPr>
          <p:cNvGrpSpPr/>
          <p:nvPr/>
        </p:nvGrpSpPr>
        <p:grpSpPr>
          <a:xfrm>
            <a:off x="6096068" y="3811054"/>
            <a:ext cx="4972609" cy="2022524"/>
            <a:chOff x="5758210" y="3965830"/>
            <a:chExt cx="4972609" cy="2022524"/>
          </a:xfrm>
        </p:grpSpPr>
        <p:pic>
          <p:nvPicPr>
            <p:cNvPr id="17" name="Picture 6">
              <a:extLst>
                <a:ext uri="{FF2B5EF4-FFF2-40B4-BE49-F238E27FC236}">
                  <a16:creationId xmlns:a16="http://schemas.microsoft.com/office/drawing/2014/main" id="{4FF37A78-03BD-C4E7-953D-420972CB4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5758210" y="3965830"/>
              <a:ext cx="4972609" cy="202252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925DD05-A7D7-AB81-AA27-2CD5A56D70AD}"/>
                </a:ext>
              </a:extLst>
            </p:cNvPr>
            <p:cNvSpPr txBox="1"/>
            <p:nvPr/>
          </p:nvSpPr>
          <p:spPr>
            <a:xfrm>
              <a:off x="6505759" y="4541882"/>
              <a:ext cx="347750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80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tấn</a:t>
              </a:r>
              <a:endPara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9" name="Picture 8">
            <a:hlinkClick r:id="rId9" action="ppaction://hlinksldjump"/>
            <a:extLst>
              <a:ext uri="{FF2B5EF4-FFF2-40B4-BE49-F238E27FC236}">
                <a16:creationId xmlns:a16="http://schemas.microsoft.com/office/drawing/2014/main" id="{4464FDBB-600F-4D75-FD81-36757D358D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5201" y="205082"/>
            <a:ext cx="705116" cy="70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868466C-6E5D-1BB0-FC36-5D1043CCDEA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89350" y="2822645"/>
            <a:ext cx="3125065" cy="382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91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las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las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723582-02EE-7D8A-4307-F8E3DC6E2E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0E868E9-7FFF-DC64-F4B2-5C26CCFEE4E3}"/>
              </a:ext>
            </a:extLst>
          </p:cNvPr>
          <p:cNvGrpSpPr/>
          <p:nvPr/>
        </p:nvGrpSpPr>
        <p:grpSpPr>
          <a:xfrm>
            <a:off x="2409825" y="107428"/>
            <a:ext cx="7315200" cy="2939519"/>
            <a:chOff x="4175629" y="361066"/>
            <a:chExt cx="4412036" cy="293951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B2BF6E2-A15E-301B-CDF2-E3746B4BC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 flipH="1">
              <a:off x="4175629" y="361066"/>
              <a:ext cx="4412036" cy="293951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815CAEA-279F-6CA4-41E0-4DE214B612EC}"/>
                </a:ext>
              </a:extLst>
            </p:cNvPr>
            <p:cNvSpPr txBox="1"/>
            <p:nvPr/>
          </p:nvSpPr>
          <p:spPr>
            <a:xfrm>
              <a:off x="4722515" y="1435212"/>
              <a:ext cx="347750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364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yến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– 198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yến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= ?</a:t>
              </a:r>
            </a:p>
          </p:txBody>
        </p:sp>
      </p:grpSp>
      <p:sp>
        <p:nvSpPr>
          <p:cNvPr id="11" name="Arc 10">
            <a:extLst>
              <a:ext uri="{FF2B5EF4-FFF2-40B4-BE49-F238E27FC236}">
                <a16:creationId xmlns:a16="http://schemas.microsoft.com/office/drawing/2014/main" id="{865FAADB-63FA-6431-AB2D-E3CEE72B6832}"/>
              </a:ext>
            </a:extLst>
          </p:cNvPr>
          <p:cNvSpPr/>
          <p:nvPr/>
        </p:nvSpPr>
        <p:spPr>
          <a:xfrm rot="10590529">
            <a:off x="10167387" y="5820366"/>
            <a:ext cx="482827" cy="226312"/>
          </a:xfrm>
          <a:prstGeom prst="arc">
            <a:avLst>
              <a:gd name="adj1" fmla="val 14251239"/>
              <a:gd name="adj2" fmla="val 19926889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8B7FFC7-874D-212F-A15B-FA616FF789BB}"/>
              </a:ext>
            </a:extLst>
          </p:cNvPr>
          <p:cNvGrpSpPr/>
          <p:nvPr/>
        </p:nvGrpSpPr>
        <p:grpSpPr>
          <a:xfrm>
            <a:off x="6096068" y="3811054"/>
            <a:ext cx="4972609" cy="2022524"/>
            <a:chOff x="5758210" y="3965830"/>
            <a:chExt cx="4972609" cy="2022524"/>
          </a:xfrm>
        </p:grpSpPr>
        <p:pic>
          <p:nvPicPr>
            <p:cNvPr id="17" name="Picture 6">
              <a:extLst>
                <a:ext uri="{FF2B5EF4-FFF2-40B4-BE49-F238E27FC236}">
                  <a16:creationId xmlns:a16="http://schemas.microsoft.com/office/drawing/2014/main" id="{4FF37A78-03BD-C4E7-953D-420972CB4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5758210" y="3965830"/>
              <a:ext cx="4972609" cy="202252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925DD05-A7D7-AB81-AA27-2CD5A56D70AD}"/>
                </a:ext>
              </a:extLst>
            </p:cNvPr>
            <p:cNvSpPr txBox="1"/>
            <p:nvPr/>
          </p:nvSpPr>
          <p:spPr>
            <a:xfrm>
              <a:off x="6505759" y="4501576"/>
              <a:ext cx="347750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5400" b="1" dirty="0">
                  <a:solidFill>
                    <a:srgbClr val="FF0066"/>
                  </a:solidFill>
                  <a:latin typeface="Calibri" panose="020F0502020204030204"/>
                </a:rPr>
                <a:t>166 </a:t>
              </a:r>
              <a:r>
                <a:rPr lang="en-US" sz="5400" b="1" dirty="0" err="1">
                  <a:solidFill>
                    <a:srgbClr val="FF0066"/>
                  </a:solidFill>
                  <a:latin typeface="Calibri" panose="020F0502020204030204"/>
                </a:rPr>
                <a:t>yến</a:t>
              </a:r>
              <a:endPara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Picture 8">
            <a:hlinkClick r:id="rId9" action="ppaction://hlinksldjump"/>
            <a:extLst>
              <a:ext uri="{FF2B5EF4-FFF2-40B4-BE49-F238E27FC236}">
                <a16:creationId xmlns:a16="http://schemas.microsoft.com/office/drawing/2014/main" id="{A137252F-F777-F5A2-9F95-E78EBF08A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5201" y="205082"/>
            <a:ext cx="705116" cy="70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F3F4046-3BD8-A7DE-9645-061372C2925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89350" y="2822645"/>
            <a:ext cx="3125065" cy="382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44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las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las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723582-02EE-7D8A-4307-F8E3DC6E2E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0E868E9-7FFF-DC64-F4B2-5C26CCFEE4E3}"/>
              </a:ext>
            </a:extLst>
          </p:cNvPr>
          <p:cNvGrpSpPr/>
          <p:nvPr/>
        </p:nvGrpSpPr>
        <p:grpSpPr>
          <a:xfrm>
            <a:off x="4026174" y="107428"/>
            <a:ext cx="5917925" cy="2939519"/>
            <a:chOff x="4175629" y="361066"/>
            <a:chExt cx="4412036" cy="293951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B2BF6E2-A15E-301B-CDF2-E3746B4BC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 flipH="1">
              <a:off x="4175629" y="361066"/>
              <a:ext cx="4412036" cy="293951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815CAEA-279F-6CA4-41E0-4DE214B612EC}"/>
                </a:ext>
              </a:extLst>
            </p:cNvPr>
            <p:cNvSpPr txBox="1"/>
            <p:nvPr/>
          </p:nvSpPr>
          <p:spPr>
            <a:xfrm>
              <a:off x="4642892" y="1540068"/>
              <a:ext cx="347750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yến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5 kg = …?..kg</a:t>
              </a:r>
            </a:p>
          </p:txBody>
        </p:sp>
      </p:grpSp>
      <p:sp>
        <p:nvSpPr>
          <p:cNvPr id="11" name="Arc 10">
            <a:extLst>
              <a:ext uri="{FF2B5EF4-FFF2-40B4-BE49-F238E27FC236}">
                <a16:creationId xmlns:a16="http://schemas.microsoft.com/office/drawing/2014/main" id="{865FAADB-63FA-6431-AB2D-E3CEE72B6832}"/>
              </a:ext>
            </a:extLst>
          </p:cNvPr>
          <p:cNvSpPr/>
          <p:nvPr/>
        </p:nvSpPr>
        <p:spPr>
          <a:xfrm rot="10590529">
            <a:off x="10167387" y="5820366"/>
            <a:ext cx="482827" cy="226312"/>
          </a:xfrm>
          <a:prstGeom prst="arc">
            <a:avLst>
              <a:gd name="adj1" fmla="val 14251239"/>
              <a:gd name="adj2" fmla="val 19926889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8B7FFC7-874D-212F-A15B-FA616FF789BB}"/>
              </a:ext>
            </a:extLst>
          </p:cNvPr>
          <p:cNvGrpSpPr/>
          <p:nvPr/>
        </p:nvGrpSpPr>
        <p:grpSpPr>
          <a:xfrm>
            <a:off x="6096068" y="3811054"/>
            <a:ext cx="4972609" cy="2022524"/>
            <a:chOff x="5758210" y="3965830"/>
            <a:chExt cx="4972609" cy="2022524"/>
          </a:xfrm>
        </p:grpSpPr>
        <p:pic>
          <p:nvPicPr>
            <p:cNvPr id="17" name="Picture 6">
              <a:extLst>
                <a:ext uri="{FF2B5EF4-FFF2-40B4-BE49-F238E27FC236}">
                  <a16:creationId xmlns:a16="http://schemas.microsoft.com/office/drawing/2014/main" id="{4FF37A78-03BD-C4E7-953D-420972CB4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5758210" y="3965830"/>
              <a:ext cx="4972609" cy="202252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925DD05-A7D7-AB81-AA27-2CD5A56D70AD}"/>
                </a:ext>
              </a:extLst>
            </p:cNvPr>
            <p:cNvSpPr txBox="1"/>
            <p:nvPr/>
          </p:nvSpPr>
          <p:spPr>
            <a:xfrm>
              <a:off x="6489645" y="4653926"/>
              <a:ext cx="347750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55 kg</a:t>
              </a:r>
            </a:p>
          </p:txBody>
        </p:sp>
      </p:grpSp>
      <p:pic>
        <p:nvPicPr>
          <p:cNvPr id="2" name="Picture 8">
            <a:hlinkClick r:id="rId9" action="ppaction://hlinksldjump"/>
            <a:extLst>
              <a:ext uri="{FF2B5EF4-FFF2-40B4-BE49-F238E27FC236}">
                <a16:creationId xmlns:a16="http://schemas.microsoft.com/office/drawing/2014/main" id="{1D33E71D-73A8-744B-5595-8BE456598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5201" y="205082"/>
            <a:ext cx="705116" cy="70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35E842-151D-F253-515C-CE7C32ACE4F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89350" y="2822645"/>
            <a:ext cx="3125065" cy="382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50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las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las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723582-02EE-7D8A-4307-F8E3DC6E2E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0E868E9-7FFF-DC64-F4B2-5C26CCFEE4E3}"/>
              </a:ext>
            </a:extLst>
          </p:cNvPr>
          <p:cNvGrpSpPr/>
          <p:nvPr/>
        </p:nvGrpSpPr>
        <p:grpSpPr>
          <a:xfrm>
            <a:off x="4026175" y="107428"/>
            <a:ext cx="4412036" cy="2939519"/>
            <a:chOff x="4175629" y="361066"/>
            <a:chExt cx="4412036" cy="293951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B2BF6E2-A15E-301B-CDF2-E3746B4BC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 flipH="1">
              <a:off x="4175629" y="361066"/>
              <a:ext cx="4412036" cy="293951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815CAEA-279F-6CA4-41E0-4DE214B612EC}"/>
                </a:ext>
              </a:extLst>
            </p:cNvPr>
            <p:cNvSpPr txBox="1"/>
            <p:nvPr/>
          </p:nvSpPr>
          <p:spPr>
            <a:xfrm>
              <a:off x="4538680" y="1663812"/>
              <a:ext cx="34775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tạ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4 kg = ..?..kg</a:t>
              </a:r>
            </a:p>
          </p:txBody>
        </p:sp>
      </p:grpSp>
      <p:sp>
        <p:nvSpPr>
          <p:cNvPr id="11" name="Arc 10">
            <a:extLst>
              <a:ext uri="{FF2B5EF4-FFF2-40B4-BE49-F238E27FC236}">
                <a16:creationId xmlns:a16="http://schemas.microsoft.com/office/drawing/2014/main" id="{865FAADB-63FA-6431-AB2D-E3CEE72B6832}"/>
              </a:ext>
            </a:extLst>
          </p:cNvPr>
          <p:cNvSpPr/>
          <p:nvPr/>
        </p:nvSpPr>
        <p:spPr>
          <a:xfrm rot="10590529">
            <a:off x="10167387" y="5820366"/>
            <a:ext cx="482827" cy="226312"/>
          </a:xfrm>
          <a:prstGeom prst="arc">
            <a:avLst>
              <a:gd name="adj1" fmla="val 14251239"/>
              <a:gd name="adj2" fmla="val 19926889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8B7FFC7-874D-212F-A15B-FA616FF789BB}"/>
              </a:ext>
            </a:extLst>
          </p:cNvPr>
          <p:cNvGrpSpPr/>
          <p:nvPr/>
        </p:nvGrpSpPr>
        <p:grpSpPr>
          <a:xfrm>
            <a:off x="6096068" y="3811054"/>
            <a:ext cx="4972609" cy="2022524"/>
            <a:chOff x="5758210" y="3965830"/>
            <a:chExt cx="4972609" cy="2022524"/>
          </a:xfrm>
        </p:grpSpPr>
        <p:pic>
          <p:nvPicPr>
            <p:cNvPr id="17" name="Picture 6">
              <a:extLst>
                <a:ext uri="{FF2B5EF4-FFF2-40B4-BE49-F238E27FC236}">
                  <a16:creationId xmlns:a16="http://schemas.microsoft.com/office/drawing/2014/main" id="{4FF37A78-03BD-C4E7-953D-420972CB4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5758210" y="3965830"/>
              <a:ext cx="4972609" cy="202252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925DD05-A7D7-AB81-AA27-2CD5A56D70AD}"/>
                </a:ext>
              </a:extLst>
            </p:cNvPr>
            <p:cNvSpPr txBox="1"/>
            <p:nvPr/>
          </p:nvSpPr>
          <p:spPr>
            <a:xfrm>
              <a:off x="6489645" y="4653926"/>
              <a:ext cx="347750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404 kg</a:t>
              </a:r>
            </a:p>
          </p:txBody>
        </p:sp>
      </p:grpSp>
      <p:pic>
        <p:nvPicPr>
          <p:cNvPr id="2" name="Picture 8">
            <a:hlinkClick r:id="rId9" action="ppaction://hlinksldjump"/>
            <a:extLst>
              <a:ext uri="{FF2B5EF4-FFF2-40B4-BE49-F238E27FC236}">
                <a16:creationId xmlns:a16="http://schemas.microsoft.com/office/drawing/2014/main" id="{6619AE8A-BE0B-DD0C-BD2D-74F11FDB2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5201" y="205082"/>
            <a:ext cx="705116" cy="70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DA9F7C-7097-1EDC-46BA-B942A4AE233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89350" y="2822645"/>
            <a:ext cx="3125065" cy="382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304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las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whoosh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las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7E98DE-7436-FD29-1183-E967EA415A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Hình chữ nhật: Góc Tròn 3">
            <a:extLst>
              <a:ext uri="{FF2B5EF4-FFF2-40B4-BE49-F238E27FC236}">
                <a16:creationId xmlns:a16="http://schemas.microsoft.com/office/drawing/2014/main" id="{7A661F44-67F3-3E0F-A2DB-AA4B0F1689BA}"/>
              </a:ext>
            </a:extLst>
          </p:cNvPr>
          <p:cNvSpPr/>
          <p:nvPr/>
        </p:nvSpPr>
        <p:spPr>
          <a:xfrm>
            <a:off x="2305051" y="1575728"/>
            <a:ext cx="8220074" cy="3922294"/>
          </a:xfrm>
          <a:prstGeom prst="round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Hộp Văn bản 1">
            <a:extLst>
              <a:ext uri="{FF2B5EF4-FFF2-40B4-BE49-F238E27FC236}">
                <a16:creationId xmlns:a16="http://schemas.microsoft.com/office/drawing/2014/main" id="{708B5279-3CE9-3CA6-97E6-16E46E9E4A7B}"/>
              </a:ext>
            </a:extLst>
          </p:cNvPr>
          <p:cNvSpPr txBox="1"/>
          <p:nvPr/>
        </p:nvSpPr>
        <p:spPr>
          <a:xfrm>
            <a:off x="2913969" y="1682235"/>
            <a:ext cx="69729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 err="1">
                <a:ln>
                  <a:noFill/>
                </a:ln>
                <a:solidFill>
                  <a:srgbClr val="0E2D6C"/>
                </a:solidFill>
                <a:effectLst/>
                <a:uLnTx/>
                <a:uFillTx/>
                <a:ea typeface="+mn-ea"/>
                <a:cs typeface="Arial"/>
                <a:sym typeface="Arial"/>
              </a:rPr>
              <a:t>Thứ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E2D6C"/>
                </a:solidFill>
                <a:effectLst/>
                <a:uLnTx/>
                <a:uFillTx/>
                <a:ea typeface="+mn-ea"/>
                <a:cs typeface="Arial"/>
                <a:sym typeface="Arial"/>
              </a:rPr>
              <a:t> … </a:t>
            </a:r>
            <a:r>
              <a:rPr kumimoji="0" lang="en-US" sz="4000" b="0" i="0" u="none" strike="noStrike" kern="0" cap="none" spc="0" normalizeH="0" baseline="0" noProof="0" dirty="0" err="1">
                <a:ln>
                  <a:noFill/>
                </a:ln>
                <a:solidFill>
                  <a:srgbClr val="0E2D6C"/>
                </a:solidFill>
                <a:effectLst/>
                <a:uLnTx/>
                <a:uFillTx/>
                <a:ea typeface="+mn-ea"/>
                <a:cs typeface="Arial"/>
                <a:sym typeface="Arial"/>
              </a:rPr>
              <a:t>ngày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E2D6C"/>
                </a:solidFill>
                <a:effectLst/>
                <a:uLnTx/>
                <a:uFillTx/>
                <a:ea typeface="+mn-ea"/>
                <a:cs typeface="Arial"/>
                <a:sym typeface="Arial"/>
              </a:rPr>
              <a:t> … </a:t>
            </a:r>
            <a:r>
              <a:rPr kumimoji="0" lang="en-US" sz="4000" b="0" i="0" u="none" strike="noStrike" kern="0" cap="none" spc="0" normalizeH="0" baseline="0" noProof="0" dirty="0" err="1">
                <a:ln>
                  <a:noFill/>
                </a:ln>
                <a:solidFill>
                  <a:srgbClr val="0E2D6C"/>
                </a:solidFill>
                <a:effectLst/>
                <a:uLnTx/>
                <a:uFillTx/>
                <a:ea typeface="+mn-ea"/>
                <a:cs typeface="Arial"/>
                <a:sym typeface="Arial"/>
              </a:rPr>
              <a:t>tháng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E2D6C"/>
                </a:solidFill>
                <a:effectLst/>
                <a:uLnTx/>
                <a:uFillTx/>
                <a:ea typeface="+mn-ea"/>
                <a:cs typeface="Arial"/>
                <a:sym typeface="Arial"/>
              </a:rPr>
              <a:t> … </a:t>
            </a:r>
            <a:r>
              <a:rPr kumimoji="0" lang="en-US" sz="4000" b="0" i="0" u="none" strike="noStrike" kern="0" cap="none" spc="0" normalizeH="0" baseline="0" noProof="0" dirty="0" err="1">
                <a:ln>
                  <a:noFill/>
                </a:ln>
                <a:solidFill>
                  <a:srgbClr val="0E2D6C"/>
                </a:solidFill>
                <a:effectLst/>
                <a:uLnTx/>
                <a:uFillTx/>
                <a:ea typeface="+mn-ea"/>
                <a:cs typeface="Arial"/>
                <a:sym typeface="Arial"/>
              </a:rPr>
              <a:t>năm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E2D6C"/>
                </a:solidFill>
                <a:effectLst/>
                <a:uLnTx/>
                <a:uFillTx/>
                <a:ea typeface="+mn-ea"/>
                <a:cs typeface="Arial"/>
                <a:sym typeface="Arial"/>
              </a:rPr>
              <a:t> …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1D8F46-41DC-F3A6-DAEE-4A79AFAF22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2036" y="2449026"/>
            <a:ext cx="6096528" cy="9693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7F6B0E-8F75-C570-A2A1-6715299684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5228" y="3348551"/>
            <a:ext cx="7651143" cy="132294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89B9A2-7939-0A03-CB7F-05B9B430FE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505200"/>
            <a:ext cx="2682729" cy="3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586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7E04C3A-54AB-F1C6-1CA3-C2D977D04D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48" b="3042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8A0F0B-3E6F-540A-EC61-F4AB4F485C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7235" y="3314700"/>
            <a:ext cx="2677611" cy="32798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D0F0DF-1B96-31AE-185C-FF63602B8073}"/>
              </a:ext>
            </a:extLst>
          </p:cNvPr>
          <p:cNvSpPr txBox="1"/>
          <p:nvPr/>
        </p:nvSpPr>
        <p:spPr>
          <a:xfrm>
            <a:off x="5645122" y="2939681"/>
            <a:ext cx="29651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 w="19050">
                  <a:solidFill>
                    <a:srgbClr val="1F4E79"/>
                  </a:solidFill>
                  <a:prstDash val="solid"/>
                </a:ln>
                <a:solidFill>
                  <a:srgbClr val="00FFFF"/>
                </a:solidFill>
                <a:effectLst>
                  <a:outerShdw dist="38100" dir="2700000" algn="tl" rotWithShape="0">
                    <a:srgbClr val="CCFFFF"/>
                  </a:outerShdw>
                </a:effectLst>
                <a:uLnTx/>
                <a:uFillTx/>
                <a:latin typeface="#9Slide03 AmpleSoft Bold" panose="02000000000000000000" pitchFamily="2" charset="0"/>
              </a:rPr>
              <a:t>Tiết</a:t>
            </a:r>
            <a:r>
              <a:rPr kumimoji="0" lang="en-US" sz="6000" b="1" i="0" u="none" strike="noStrike" kern="1200" cap="none" spc="0" normalizeH="0" noProof="0" dirty="0">
                <a:ln w="19050">
                  <a:solidFill>
                    <a:srgbClr val="1F4E79"/>
                  </a:solidFill>
                  <a:prstDash val="solid"/>
                </a:ln>
                <a:solidFill>
                  <a:srgbClr val="00FFFF"/>
                </a:solidFill>
                <a:effectLst>
                  <a:outerShdw dist="38100" dir="2700000" algn="tl" rotWithShape="0">
                    <a:srgbClr val="CCFFFF"/>
                  </a:outerShdw>
                </a:effectLst>
                <a:uLnTx/>
                <a:uFillTx/>
                <a:latin typeface="#9Slide03 AmpleSoft Bold" panose="02000000000000000000" pitchFamily="2" charset="0"/>
              </a:rPr>
              <a:t> 1</a:t>
            </a:r>
            <a:endParaRPr kumimoji="0" lang="vi-VN" sz="6000" b="1" i="0" u="none" strike="noStrike" kern="1200" cap="none" spc="0" normalizeH="0" baseline="0" noProof="0" dirty="0">
              <a:ln w="19050">
                <a:solidFill>
                  <a:srgbClr val="1F4E79"/>
                </a:solidFill>
                <a:prstDash val="solid"/>
              </a:ln>
              <a:solidFill>
                <a:srgbClr val="00FFFF"/>
              </a:solidFill>
              <a:effectLst>
                <a:outerShdw dist="38100" dir="2700000" algn="tl" rotWithShape="0">
                  <a:srgbClr val="CCFFFF"/>
                </a:outerShdw>
              </a:effectLst>
              <a:uLnTx/>
              <a:uFillTx/>
              <a:latin typeface="#9Slide03 AmpleSoft Bold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10DFA0-9E90-D2A0-FC6E-82BC8BE05C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8310" y="4110565"/>
            <a:ext cx="7236579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82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900" decel="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900" decel="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493DC403-B85B-7CB8-531A-658A5F65AE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0C625CD-B79E-EDF8-93AA-A74C544C64BA}"/>
              </a:ext>
            </a:extLst>
          </p:cNvPr>
          <p:cNvSpPr/>
          <p:nvPr/>
        </p:nvSpPr>
        <p:spPr>
          <a:xfrm>
            <a:off x="307759" y="228600"/>
            <a:ext cx="11576482" cy="6400800"/>
          </a:xfrm>
          <a:prstGeom prst="roundRect">
            <a:avLst>
              <a:gd name="adj" fmla="val 6681"/>
            </a:avLst>
          </a:prstGeom>
          <a:solidFill>
            <a:schemeClr val="bg1">
              <a:alpha val="95000"/>
            </a:scheme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D1121B5-8342-9071-7D0D-DB05FC9F4E5F}"/>
              </a:ext>
            </a:extLst>
          </p:cNvPr>
          <p:cNvGrpSpPr/>
          <p:nvPr/>
        </p:nvGrpSpPr>
        <p:grpSpPr>
          <a:xfrm>
            <a:off x="1264697" y="1568558"/>
            <a:ext cx="10051003" cy="4013713"/>
            <a:chOff x="1537524" y="2492483"/>
            <a:chExt cx="10051003" cy="401371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388A6E7-04F5-19AD-A058-89525AB8B20B}"/>
                </a:ext>
              </a:extLst>
            </p:cNvPr>
            <p:cNvGrpSpPr/>
            <p:nvPr/>
          </p:nvGrpSpPr>
          <p:grpSpPr>
            <a:xfrm>
              <a:off x="2293026" y="2492483"/>
              <a:ext cx="9295501" cy="4013713"/>
              <a:chOff x="1538424" y="2182575"/>
              <a:chExt cx="9295501" cy="4013713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BC18BFB-F032-343E-0966-B4015E4161C3}"/>
                  </a:ext>
                </a:extLst>
              </p:cNvPr>
              <p:cNvSpPr txBox="1"/>
              <p:nvPr/>
            </p:nvSpPr>
            <p:spPr>
              <a:xfrm>
                <a:off x="1586459" y="2182575"/>
                <a:ext cx="924746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Nhận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biết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được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đơn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vị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đo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diện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tích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32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dm², m², mm² </a:t>
                </a:r>
              </a:p>
            </p:txBody>
          </p: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7F7067A-A03D-5397-1B97-1477026B7F0B}"/>
                  </a:ext>
                </a:extLst>
              </p:cNvPr>
              <p:cNvSpPr txBox="1"/>
              <p:nvPr/>
            </p:nvSpPr>
            <p:spPr>
              <a:xfrm>
                <a:off x="1605509" y="2869778"/>
                <a:ext cx="8735244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Thực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hiện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được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việc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chuyển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đổi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và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tính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toán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với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các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đo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diện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tích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(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mm², cm², dm², </a:t>
                </a:r>
                <a:r>
                  <a:rPr kumimoji="0" lang="en-US" sz="32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m²)</a:t>
                </a: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251C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AAB0976-0508-A99E-7373-3E176A505FFA}"/>
                  </a:ext>
                </a:extLst>
              </p:cNvPr>
              <p:cNvSpPr txBox="1"/>
              <p:nvPr/>
            </p:nvSpPr>
            <p:spPr>
              <a:xfrm>
                <a:off x="1605099" y="3957020"/>
                <a:ext cx="859210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Giải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quyết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được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việc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ước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lượng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các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kết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quả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đo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lường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trong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một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trường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hợp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đơn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giản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251C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C95B454-A7B8-562B-E34F-AA8794B31B66}"/>
                  </a:ext>
                </a:extLst>
              </p:cNvPr>
              <p:cNvSpPr txBox="1"/>
              <p:nvPr/>
            </p:nvSpPr>
            <p:spPr>
              <a:xfrm>
                <a:off x="1538424" y="5119070"/>
                <a:ext cx="859210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Giải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quyết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51C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được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một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vấn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đề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thực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tế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liên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quan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đến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đo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diện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200" dirty="0" err="1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tích</a:t>
                </a:r>
                <a:r>
                  <a:rPr lang="en-US" sz="3200" dirty="0">
                    <a:solidFill>
                      <a:srgbClr val="251C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251C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3F3B9CBB-E075-3EF0-19C9-D0FA386257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1824" y="2529263"/>
              <a:ext cx="601181" cy="601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>
              <a:extLst>
                <a:ext uri="{FF2B5EF4-FFF2-40B4-BE49-F238E27FC236}">
                  <a16:creationId xmlns:a16="http://schemas.microsoft.com/office/drawing/2014/main" id="{5FDEC3E6-25A1-A78B-64AB-9E98E46639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2299" y="3425672"/>
              <a:ext cx="601181" cy="601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>
              <a:extLst>
                <a:ext uri="{FF2B5EF4-FFF2-40B4-BE49-F238E27FC236}">
                  <a16:creationId xmlns:a16="http://schemas.microsoft.com/office/drawing/2014/main" id="{2B053187-817E-F3F0-B870-C150DD956F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4199" y="4504946"/>
              <a:ext cx="601181" cy="601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617BF76C-F967-E949-EA7C-0CB4E02FF1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7524" y="5666996"/>
              <a:ext cx="601181" cy="6011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281927F9-F5D5-5A74-B14F-FCD78E6D7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7126" y="499836"/>
            <a:ext cx="5797798" cy="8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66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7E04C3A-54AB-F1C6-1CA3-C2D977D04D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48" b="3042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8A0F0B-3E6F-540A-EC61-F4AB4F485C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3662" y="2839601"/>
            <a:ext cx="3125065" cy="38279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F802DB-EBDC-3772-BD3F-64BAE056D5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2361" y="2534252"/>
            <a:ext cx="4340728" cy="369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50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hiết kế chưa có tên (3)">
            <a:hlinkClick r:id="" action="ppaction://media"/>
            <a:extLst>
              <a:ext uri="{FF2B5EF4-FFF2-40B4-BE49-F238E27FC236}">
                <a16:creationId xmlns:a16="http://schemas.microsoft.com/office/drawing/2014/main" id="{129B141E-5682-0E64-17BB-6BF350730F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6DAEAD-6459-8D0F-684F-38CAADCDD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4C7525-FE5F-9B47-830C-8648C623CBF2}"/>
              </a:ext>
            </a:extLst>
          </p:cNvPr>
          <p:cNvSpPr/>
          <p:nvPr/>
        </p:nvSpPr>
        <p:spPr>
          <a:xfrm>
            <a:off x="307759" y="228600"/>
            <a:ext cx="11576482" cy="6500674"/>
          </a:xfrm>
          <a:prstGeom prst="roundRect">
            <a:avLst>
              <a:gd name="adj" fmla="val 6681"/>
            </a:avLst>
          </a:prstGeom>
          <a:solidFill>
            <a:schemeClr val="bg1">
              <a:alpha val="95000"/>
            </a:scheme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922EFF-B5EF-0490-087D-3D4C7C2F40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26" b="96406" l="4228" r="97886">
                        <a14:foregroundMark x1="60042" y1="10359" x2="61311" y2="31501"/>
                        <a14:foregroundMark x1="40169" y1="5708" x2="40803" y2="34884"/>
                        <a14:foregroundMark x1="29387" y1="10994" x2="36152" y2="19239"/>
                        <a14:foregroundMark x1="51797" y1="2326" x2="39535" y2="2326"/>
                        <a14:foregroundMark x1="94715" y1="21353" x2="92600" y2="37632"/>
                        <a14:foregroundMark x1="35518" y1="36998" x2="12474" y2="47357"/>
                        <a14:foregroundMark x1="12474" y1="47357" x2="10994" y2="45666"/>
                        <a14:foregroundMark x1="92600" y1="36152" x2="85835" y2="41649"/>
                        <a14:foregroundMark x1="98097" y1="36152" x2="89852" y2="36998"/>
                        <a14:foregroundMark x1="57294" y1="79704" x2="43552" y2="90063"/>
                        <a14:foregroundMark x1="32770" y1="90698" x2="34672" y2="93446"/>
                        <a14:foregroundMark x1="65328" y1="74419" x2="39958" y2="96406"/>
                        <a14:foregroundMark x1="39958" y1="96406" x2="40803" y2="94715"/>
                        <a14:foregroundMark x1="46934" y1="74419" x2="36786" y2="80550"/>
                        <a14:foregroundMark x1="28753" y1="71036" x2="31290" y2="79070"/>
                        <a14:foregroundMark x1="29387" y1="41649" x2="8245" y2="48414"/>
                        <a14:foregroundMark x1="38266" y1="33615" x2="8245" y2="49260"/>
                        <a14:foregroundMark x1="4228" y1="49260" x2="28753" y2="34884"/>
                        <a14:foregroundMark x1="35518" y1="34249" x2="18393" y2="43763"/>
                        <a14:foregroundMark x1="48414" y1="32135" x2="53277" y2="73573"/>
                        <a14:foregroundMark x1="53277" y1="73573" x2="55180" y2="75687"/>
                        <a14:foregroundMark x1="67442" y1="47146" x2="68710" y2="58774"/>
                        <a14:foregroundMark x1="57928" y1="51797" x2="51797" y2="74419"/>
                        <a14:foregroundMark x1="51797" y1="74419" x2="51797" y2="74419"/>
                        <a14:foregroundMark x1="65328" y1="81184" x2="38901" y2="81395"/>
                        <a14:foregroundMark x1="38901" y1="81395" x2="37421" y2="79704"/>
                        <a14:foregroundMark x1="31290" y1="82452" x2="35518" y2="89218"/>
                        <a14:foregroundMark x1="24524" y1="81184" x2="27273" y2="88584"/>
                        <a14:foregroundMark x1="46934" y1="85835" x2="39535" y2="91332"/>
                        <a14:foregroundMark x1="40169" y1="87949" x2="36786" y2="94715"/>
                        <a14:foregroundMark x1="38266" y1="92812" x2="40169" y2="91332"/>
                        <a14:foregroundMark x1="65328" y1="80550" x2="46934" y2="90063"/>
                        <a14:foregroundMark x1="46934" y1="89218" x2="46934" y2="89218"/>
                        <a14:foregroundMark x1="64693" y1="87949" x2="49049" y2="85835"/>
                        <a14:foregroundMark x1="72093" y1="80550" x2="59197" y2="82452"/>
                        <a14:foregroundMark x1="70825" y1="59408" x2="72939" y2="67442"/>
                        <a14:foregroundMark x1="92600" y1="38266" x2="91966" y2="45666"/>
                        <a14:foregroundMark x1="55180" y1="49260" x2="64059" y2="49894"/>
                        <a14:foregroundMark x1="24524" y1="50529" x2="38266" y2="59408"/>
                        <a14:foregroundMark x1="26638" y1="79070" x2="29387" y2="82452"/>
                        <a14:foregroundMark x1="22622" y1="77167" x2="29387" y2="83087"/>
                        <a14:foregroundMark x1="55814" y1="81184" x2="46300" y2="85201"/>
                        <a14:foregroundMark x1="58562" y1="75053" x2="46934" y2="85201"/>
                        <a14:foregroundMark x1="44397" y1="75053" x2="33404" y2="84567"/>
                        <a14:foregroundMark x1="27273" y1="83932" x2="34038" y2="84567"/>
                        <a14:foregroundMark x1="51797" y1="71036" x2="39535" y2="81818"/>
                        <a14:foregroundMark x1="42918" y1="77801" x2="36786" y2="81184"/>
                        <a14:foregroundMark x1="32770" y1="43129" x2="10359" y2="50529"/>
                        <a14:foregroundMark x1="10359" y1="50529" x2="10359" y2="50529"/>
                        <a14:foregroundMark x1="16490" y1="45666" x2="16490" y2="45032"/>
                        <a14:foregroundMark x1="34672" y1="38266" x2="11205" y2="48414"/>
                        <a14:foregroundMark x1="11205" y1="48414" x2="14376" y2="416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9600" y="390525"/>
            <a:ext cx="1534545" cy="1534545"/>
          </a:xfrm>
          <a:prstGeom prst="rect">
            <a:avLst/>
          </a:prstGeom>
        </p:spPr>
      </p:pic>
      <p:sp>
        <p:nvSpPr>
          <p:cNvPr id="5" name="Rounded Rectangle 14">
            <a:extLst>
              <a:ext uri="{FF2B5EF4-FFF2-40B4-BE49-F238E27FC236}">
                <a16:creationId xmlns:a16="http://schemas.microsoft.com/office/drawing/2014/main" id="{F6122D96-2565-DE18-0537-52EEBBD97334}"/>
              </a:ext>
            </a:extLst>
          </p:cNvPr>
          <p:cNvSpPr/>
          <p:nvPr/>
        </p:nvSpPr>
        <p:spPr>
          <a:xfrm>
            <a:off x="2181225" y="565836"/>
            <a:ext cx="9397750" cy="71843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vi-VN" altLang="vi-VN" sz="3600" b="1" noProof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Đề-xi-mét vuông là một đơn vị đo diện tích</a:t>
            </a:r>
          </a:p>
        </p:txBody>
      </p:sp>
      <p:sp>
        <p:nvSpPr>
          <p:cNvPr id="12" name="Rounded Rectangle 14">
            <a:extLst>
              <a:ext uri="{FF2B5EF4-FFF2-40B4-BE49-F238E27FC236}">
                <a16:creationId xmlns:a16="http://schemas.microsoft.com/office/drawing/2014/main" id="{A750D257-8451-B422-519B-AC09E3B9458A}"/>
              </a:ext>
            </a:extLst>
          </p:cNvPr>
          <p:cNvSpPr/>
          <p:nvPr/>
        </p:nvSpPr>
        <p:spPr>
          <a:xfrm>
            <a:off x="1294544" y="4892540"/>
            <a:ext cx="9790843" cy="164182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571500" indent="-571500" algn="just">
              <a:spcBef>
                <a:spcPct val="0"/>
              </a:spcBef>
            </a:pPr>
            <a:r>
              <a:rPr lang="vi-VN" altLang="vi-VN" sz="3600" b="1" noProof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Đề-xi-mét vuông là diện tích của một hình vuông có cạnh 1 dm</a:t>
            </a:r>
            <a:r>
              <a:rPr lang="en-US" altLang="vi-VN" sz="3600" b="1" noProof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</a:t>
            </a:r>
          </a:p>
          <a:p>
            <a:pPr marL="571500" indent="-571500" algn="just">
              <a:spcBef>
                <a:spcPct val="0"/>
              </a:spcBef>
            </a:pPr>
            <a:r>
              <a:rPr lang="vi-VN" altLang="vi-VN" sz="3600" b="1" noProof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Đề-xi-mét vuông viết tắt là dm² 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EA4FCBC-FAE2-8B4A-F43F-BF7BB5BB9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5160" y="1752012"/>
            <a:ext cx="3000053" cy="2748069"/>
          </a:xfrm>
          <a:prstGeom prst="rect">
            <a:avLst/>
          </a:prstGeom>
          <a:solidFill>
            <a:srgbClr val="FF99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vi-VN" altLang="en-US" sz="16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337DA88E-51E8-AABC-C3C1-F327762E0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5487" y="2909815"/>
            <a:ext cx="13757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 dm</a:t>
            </a:r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072197B5-85D5-C29C-C040-324022B60D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3324" y="2944152"/>
            <a:ext cx="1200150" cy="495300"/>
          </a:xfrm>
          <a:prstGeom prst="rect">
            <a:avLst/>
          </a:prstGeom>
          <a:solidFill>
            <a:srgbClr val="FF9900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 dm</a:t>
            </a:r>
            <a:r>
              <a:rPr lang="en-US" altLang="en-US" b="1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endParaRPr lang="en-US" altLang="en-US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497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build="p" animBg="1"/>
      <p:bldP spid="7" grpId="0" animBg="1"/>
      <p:bldP spid="10" grpId="0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6DAEAD-6459-8D0F-684F-38CAADCDD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4C7525-FE5F-9B47-830C-8648C623CBF2}"/>
              </a:ext>
            </a:extLst>
          </p:cNvPr>
          <p:cNvSpPr/>
          <p:nvPr/>
        </p:nvSpPr>
        <p:spPr>
          <a:xfrm>
            <a:off x="307759" y="0"/>
            <a:ext cx="11576482" cy="6729274"/>
          </a:xfrm>
          <a:prstGeom prst="roundRect">
            <a:avLst>
              <a:gd name="adj" fmla="val 6681"/>
            </a:avLst>
          </a:prstGeom>
          <a:solidFill>
            <a:schemeClr val="bg1">
              <a:alpha val="95000"/>
            </a:scheme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3" name="Freeform 122">
            <a:extLst>
              <a:ext uri="{FF2B5EF4-FFF2-40B4-BE49-F238E27FC236}">
                <a16:creationId xmlns:a16="http://schemas.microsoft.com/office/drawing/2014/main" id="{B16CB5F6-1D1B-782B-3032-7BA32083C066}"/>
              </a:ext>
            </a:extLst>
          </p:cNvPr>
          <p:cNvSpPr>
            <a:spLocks/>
          </p:cNvSpPr>
          <p:nvPr/>
        </p:nvSpPr>
        <p:spPr bwMode="auto">
          <a:xfrm>
            <a:off x="-153988" y="6591982"/>
            <a:ext cx="12552363" cy="321582"/>
          </a:xfrm>
          <a:custGeom>
            <a:avLst/>
            <a:gdLst>
              <a:gd name="T0" fmla="*/ 2904 w 2904"/>
              <a:gd name="T1" fmla="*/ 58 h 100"/>
              <a:gd name="T2" fmla="*/ 2859 w 2904"/>
              <a:gd name="T3" fmla="*/ 100 h 100"/>
              <a:gd name="T4" fmla="*/ 45 w 2904"/>
              <a:gd name="T5" fmla="*/ 100 h 100"/>
              <a:gd name="T6" fmla="*/ 0 w 2904"/>
              <a:gd name="T7" fmla="*/ 58 h 100"/>
              <a:gd name="T8" fmla="*/ 0 w 2904"/>
              <a:gd name="T9" fmla="*/ 42 h 100"/>
              <a:gd name="T10" fmla="*/ 45 w 2904"/>
              <a:gd name="T11" fmla="*/ 0 h 100"/>
              <a:gd name="T12" fmla="*/ 2859 w 2904"/>
              <a:gd name="T13" fmla="*/ 0 h 100"/>
              <a:gd name="T14" fmla="*/ 2904 w 2904"/>
              <a:gd name="T15" fmla="*/ 42 h 100"/>
              <a:gd name="T16" fmla="*/ 2904 w 2904"/>
              <a:gd name="T17" fmla="*/ 58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04" h="100">
                <a:moveTo>
                  <a:pt x="2904" y="58"/>
                </a:moveTo>
                <a:cubicBezTo>
                  <a:pt x="2904" y="81"/>
                  <a:pt x="2884" y="100"/>
                  <a:pt x="2859" y="100"/>
                </a:cubicBezTo>
                <a:cubicBezTo>
                  <a:pt x="45" y="100"/>
                  <a:pt x="45" y="100"/>
                  <a:pt x="45" y="100"/>
                </a:cubicBezTo>
                <a:cubicBezTo>
                  <a:pt x="20" y="100"/>
                  <a:pt x="0" y="81"/>
                  <a:pt x="0" y="58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19"/>
                  <a:pt x="20" y="0"/>
                  <a:pt x="45" y="0"/>
                </a:cubicBezTo>
                <a:cubicBezTo>
                  <a:pt x="2859" y="0"/>
                  <a:pt x="2859" y="0"/>
                  <a:pt x="2859" y="0"/>
                </a:cubicBezTo>
                <a:cubicBezTo>
                  <a:pt x="2884" y="0"/>
                  <a:pt x="2904" y="19"/>
                  <a:pt x="2904" y="42"/>
                </a:cubicBezTo>
                <a:lnTo>
                  <a:pt x="2904" y="58"/>
                </a:lnTo>
                <a:close/>
              </a:path>
            </a:pathLst>
          </a:custGeom>
          <a:solidFill>
            <a:srgbClr val="9DB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54" name="Text Box 4">
            <a:extLst>
              <a:ext uri="{FF2B5EF4-FFF2-40B4-BE49-F238E27FC236}">
                <a16:creationId xmlns:a16="http://schemas.microsoft.com/office/drawing/2014/main" id="{459F494C-FCB0-2EEF-C737-A9FDFB7DFA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0273" y="2611306"/>
            <a:ext cx="8931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1 dm</a:t>
            </a:r>
          </a:p>
        </p:txBody>
      </p:sp>
      <p:sp>
        <p:nvSpPr>
          <p:cNvPr id="55" name="Text Box 5">
            <a:extLst>
              <a:ext uri="{FF2B5EF4-FFF2-40B4-BE49-F238E27FC236}">
                <a16:creationId xmlns:a16="http://schemas.microsoft.com/office/drawing/2014/main" id="{BA9734C4-0DA6-77AE-600A-7AA46D4F9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188" y="110904"/>
            <a:ext cx="47724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Một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Đề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-xi-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mét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vuông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(1dm</a:t>
            </a:r>
            <a:r>
              <a:rPr lang="en-US" sz="28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2</a:t>
            </a:r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56" name="Rectangle 6">
            <a:extLst>
              <a:ext uri="{FF2B5EF4-FFF2-40B4-BE49-F238E27FC236}">
                <a16:creationId xmlns:a16="http://schemas.microsoft.com/office/drawing/2014/main" id="{851C0BAA-CF3E-4C58-E45C-5C7CE5255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3874" y="629357"/>
            <a:ext cx="4549775" cy="4587875"/>
          </a:xfrm>
          <a:prstGeom prst="rect">
            <a:avLst/>
          </a:prstGeom>
          <a:solidFill>
            <a:srgbClr val="FF9900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grpSp>
        <p:nvGrpSpPr>
          <p:cNvPr id="57" name="Group 7">
            <a:extLst>
              <a:ext uri="{FF2B5EF4-FFF2-40B4-BE49-F238E27FC236}">
                <a16:creationId xmlns:a16="http://schemas.microsoft.com/office/drawing/2014/main" id="{CA048FAD-7CBB-2C89-9869-DCAEE2D810E1}"/>
              </a:ext>
            </a:extLst>
          </p:cNvPr>
          <p:cNvGrpSpPr>
            <a:grpSpLocks/>
          </p:cNvGrpSpPr>
          <p:nvPr/>
        </p:nvGrpSpPr>
        <p:grpSpPr bwMode="auto">
          <a:xfrm>
            <a:off x="3750073" y="631693"/>
            <a:ext cx="3676650" cy="4591050"/>
            <a:chOff x="1380" y="456"/>
            <a:chExt cx="2316" cy="2892"/>
          </a:xfrm>
        </p:grpSpPr>
        <p:sp>
          <p:nvSpPr>
            <p:cNvPr id="58" name="Line 8">
              <a:extLst>
                <a:ext uri="{FF2B5EF4-FFF2-40B4-BE49-F238E27FC236}">
                  <a16:creationId xmlns:a16="http://schemas.microsoft.com/office/drawing/2014/main" id="{B90AF327-DB64-3188-492A-9A8D37FCFD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0" y="468"/>
              <a:ext cx="0" cy="28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sp>
          <p:nvSpPr>
            <p:cNvPr id="59" name="Line 9">
              <a:extLst>
                <a:ext uri="{FF2B5EF4-FFF2-40B4-BE49-F238E27FC236}">
                  <a16:creationId xmlns:a16="http://schemas.microsoft.com/office/drawing/2014/main" id="{8A8F0C5A-7693-DE29-71BC-A57A81E5DF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2" y="468"/>
              <a:ext cx="0" cy="28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sp>
          <p:nvSpPr>
            <p:cNvPr id="60" name="Line 10">
              <a:extLst>
                <a:ext uri="{FF2B5EF4-FFF2-40B4-BE49-F238E27FC236}">
                  <a16:creationId xmlns:a16="http://schemas.microsoft.com/office/drawing/2014/main" id="{DC4A1CF4-5386-19D1-DB63-D21F91F2DF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20" y="468"/>
              <a:ext cx="0" cy="28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sp>
          <p:nvSpPr>
            <p:cNvPr id="61" name="Line 11">
              <a:extLst>
                <a:ext uri="{FF2B5EF4-FFF2-40B4-BE49-F238E27FC236}">
                  <a16:creationId xmlns:a16="http://schemas.microsoft.com/office/drawing/2014/main" id="{69E7AF31-ECB1-1770-4432-28AECC8670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8" y="456"/>
              <a:ext cx="0" cy="28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sp>
          <p:nvSpPr>
            <p:cNvPr id="62" name="Line 12">
              <a:extLst>
                <a:ext uri="{FF2B5EF4-FFF2-40B4-BE49-F238E27FC236}">
                  <a16:creationId xmlns:a16="http://schemas.microsoft.com/office/drawing/2014/main" id="{24D31A9D-9CF2-E6D1-08F2-9775249D8D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8" y="468"/>
              <a:ext cx="0" cy="28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sp>
          <p:nvSpPr>
            <p:cNvPr id="63" name="Line 13">
              <a:extLst>
                <a:ext uri="{FF2B5EF4-FFF2-40B4-BE49-F238E27FC236}">
                  <a16:creationId xmlns:a16="http://schemas.microsoft.com/office/drawing/2014/main" id="{A4A184E0-80BF-F1A3-9C99-AE199033C0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456"/>
              <a:ext cx="0" cy="28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sp>
          <p:nvSpPr>
            <p:cNvPr id="64" name="Line 14">
              <a:extLst>
                <a:ext uri="{FF2B5EF4-FFF2-40B4-BE49-F238E27FC236}">
                  <a16:creationId xmlns:a16="http://schemas.microsoft.com/office/drawing/2014/main" id="{CCD7821D-B4EE-AFC5-E1FD-8F8D079E0E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" y="468"/>
              <a:ext cx="0" cy="28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sp>
          <p:nvSpPr>
            <p:cNvPr id="65" name="Line 15">
              <a:extLst>
                <a:ext uri="{FF2B5EF4-FFF2-40B4-BE49-F238E27FC236}">
                  <a16:creationId xmlns:a16="http://schemas.microsoft.com/office/drawing/2014/main" id="{CC89F7D5-79DB-D0C4-9BDA-13597ED28A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44" y="456"/>
              <a:ext cx="0" cy="28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sp>
          <p:nvSpPr>
            <p:cNvPr id="66" name="Line 16">
              <a:extLst>
                <a:ext uri="{FF2B5EF4-FFF2-40B4-BE49-F238E27FC236}">
                  <a16:creationId xmlns:a16="http://schemas.microsoft.com/office/drawing/2014/main" id="{D56651BD-13EA-B7FD-40C2-73208E2924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6" y="456"/>
              <a:ext cx="0" cy="28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</p:grpSp>
      <p:grpSp>
        <p:nvGrpSpPr>
          <p:cNvPr id="67" name="Group 35">
            <a:extLst>
              <a:ext uri="{FF2B5EF4-FFF2-40B4-BE49-F238E27FC236}">
                <a16:creationId xmlns:a16="http://schemas.microsoft.com/office/drawing/2014/main" id="{94E1BA0B-E1C2-2428-5A65-555540C663F9}"/>
              </a:ext>
            </a:extLst>
          </p:cNvPr>
          <p:cNvGrpSpPr>
            <a:grpSpLocks/>
          </p:cNvGrpSpPr>
          <p:nvPr/>
        </p:nvGrpSpPr>
        <p:grpSpPr bwMode="auto">
          <a:xfrm>
            <a:off x="3327798" y="1107943"/>
            <a:ext cx="4565650" cy="3657600"/>
            <a:chOff x="1090" y="756"/>
            <a:chExt cx="2876" cy="2304"/>
          </a:xfrm>
        </p:grpSpPr>
        <p:sp>
          <p:nvSpPr>
            <p:cNvPr id="68" name="Line 18">
              <a:extLst>
                <a:ext uri="{FF2B5EF4-FFF2-40B4-BE49-F238E27FC236}">
                  <a16:creationId xmlns:a16="http://schemas.microsoft.com/office/drawing/2014/main" id="{7A04A119-B6FF-4111-A8E3-A6E13365E3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0" y="3060"/>
              <a:ext cx="28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sp>
          <p:nvSpPr>
            <p:cNvPr id="69" name="Line 19">
              <a:extLst>
                <a:ext uri="{FF2B5EF4-FFF2-40B4-BE49-F238E27FC236}">
                  <a16:creationId xmlns:a16="http://schemas.microsoft.com/office/drawing/2014/main" id="{61FB3F10-3C98-98D7-94C9-55F10943B8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2" y="2760"/>
              <a:ext cx="2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sp>
          <p:nvSpPr>
            <p:cNvPr id="70" name="Line 20">
              <a:extLst>
                <a:ext uri="{FF2B5EF4-FFF2-40B4-BE49-F238E27FC236}">
                  <a16:creationId xmlns:a16="http://schemas.microsoft.com/office/drawing/2014/main" id="{29AA4B35-0F28-8817-4F16-C03CDD085D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0" y="2448"/>
              <a:ext cx="2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sp>
          <p:nvSpPr>
            <p:cNvPr id="71" name="Line 21">
              <a:extLst>
                <a:ext uri="{FF2B5EF4-FFF2-40B4-BE49-F238E27FC236}">
                  <a16:creationId xmlns:a16="http://schemas.microsoft.com/office/drawing/2014/main" id="{B628E464-1BDA-F5BC-240C-971C762628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0" y="2172"/>
              <a:ext cx="2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sp>
          <p:nvSpPr>
            <p:cNvPr id="72" name="Line 22">
              <a:extLst>
                <a:ext uri="{FF2B5EF4-FFF2-40B4-BE49-F238E27FC236}">
                  <a16:creationId xmlns:a16="http://schemas.microsoft.com/office/drawing/2014/main" id="{6C7AABDB-514C-EF19-A3C1-C2DE1C4DB9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0" y="1884"/>
              <a:ext cx="2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sp>
          <p:nvSpPr>
            <p:cNvPr id="73" name="Line 23">
              <a:extLst>
                <a:ext uri="{FF2B5EF4-FFF2-40B4-BE49-F238E27FC236}">
                  <a16:creationId xmlns:a16="http://schemas.microsoft.com/office/drawing/2014/main" id="{053C3F7A-D08E-156D-5C45-036BB00823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0" y="1608"/>
              <a:ext cx="2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sp>
          <p:nvSpPr>
            <p:cNvPr id="74" name="Line 24">
              <a:extLst>
                <a:ext uri="{FF2B5EF4-FFF2-40B4-BE49-F238E27FC236}">
                  <a16:creationId xmlns:a16="http://schemas.microsoft.com/office/drawing/2014/main" id="{42775FD2-CB7C-2CBC-1359-6A1547918C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0" y="1320"/>
              <a:ext cx="2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sp>
          <p:nvSpPr>
            <p:cNvPr id="75" name="Line 25">
              <a:extLst>
                <a:ext uri="{FF2B5EF4-FFF2-40B4-BE49-F238E27FC236}">
                  <a16:creationId xmlns:a16="http://schemas.microsoft.com/office/drawing/2014/main" id="{4E6405CD-E870-4781-8BBA-16620CC52E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2" y="1044"/>
              <a:ext cx="2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sp>
          <p:nvSpPr>
            <p:cNvPr id="76" name="Line 26">
              <a:extLst>
                <a:ext uri="{FF2B5EF4-FFF2-40B4-BE49-F238E27FC236}">
                  <a16:creationId xmlns:a16="http://schemas.microsoft.com/office/drawing/2014/main" id="{295FFA7F-47B6-8CB2-E42C-7ECA9C0C27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2" y="756"/>
              <a:ext cx="2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</p:grpSp>
      <p:sp>
        <p:nvSpPr>
          <p:cNvPr id="77" name="Rectangle 27">
            <a:extLst>
              <a:ext uri="{FF2B5EF4-FFF2-40B4-BE49-F238E27FC236}">
                <a16:creationId xmlns:a16="http://schemas.microsoft.com/office/drawing/2014/main" id="{188FF924-833D-B475-2449-2DBAE0CB2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0973" y="4768718"/>
            <a:ext cx="419100" cy="4445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78" name="Text Box 28">
            <a:extLst>
              <a:ext uri="{FF2B5EF4-FFF2-40B4-BE49-F238E27FC236}">
                <a16:creationId xmlns:a16="http://schemas.microsoft.com/office/drawing/2014/main" id="{436FD487-F19E-9B47-B007-2C45BEB656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7073" y="5317993"/>
            <a:ext cx="7848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Ta </a:t>
            </a:r>
            <a:r>
              <a:rPr lang="en-US" sz="24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thấy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hình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vuông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1dm</a:t>
            </a:r>
            <a:r>
              <a:rPr lang="en-US" sz="2400" baseline="30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2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gồm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100 </a:t>
            </a:r>
            <a:r>
              <a:rPr lang="en-US" sz="24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hình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vuông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1cm</a:t>
            </a:r>
            <a:r>
              <a:rPr lang="en-US" sz="2400" baseline="30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2</a:t>
            </a:r>
            <a:endParaRPr lang="en-US" sz="2400" baseline="300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grpSp>
        <p:nvGrpSpPr>
          <p:cNvPr id="79" name="Group 29">
            <a:extLst>
              <a:ext uri="{FF2B5EF4-FFF2-40B4-BE49-F238E27FC236}">
                <a16:creationId xmlns:a16="http://schemas.microsoft.com/office/drawing/2014/main" id="{8B8EB509-9A27-4E7A-117C-24135F2CB28A}"/>
              </a:ext>
            </a:extLst>
          </p:cNvPr>
          <p:cNvGrpSpPr>
            <a:grpSpLocks/>
          </p:cNvGrpSpPr>
          <p:nvPr/>
        </p:nvGrpSpPr>
        <p:grpSpPr bwMode="auto">
          <a:xfrm>
            <a:off x="2378473" y="4773481"/>
            <a:ext cx="954088" cy="495300"/>
            <a:chOff x="0" y="3579"/>
            <a:chExt cx="577" cy="312"/>
          </a:xfrm>
        </p:grpSpPr>
        <p:sp>
          <p:nvSpPr>
            <p:cNvPr id="80" name="AutoShape 30">
              <a:extLst>
                <a:ext uri="{FF2B5EF4-FFF2-40B4-BE49-F238E27FC236}">
                  <a16:creationId xmlns:a16="http://schemas.microsoft.com/office/drawing/2014/main" id="{3055883F-1AF1-D92D-5249-477EDFF106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" y="3579"/>
              <a:ext cx="56" cy="288"/>
            </a:xfrm>
            <a:prstGeom prst="leftBrace">
              <a:avLst>
                <a:gd name="adj1" fmla="val 4285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60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  <p:sp>
          <p:nvSpPr>
            <p:cNvPr id="81" name="Text Box 31">
              <a:extLst>
                <a:ext uri="{FF2B5EF4-FFF2-40B4-BE49-F238E27FC236}">
                  <a16:creationId xmlns:a16="http://schemas.microsoft.com/office/drawing/2014/main" id="{B62503CD-2C43-D04B-EB09-C101C64C32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600"/>
              <a:ext cx="577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1 cm</a:t>
              </a:r>
            </a:p>
          </p:txBody>
        </p:sp>
      </p:grpSp>
      <p:sp>
        <p:nvSpPr>
          <p:cNvPr id="82" name="Line 32">
            <a:extLst>
              <a:ext uri="{FF2B5EF4-FFF2-40B4-BE49-F238E27FC236}">
                <a16:creationId xmlns:a16="http://schemas.microsoft.com/office/drawing/2014/main" id="{A5020D73-E6F7-FCEC-0FBC-4837B1668E3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02373" y="5102093"/>
            <a:ext cx="342900" cy="6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83" name="Text Box 33">
            <a:extLst>
              <a:ext uri="{FF2B5EF4-FFF2-40B4-BE49-F238E27FC236}">
                <a16:creationId xmlns:a16="http://schemas.microsoft.com/office/drawing/2014/main" id="{A38854CB-B4FC-6E57-F045-9625248DE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2701" y="4822605"/>
            <a:ext cx="11239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1 cm</a:t>
            </a:r>
            <a:r>
              <a:rPr lang="en-US" sz="2400" baseline="30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84" name="Text Box 34">
            <a:extLst>
              <a:ext uri="{FF2B5EF4-FFF2-40B4-BE49-F238E27FC236}">
                <a16:creationId xmlns:a16="http://schemas.microsoft.com/office/drawing/2014/main" id="{96EBEEBF-426D-52D7-2006-B28685340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1073" y="5946643"/>
            <a:ext cx="3676650" cy="523875"/>
          </a:xfrm>
          <a:prstGeom prst="rect">
            <a:avLst/>
          </a:prstGeom>
          <a:solidFill>
            <a:srgbClr val="FFFFCC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1 dm</a:t>
            </a:r>
            <a:r>
              <a:rPr lang="en-US" sz="2800" baseline="30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2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= 100 cm</a:t>
            </a:r>
            <a:r>
              <a:rPr lang="en-US" sz="2800" baseline="30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3369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6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 animBg="1"/>
      <p:bldP spid="77" grpId="0" animBg="1"/>
      <p:bldP spid="78" grpId="0"/>
      <p:bldP spid="82" grpId="0" animBg="1"/>
      <p:bldP spid="83" grpId="0"/>
      <p:bldP spid="8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naptik_7474108344064625927_v2">
            <a:hlinkClick r:id="" action="ppaction://media"/>
            <a:extLst>
              <a:ext uri="{FF2B5EF4-FFF2-40B4-BE49-F238E27FC236}">
                <a16:creationId xmlns:a16="http://schemas.microsoft.com/office/drawing/2014/main" id="{740B202F-53A5-AA37-481D-CCEAEA0FFF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18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EC85CA-F0B5-FF0D-E9CA-7C4C217ED3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169E3F-4C64-9902-5AEA-B1EF88150C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3168" y="2173531"/>
            <a:ext cx="3386830" cy="414859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5CBEE00-C8D0-6AE9-07F0-BA273985BD31}"/>
              </a:ext>
            </a:extLst>
          </p:cNvPr>
          <p:cNvGrpSpPr/>
          <p:nvPr/>
        </p:nvGrpSpPr>
        <p:grpSpPr>
          <a:xfrm>
            <a:off x="5295081" y="1204756"/>
            <a:ext cx="6200233" cy="1937550"/>
            <a:chOff x="3838823" y="1277720"/>
            <a:chExt cx="5882983" cy="2278460"/>
          </a:xfrm>
        </p:grpSpPr>
        <p:sp>
          <p:nvSpPr>
            <p:cNvPr id="10" name="Speech Bubble: Rectangle with Corners Rounded 9">
              <a:extLst>
                <a:ext uri="{FF2B5EF4-FFF2-40B4-BE49-F238E27FC236}">
                  <a16:creationId xmlns:a16="http://schemas.microsoft.com/office/drawing/2014/main" id="{BC1CEEEA-BBC6-99CF-8C6F-2AFD78898C8A}"/>
                </a:ext>
              </a:extLst>
            </p:cNvPr>
            <p:cNvSpPr/>
            <p:nvPr/>
          </p:nvSpPr>
          <p:spPr>
            <a:xfrm>
              <a:off x="3838823" y="1277720"/>
              <a:ext cx="5882983" cy="2278460"/>
            </a:xfrm>
            <a:prstGeom prst="wedgeRoundRectCallout">
              <a:avLst>
                <a:gd name="adj1" fmla="val -56920"/>
                <a:gd name="adj2" fmla="val 24236"/>
                <a:gd name="adj3" fmla="val 16667"/>
              </a:avLst>
            </a:prstGeom>
            <a:solidFill>
              <a:srgbClr val="FFFFCC"/>
            </a:solidFill>
            <a:ln w="38100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Các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bạn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hãy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hoàn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thành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bài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tập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sau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để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chọn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phao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bơi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giúp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mình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nhé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!</a:t>
              </a: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6E39241-F8E8-F9D3-D4BD-890EAD4C1FD1}"/>
                </a:ext>
              </a:extLst>
            </p:cNvPr>
            <p:cNvSpPr txBox="1"/>
            <p:nvPr/>
          </p:nvSpPr>
          <p:spPr>
            <a:xfrm>
              <a:off x="4051809" y="1374479"/>
              <a:ext cx="5469700" cy="760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D26DC229-65F2-41C6-EFDA-D689B49B776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541" b="92965" l="31000" r="73000">
                        <a14:foregroundMark x1="33509" y1="75884" x2="35327" y2="85635"/>
                        <a14:foregroundMark x1="71327" y1="22480" x2="70836" y2="26243"/>
                        <a14:foregroundMark x1="63909" y1="8541" x2="63909" y2="8541"/>
                        <a14:foregroundMark x1="58745" y1="86224" x2="58745" y2="86224"/>
                        <a14:foregroundMark x1="31000" y1="73037" x2="31673" y2="76636"/>
                        <a14:foregroundMark x1="40327" y1="92965" x2="39582" y2="92965"/>
                        <a14:foregroundMark x1="73000" y1="20681" x2="73000" y2="20681"/>
                        <a14:backgroundMark x1="42327" y1="49313" x2="64491" y2="527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971" t="6356" r="25862" b="57274"/>
          <a:stretch/>
        </p:blipFill>
        <p:spPr>
          <a:xfrm>
            <a:off x="5305425" y="4263511"/>
            <a:ext cx="2313437" cy="23182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DE1F17-BE5C-E9F5-09D7-9EE66106B85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541" b="92965" l="31000" r="73000">
                        <a14:foregroundMark x1="33509" y1="75884" x2="35327" y2="85635"/>
                        <a14:foregroundMark x1="71327" y1="22480" x2="70836" y2="26243"/>
                        <a14:foregroundMark x1="63909" y1="8541" x2="63909" y2="8541"/>
                        <a14:foregroundMark x1="58745" y1="86224" x2="58745" y2="86224"/>
                        <a14:foregroundMark x1="31000" y1="73037" x2="31673" y2="76636"/>
                        <a14:foregroundMark x1="40327" y1="92965" x2="39582" y2="92965"/>
                        <a14:foregroundMark x1="73000" y1="20681" x2="73000" y2="20681"/>
                        <a14:backgroundMark x1="42327" y1="49313" x2="64491" y2="527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483" t="55774" r="48066" b="3732"/>
          <a:stretch/>
        </p:blipFill>
        <p:spPr>
          <a:xfrm>
            <a:off x="7667625" y="4228159"/>
            <a:ext cx="2095442" cy="210000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ED1ECA0-E010-B82A-4B78-9357CCC6EA5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541" b="92965" l="31000" r="73000">
                        <a14:foregroundMark x1="33509" y1="75884" x2="35327" y2="85635"/>
                        <a14:foregroundMark x1="71327" y1="22480" x2="70836" y2="26243"/>
                        <a14:foregroundMark x1="63909" y1="8541" x2="63909" y2="8541"/>
                        <a14:foregroundMark x1="58745" y1="86224" x2="58745" y2="86224"/>
                        <a14:foregroundMark x1="31000" y1="73037" x2="31673" y2="76636"/>
                        <a14:foregroundMark x1="40327" y1="92965" x2="39582" y2="92965"/>
                        <a14:foregroundMark x1="73000" y1="20681" x2="73000" y2="20681"/>
                        <a14:backgroundMark x1="42327" y1="49313" x2="64491" y2="527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934" t="58774" r="28649" b="3731"/>
          <a:stretch/>
        </p:blipFill>
        <p:spPr>
          <a:xfrm>
            <a:off x="9756103" y="4086224"/>
            <a:ext cx="2241646" cy="2405201"/>
          </a:xfrm>
          <a:prstGeom prst="rect">
            <a:avLst/>
          </a:prstGeom>
        </p:spPr>
      </p:pic>
      <p:pic>
        <p:nvPicPr>
          <p:cNvPr id="2" name="1">
            <a:hlinkClick r:id="" action="ppaction://media"/>
            <a:extLst>
              <a:ext uri="{FF2B5EF4-FFF2-40B4-BE49-F238E27FC236}">
                <a16:creationId xmlns:a16="http://schemas.microsoft.com/office/drawing/2014/main" id="{C590B6FC-A713-7CB1-EAD6-160E2DD695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770890" y="322580"/>
            <a:ext cx="406400" cy="406400"/>
          </a:xfrm>
          <a:prstGeom prst="rect">
            <a:avLst/>
          </a:prstGeom>
        </p:spPr>
      </p:pic>
      <p:pic>
        <p:nvPicPr>
          <p:cNvPr id="7" name="Picture 6" descr="A white underwear on a black background&#10;&#10;AI-generated content may be incorrect.">
            <a:extLst>
              <a:ext uri="{FF2B5EF4-FFF2-40B4-BE49-F238E27FC236}">
                <a16:creationId xmlns:a16="http://schemas.microsoft.com/office/drawing/2014/main" id="{C43044FC-91B4-A2F2-8BBE-1BB7B9FBDA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1929">
            <a:off x="3314700" y="4146990"/>
            <a:ext cx="560070" cy="21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66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" dur="377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" dur="377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6DAEAD-6459-8D0F-684F-38CAADCDD5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4C7525-FE5F-9B47-830C-8648C623CBF2}"/>
              </a:ext>
            </a:extLst>
          </p:cNvPr>
          <p:cNvSpPr/>
          <p:nvPr/>
        </p:nvSpPr>
        <p:spPr>
          <a:xfrm>
            <a:off x="307759" y="228600"/>
            <a:ext cx="11576482" cy="6500674"/>
          </a:xfrm>
          <a:prstGeom prst="roundRect">
            <a:avLst>
              <a:gd name="adj" fmla="val 6681"/>
            </a:avLst>
          </a:prstGeom>
          <a:solidFill>
            <a:schemeClr val="bg1">
              <a:alpha val="95000"/>
            </a:scheme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78A650-7160-00E0-5B10-A588B3A5DF1D}"/>
              </a:ext>
            </a:extLst>
          </p:cNvPr>
          <p:cNvSpPr txBox="1"/>
          <p:nvPr/>
        </p:nvSpPr>
        <p:spPr>
          <a:xfrm>
            <a:off x="1342977" y="455285"/>
            <a:ext cx="9555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Hoàn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thành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bảng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sau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theo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mẫu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6A28446-164F-3CCA-F390-532C49BEDE2C}"/>
              </a:ext>
            </a:extLst>
          </p:cNvPr>
          <p:cNvGrpSpPr/>
          <p:nvPr/>
        </p:nvGrpSpPr>
        <p:grpSpPr>
          <a:xfrm>
            <a:off x="731065" y="480054"/>
            <a:ext cx="587224" cy="707886"/>
            <a:chOff x="759165" y="645780"/>
            <a:chExt cx="587224" cy="707886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5A1E44C-0795-6BC8-7B7E-ED0C5BABAD3A}"/>
                </a:ext>
              </a:extLst>
            </p:cNvPr>
            <p:cNvSpPr/>
            <p:nvPr/>
          </p:nvSpPr>
          <p:spPr>
            <a:xfrm>
              <a:off x="759165" y="714633"/>
              <a:ext cx="523783" cy="553111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0E1552D-EB5C-F6BF-E0EB-690AA859DA3B}"/>
                </a:ext>
              </a:extLst>
            </p:cNvPr>
            <p:cNvSpPr txBox="1"/>
            <p:nvPr/>
          </p:nvSpPr>
          <p:spPr>
            <a:xfrm>
              <a:off x="822606" y="645780"/>
              <a:ext cx="52378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1</a:t>
              </a:r>
              <a:endPara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aphicFrame>
        <p:nvGraphicFramePr>
          <p:cNvPr id="20" name="Table 20">
            <a:extLst>
              <a:ext uri="{FF2B5EF4-FFF2-40B4-BE49-F238E27FC236}">
                <a16:creationId xmlns:a16="http://schemas.microsoft.com/office/drawing/2014/main" id="{5B672925-2671-652D-A722-91EC1D36A1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847298"/>
              </p:ext>
            </p:extLst>
          </p:nvPr>
        </p:nvGraphicFramePr>
        <p:xfrm>
          <a:off x="1428750" y="1352550"/>
          <a:ext cx="9458326" cy="50973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791325">
                  <a:extLst>
                    <a:ext uri="{9D8B030D-6E8A-4147-A177-3AD203B41FA5}">
                      <a16:colId xmlns:a16="http://schemas.microsoft.com/office/drawing/2014/main" val="3131734410"/>
                    </a:ext>
                  </a:extLst>
                </a:gridCol>
                <a:gridCol w="2667001">
                  <a:extLst>
                    <a:ext uri="{9D8B030D-6E8A-4147-A177-3AD203B41FA5}">
                      <a16:colId xmlns:a16="http://schemas.microsoft.com/office/drawing/2014/main" val="1273081220"/>
                    </a:ext>
                  </a:extLst>
                </a:gridCol>
              </a:tblGrid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err="1">
                          <a:solidFill>
                            <a:srgbClr val="002060"/>
                          </a:solidFill>
                        </a:rPr>
                        <a:t>Đọc</a:t>
                      </a:r>
                      <a:r>
                        <a:rPr lang="en-US" sz="40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err="1">
                          <a:solidFill>
                            <a:srgbClr val="002060"/>
                          </a:solidFill>
                        </a:rPr>
                        <a:t>Viết</a:t>
                      </a:r>
                      <a:endParaRPr lang="en-US" sz="40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268710"/>
                  </a:ext>
                </a:extLst>
              </a:tr>
              <a:tr h="1069181">
                <a:tc>
                  <a:txBody>
                    <a:bodyPr/>
                    <a:lstStyle/>
                    <a:p>
                      <a:r>
                        <a:rPr lang="en-US" sz="3600" dirty="0"/>
                        <a:t>Hai </a:t>
                      </a:r>
                      <a:r>
                        <a:rPr lang="en-US" sz="3600" dirty="0" err="1"/>
                        <a:t>mươi</a:t>
                      </a:r>
                      <a:r>
                        <a:rPr lang="en-US" sz="3600" dirty="0"/>
                        <a:t> </a:t>
                      </a:r>
                      <a:r>
                        <a:rPr lang="en-US" sz="3600" dirty="0" err="1"/>
                        <a:t>tư</a:t>
                      </a:r>
                      <a:r>
                        <a:rPr lang="en-US" sz="3600" dirty="0"/>
                        <a:t> </a:t>
                      </a:r>
                      <a:r>
                        <a:rPr lang="en-US" sz="3600" dirty="0" err="1"/>
                        <a:t>đề</a:t>
                      </a:r>
                      <a:r>
                        <a:rPr lang="en-US" sz="3600" dirty="0"/>
                        <a:t>-xi-</a:t>
                      </a:r>
                      <a:r>
                        <a:rPr lang="en-US" sz="3600" dirty="0" err="1"/>
                        <a:t>mét</a:t>
                      </a:r>
                      <a:r>
                        <a:rPr lang="en-US" sz="3600" dirty="0"/>
                        <a:t> </a:t>
                      </a:r>
                      <a:r>
                        <a:rPr lang="en-US" sz="3600" dirty="0" err="1"/>
                        <a:t>vuông</a:t>
                      </a:r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24 dm²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185370"/>
                  </a:ext>
                </a:extLst>
              </a:tr>
              <a:tr h="1069181">
                <a:tc>
                  <a:txBody>
                    <a:bodyPr/>
                    <a:lstStyle/>
                    <a:p>
                      <a:r>
                        <a:rPr lang="en-US" sz="3600" dirty="0"/>
                        <a:t>Ba </a:t>
                      </a:r>
                      <a:r>
                        <a:rPr lang="en-US" sz="3600" dirty="0" err="1"/>
                        <a:t>trăm</a:t>
                      </a:r>
                      <a:r>
                        <a:rPr lang="en-US" sz="3600" dirty="0"/>
                        <a:t> </a:t>
                      </a:r>
                      <a:r>
                        <a:rPr lang="en-US" sz="3600" dirty="0" err="1"/>
                        <a:t>bốn</a:t>
                      </a:r>
                      <a:r>
                        <a:rPr lang="en-US" sz="3600" dirty="0"/>
                        <a:t> </a:t>
                      </a:r>
                      <a:r>
                        <a:rPr lang="en-US" sz="3600" dirty="0" err="1"/>
                        <a:t>mươi</a:t>
                      </a:r>
                      <a:r>
                        <a:rPr lang="en-US" sz="3600" dirty="0"/>
                        <a:t> </a:t>
                      </a:r>
                      <a:r>
                        <a:rPr lang="en-US" sz="3600" dirty="0" err="1"/>
                        <a:t>đề</a:t>
                      </a:r>
                      <a:r>
                        <a:rPr lang="en-US" sz="3600" dirty="0"/>
                        <a:t>-xi-</a:t>
                      </a:r>
                      <a:r>
                        <a:rPr lang="en-US" sz="3600" dirty="0" err="1"/>
                        <a:t>mét</a:t>
                      </a:r>
                      <a:r>
                        <a:rPr lang="en-US" sz="3600" dirty="0"/>
                        <a:t> </a:t>
                      </a:r>
                      <a:r>
                        <a:rPr lang="en-US" sz="3600" dirty="0" err="1"/>
                        <a:t>vuông</a:t>
                      </a:r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340 dm²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795208"/>
                  </a:ext>
                </a:extLst>
              </a:tr>
              <a:tr h="1069181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err="1">
                          <a:solidFill>
                            <a:srgbClr val="FF0000"/>
                          </a:solidFill>
                        </a:rPr>
                        <a:t>Một</a:t>
                      </a:r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FF0000"/>
                          </a:solidFill>
                        </a:rPr>
                        <a:t>nghìn</a:t>
                      </a:r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FF0000"/>
                          </a:solidFill>
                        </a:rPr>
                        <a:t>không</a:t>
                      </a:r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FF0000"/>
                          </a:solidFill>
                        </a:rPr>
                        <a:t>trăm</a:t>
                      </a:r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FF0000"/>
                          </a:solidFill>
                        </a:rPr>
                        <a:t>linh</a:t>
                      </a:r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FF0000"/>
                          </a:solidFill>
                        </a:rPr>
                        <a:t>năm</a:t>
                      </a:r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FF0000"/>
                          </a:solidFill>
                        </a:rPr>
                        <a:t>đề</a:t>
                      </a:r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-xi-</a:t>
                      </a:r>
                      <a:r>
                        <a:rPr lang="en-US" sz="3600" b="1" dirty="0" err="1">
                          <a:solidFill>
                            <a:srgbClr val="FF0000"/>
                          </a:solidFill>
                        </a:rPr>
                        <a:t>mét</a:t>
                      </a:r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3600" b="1" dirty="0" err="1">
                          <a:solidFill>
                            <a:srgbClr val="FF0000"/>
                          </a:solidFill>
                        </a:rPr>
                        <a:t>vuông</a:t>
                      </a:r>
                      <a:endParaRPr lang="en-US" sz="36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1 005 dm²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15321"/>
                  </a:ext>
                </a:extLst>
              </a:tr>
              <a:tr h="1069181">
                <a:tc>
                  <a:txBody>
                    <a:bodyPr/>
                    <a:lstStyle/>
                    <a:p>
                      <a:r>
                        <a:rPr lang="en-US" sz="3600" dirty="0" err="1"/>
                        <a:t>Năm</a:t>
                      </a:r>
                      <a:r>
                        <a:rPr lang="en-US" sz="3600" dirty="0"/>
                        <a:t> </a:t>
                      </a:r>
                      <a:r>
                        <a:rPr lang="en-US" sz="3600" dirty="0" err="1"/>
                        <a:t>nghìn</a:t>
                      </a:r>
                      <a:r>
                        <a:rPr lang="en-US" sz="3600" dirty="0"/>
                        <a:t> </a:t>
                      </a:r>
                      <a:r>
                        <a:rPr lang="en-US" sz="3600" dirty="0" err="1"/>
                        <a:t>đề</a:t>
                      </a:r>
                      <a:r>
                        <a:rPr lang="en-US" sz="3600" dirty="0"/>
                        <a:t>-xi-</a:t>
                      </a:r>
                      <a:r>
                        <a:rPr lang="en-US" sz="3600" dirty="0" err="1"/>
                        <a:t>mét</a:t>
                      </a:r>
                      <a:r>
                        <a:rPr lang="en-US" sz="3600" dirty="0"/>
                        <a:t> </a:t>
                      </a:r>
                      <a:r>
                        <a:rPr lang="en-US" sz="3600" dirty="0" err="1"/>
                        <a:t>vuông</a:t>
                      </a:r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5 000 dm²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047102"/>
                  </a:ext>
                </a:extLst>
              </a:tr>
            </a:tbl>
          </a:graphicData>
        </a:graphic>
      </p:graphicFrame>
      <p:grpSp>
        <p:nvGrpSpPr>
          <p:cNvPr id="23" name="Group 22">
            <a:extLst>
              <a:ext uri="{FF2B5EF4-FFF2-40B4-BE49-F238E27FC236}">
                <a16:creationId xmlns:a16="http://schemas.microsoft.com/office/drawing/2014/main" id="{6F33A83B-50A9-E92D-1545-E86D4E7A9F3B}"/>
              </a:ext>
            </a:extLst>
          </p:cNvPr>
          <p:cNvGrpSpPr/>
          <p:nvPr/>
        </p:nvGrpSpPr>
        <p:grpSpPr>
          <a:xfrm>
            <a:off x="8667750" y="2606455"/>
            <a:ext cx="1905000" cy="1670320"/>
            <a:chOff x="219075" y="2911255"/>
            <a:chExt cx="1666876" cy="1670320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B0D62EA-21BB-CB82-CFA6-2EC458298A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541" b="92965" l="31000" r="73000">
                          <a14:foregroundMark x1="33509" y1="75884" x2="35327" y2="85635"/>
                          <a14:foregroundMark x1="71327" y1="22480" x2="70836" y2="26243"/>
                          <a14:foregroundMark x1="63909" y1="8541" x2="63909" y2="8541"/>
                          <a14:foregroundMark x1="58745" y1="86224" x2="58745" y2="86224"/>
                          <a14:foregroundMark x1="31000" y1="73037" x2="31673" y2="76636"/>
                          <a14:foregroundMark x1="40327" y1="92965" x2="39582" y2="92965"/>
                          <a14:foregroundMark x1="73000" y1="20681" x2="73000" y2="20681"/>
                          <a14:backgroundMark x1="42327" y1="49313" x2="64491" y2="5278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971" t="6356" r="25862" b="57274"/>
            <a:stretch/>
          </p:blipFill>
          <p:spPr>
            <a:xfrm>
              <a:off x="219075" y="2911255"/>
              <a:ext cx="1666876" cy="1670320"/>
            </a:xfrm>
            <a:prstGeom prst="rect">
              <a:avLst/>
            </a:prstGeom>
          </p:spPr>
        </p:pic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2FA330A-7DE8-223C-3560-DAB8315BD3D9}"/>
                </a:ext>
              </a:extLst>
            </p:cNvPr>
            <p:cNvSpPr/>
            <p:nvPr/>
          </p:nvSpPr>
          <p:spPr>
            <a:xfrm>
              <a:off x="733425" y="3371850"/>
              <a:ext cx="695325" cy="66675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600" dirty="0"/>
                <a:t>?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0412689D-6867-1287-75C7-8EF9E6054535}"/>
              </a:ext>
            </a:extLst>
          </p:cNvPr>
          <p:cNvSpPr/>
          <p:nvPr/>
        </p:nvSpPr>
        <p:spPr>
          <a:xfrm>
            <a:off x="1685925" y="4333875"/>
            <a:ext cx="6372225" cy="9906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BC18673-028B-FD36-3894-415D85CB26CA}"/>
              </a:ext>
            </a:extLst>
          </p:cNvPr>
          <p:cNvGrpSpPr/>
          <p:nvPr/>
        </p:nvGrpSpPr>
        <p:grpSpPr>
          <a:xfrm>
            <a:off x="3962400" y="3867150"/>
            <a:ext cx="1809692" cy="1737112"/>
            <a:chOff x="3324225" y="3570934"/>
            <a:chExt cx="2095442" cy="2100003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8B8407E-0366-5594-0132-E4998A98A8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541" b="92965" l="31000" r="73000">
                          <a14:foregroundMark x1="33509" y1="75884" x2="35327" y2="85635"/>
                          <a14:foregroundMark x1="71327" y1="22480" x2="70836" y2="26243"/>
                          <a14:foregroundMark x1="63909" y1="8541" x2="63909" y2="8541"/>
                          <a14:foregroundMark x1="58745" y1="86224" x2="58745" y2="86224"/>
                          <a14:foregroundMark x1="31000" y1="73037" x2="31673" y2="76636"/>
                          <a14:foregroundMark x1="40327" y1="92965" x2="39582" y2="92965"/>
                          <a14:foregroundMark x1="73000" y1="20681" x2="73000" y2="20681"/>
                          <a14:backgroundMark x1="42327" y1="49313" x2="64491" y2="5278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83" t="55774" r="48066" b="3732"/>
            <a:stretch/>
          </p:blipFill>
          <p:spPr>
            <a:xfrm>
              <a:off x="3324225" y="3570934"/>
              <a:ext cx="2095442" cy="2100003"/>
            </a:xfrm>
            <a:prstGeom prst="rect">
              <a:avLst/>
            </a:prstGeom>
          </p:spPr>
        </p:pic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E765087-35E4-86B1-234D-3A95F715EE01}"/>
                </a:ext>
              </a:extLst>
            </p:cNvPr>
            <p:cNvSpPr/>
            <p:nvPr/>
          </p:nvSpPr>
          <p:spPr>
            <a:xfrm>
              <a:off x="3969203" y="4229100"/>
              <a:ext cx="840922" cy="7905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600" dirty="0"/>
                <a:t>?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7CA3A3B-5341-8C37-B05C-1CCD260A7CDC}"/>
              </a:ext>
            </a:extLst>
          </p:cNvPr>
          <p:cNvGrpSpPr/>
          <p:nvPr/>
        </p:nvGrpSpPr>
        <p:grpSpPr>
          <a:xfrm>
            <a:off x="8362950" y="4933950"/>
            <a:ext cx="2381250" cy="1786075"/>
            <a:chOff x="9756103" y="4086224"/>
            <a:chExt cx="2241646" cy="2405201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AD0B0508-E30D-56E9-0825-06081128D1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541" b="92965" l="31000" r="73000">
                          <a14:foregroundMark x1="33509" y1="75884" x2="35327" y2="85635"/>
                          <a14:foregroundMark x1="71327" y1="22480" x2="70836" y2="26243"/>
                          <a14:foregroundMark x1="63909" y1="8541" x2="63909" y2="8541"/>
                          <a14:foregroundMark x1="58745" y1="86224" x2="58745" y2="86224"/>
                          <a14:foregroundMark x1="31000" y1="73037" x2="31673" y2="76636"/>
                          <a14:foregroundMark x1="40327" y1="92965" x2="39582" y2="92965"/>
                          <a14:foregroundMark x1="73000" y1="20681" x2="73000" y2="20681"/>
                          <a14:backgroundMark x1="42327" y1="49313" x2="64491" y2="5278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34" t="58774" r="28649" b="3731"/>
            <a:stretch/>
          </p:blipFill>
          <p:spPr>
            <a:xfrm>
              <a:off x="9756103" y="4086224"/>
              <a:ext cx="2241646" cy="2405201"/>
            </a:xfrm>
            <a:prstGeom prst="rect">
              <a:avLst/>
            </a:prstGeom>
          </p:spPr>
        </p:pic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4B7F8FDB-030E-4BDD-ACE6-A89AAD08CE40}"/>
                </a:ext>
              </a:extLst>
            </p:cNvPr>
            <p:cNvSpPr/>
            <p:nvPr/>
          </p:nvSpPr>
          <p:spPr>
            <a:xfrm>
              <a:off x="10389053" y="4752975"/>
              <a:ext cx="831397" cy="90487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600" dirty="0"/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727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7" grpId="0" animBg="1"/>
      <p:bldP spid="2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EC85CA-F0B5-FF0D-E9CA-7C4C217ED3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169E3F-4C64-9902-5AEA-B1EF88150C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3168" y="2173531"/>
            <a:ext cx="3386830" cy="41485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013511-62FB-C5E2-BDB4-7EF18368AB5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541" b="92965" l="31000" r="73000">
                        <a14:foregroundMark x1="33509" y1="75884" x2="35327" y2="85635"/>
                        <a14:foregroundMark x1="71327" y1="22480" x2="70836" y2="26243"/>
                        <a14:foregroundMark x1="63909" y1="8541" x2="63909" y2="8541"/>
                        <a14:foregroundMark x1="58745" y1="86224" x2="58745" y2="86224"/>
                        <a14:foregroundMark x1="31000" y1="73037" x2="31673" y2="76636"/>
                        <a14:foregroundMark x1="40327" y1="92965" x2="39582" y2="92965"/>
                        <a14:foregroundMark x1="73000" y1="20681" x2="73000" y2="20681"/>
                        <a14:backgroundMark x1="42327" y1="49313" x2="64491" y2="527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483" t="55774" r="48066" b="3732"/>
          <a:stretch/>
        </p:blipFill>
        <p:spPr>
          <a:xfrm>
            <a:off x="4381500" y="4171009"/>
            <a:ext cx="2095442" cy="210000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FF0E6C8-2ED3-43B6-9D0D-5B6D0C6684BA}"/>
              </a:ext>
            </a:extLst>
          </p:cNvPr>
          <p:cNvGrpSpPr/>
          <p:nvPr/>
        </p:nvGrpSpPr>
        <p:grpSpPr>
          <a:xfrm>
            <a:off x="5295081" y="1000125"/>
            <a:ext cx="6200233" cy="2142181"/>
            <a:chOff x="3838823" y="1037084"/>
            <a:chExt cx="5882983" cy="2519096"/>
          </a:xfrm>
        </p:grpSpPr>
        <p:sp>
          <p:nvSpPr>
            <p:cNvPr id="11" name="Speech Bubble: Rectangle with Corners Rounded 10">
              <a:extLst>
                <a:ext uri="{FF2B5EF4-FFF2-40B4-BE49-F238E27FC236}">
                  <a16:creationId xmlns:a16="http://schemas.microsoft.com/office/drawing/2014/main" id="{945BF161-6564-F34B-F42D-5A7CD604F541}"/>
                </a:ext>
              </a:extLst>
            </p:cNvPr>
            <p:cNvSpPr/>
            <p:nvPr/>
          </p:nvSpPr>
          <p:spPr>
            <a:xfrm>
              <a:off x="3838823" y="1037084"/>
              <a:ext cx="5882983" cy="2519096"/>
            </a:xfrm>
            <a:prstGeom prst="wedgeRoundRectCallout">
              <a:avLst>
                <a:gd name="adj1" fmla="val -56920"/>
                <a:gd name="adj2" fmla="val 24236"/>
                <a:gd name="adj3" fmla="val 16667"/>
              </a:avLst>
            </a:prstGeom>
            <a:solidFill>
              <a:srgbClr val="FFFFCC"/>
            </a:solidFill>
            <a:ln w="38100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Mình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đã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lựa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chọn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được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phao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bơi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phù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hợp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Cảm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ơn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các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bạn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rất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nhiều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.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Giờ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thì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hoàn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thành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bài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tập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2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để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giúp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mình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chọn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đồ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bơi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libri" panose="020F0502020204030204"/>
                </a:rPr>
                <a:t>nhé</a:t>
              </a:r>
              <a:r>
                <a:rPr lang="en-US" sz="3200" dirty="0">
                  <a:solidFill>
                    <a:prstClr val="black"/>
                  </a:solidFill>
                  <a:latin typeface="Calibri" panose="020F0502020204030204"/>
                </a:rPr>
                <a:t>!</a:t>
              </a: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F17D251-FF29-677F-FDF3-EB3FC001A78F}"/>
                </a:ext>
              </a:extLst>
            </p:cNvPr>
            <p:cNvSpPr txBox="1"/>
            <p:nvPr/>
          </p:nvSpPr>
          <p:spPr>
            <a:xfrm>
              <a:off x="4051809" y="1374479"/>
              <a:ext cx="5469700" cy="760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2" name="3">
            <a:hlinkClick r:id="" action="ppaction://media"/>
            <a:extLst>
              <a:ext uri="{FF2B5EF4-FFF2-40B4-BE49-F238E27FC236}">
                <a16:creationId xmlns:a16="http://schemas.microsoft.com/office/drawing/2014/main" id="{972CCFE6-BA6D-D4C5-8C4D-D2DC4A9BA7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896620" y="459740"/>
            <a:ext cx="406400" cy="406400"/>
          </a:xfrm>
          <a:prstGeom prst="rect">
            <a:avLst/>
          </a:prstGeom>
        </p:spPr>
      </p:pic>
      <p:pic>
        <p:nvPicPr>
          <p:cNvPr id="5" name="Picture 4" descr="A white underwear on a black background&#10;&#10;AI-generated content may be incorrect.">
            <a:extLst>
              <a:ext uri="{FF2B5EF4-FFF2-40B4-BE49-F238E27FC236}">
                <a16:creationId xmlns:a16="http://schemas.microsoft.com/office/drawing/2014/main" id="{D52C204E-D9FD-0829-DCBC-B6AC0134F7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1929">
            <a:off x="3314700" y="4146990"/>
            <a:ext cx="560070" cy="21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111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" dur="877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" dur="877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9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6DAEAD-6459-8D0F-684F-38CAADCDD5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4C7525-FE5F-9B47-830C-8648C623CBF2}"/>
              </a:ext>
            </a:extLst>
          </p:cNvPr>
          <p:cNvSpPr/>
          <p:nvPr/>
        </p:nvSpPr>
        <p:spPr>
          <a:xfrm>
            <a:off x="307759" y="228600"/>
            <a:ext cx="11576482" cy="6500674"/>
          </a:xfrm>
          <a:prstGeom prst="roundRect">
            <a:avLst>
              <a:gd name="adj" fmla="val 6681"/>
            </a:avLst>
          </a:prstGeom>
          <a:solidFill>
            <a:schemeClr val="bg1">
              <a:alpha val="95000"/>
            </a:scheme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78A650-7160-00E0-5B10-A588B3A5DF1D}"/>
              </a:ext>
            </a:extLst>
          </p:cNvPr>
          <p:cNvSpPr txBox="1"/>
          <p:nvPr/>
        </p:nvSpPr>
        <p:spPr>
          <a:xfrm>
            <a:off x="1342977" y="455285"/>
            <a:ext cx="95559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Số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6A28446-164F-3CCA-F390-532C49BEDE2C}"/>
              </a:ext>
            </a:extLst>
          </p:cNvPr>
          <p:cNvGrpSpPr/>
          <p:nvPr/>
        </p:nvGrpSpPr>
        <p:grpSpPr>
          <a:xfrm>
            <a:off x="731065" y="480054"/>
            <a:ext cx="726260" cy="1024896"/>
            <a:chOff x="759165" y="645780"/>
            <a:chExt cx="587224" cy="830997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5A1E44C-0795-6BC8-7B7E-ED0C5BABAD3A}"/>
                </a:ext>
              </a:extLst>
            </p:cNvPr>
            <p:cNvSpPr/>
            <p:nvPr/>
          </p:nvSpPr>
          <p:spPr>
            <a:xfrm>
              <a:off x="759165" y="714633"/>
              <a:ext cx="523783" cy="553111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0E1552D-EB5C-F6BF-E0EB-690AA859DA3B}"/>
                </a:ext>
              </a:extLst>
            </p:cNvPr>
            <p:cNvSpPr txBox="1"/>
            <p:nvPr/>
          </p:nvSpPr>
          <p:spPr>
            <a:xfrm>
              <a:off x="822606" y="645780"/>
              <a:ext cx="5237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  <a:endParaRPr kumimoji="0" lang="vi-VN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48F0395-B969-240F-BF80-B98141A91EA4}"/>
              </a:ext>
            </a:extLst>
          </p:cNvPr>
          <p:cNvGrpSpPr/>
          <p:nvPr/>
        </p:nvGrpSpPr>
        <p:grpSpPr>
          <a:xfrm>
            <a:off x="695324" y="1543050"/>
            <a:ext cx="6429375" cy="847725"/>
            <a:chOff x="695324" y="1543050"/>
            <a:chExt cx="6429375" cy="84772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20067E0-E2C4-D5C9-D636-C27FD529611F}"/>
                </a:ext>
              </a:extLst>
            </p:cNvPr>
            <p:cNvSpPr txBox="1"/>
            <p:nvPr/>
          </p:nvSpPr>
          <p:spPr>
            <a:xfrm>
              <a:off x="695324" y="1543050"/>
              <a:ext cx="64293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/>
                <a:t>a) 3 dm² =           cm²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E208CB39-50A8-0AEC-96B2-118B16DB65BC}"/>
                </a:ext>
              </a:extLst>
            </p:cNvPr>
            <p:cNvSpPr/>
            <p:nvPr/>
          </p:nvSpPr>
          <p:spPr>
            <a:xfrm>
              <a:off x="3524250" y="1581150"/>
              <a:ext cx="1190625" cy="809625"/>
            </a:xfrm>
            <a:prstGeom prst="roundRect">
              <a:avLst/>
            </a:prstGeom>
            <a:ln w="3810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800" dirty="0"/>
                <a:t>?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F6B776C-2365-F32E-9824-B6E3C8D4808D}"/>
              </a:ext>
            </a:extLst>
          </p:cNvPr>
          <p:cNvGrpSpPr/>
          <p:nvPr/>
        </p:nvGrpSpPr>
        <p:grpSpPr>
          <a:xfrm>
            <a:off x="6505574" y="1504950"/>
            <a:ext cx="6429375" cy="830997"/>
            <a:chOff x="695324" y="1543050"/>
            <a:chExt cx="6429375" cy="83099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3E1DAA-B88C-38DD-8809-BE01D2CF50A3}"/>
                </a:ext>
              </a:extLst>
            </p:cNvPr>
            <p:cNvSpPr txBox="1"/>
            <p:nvPr/>
          </p:nvSpPr>
          <p:spPr>
            <a:xfrm>
              <a:off x="695324" y="1543050"/>
              <a:ext cx="64293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/>
                <a:t>300 cm² =           dm²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334B38B5-FB2C-9966-1E30-3DD084C9344F}"/>
                </a:ext>
              </a:extLst>
            </p:cNvPr>
            <p:cNvSpPr/>
            <p:nvPr/>
          </p:nvSpPr>
          <p:spPr>
            <a:xfrm>
              <a:off x="3390900" y="1552575"/>
              <a:ext cx="1190625" cy="809625"/>
            </a:xfrm>
            <a:prstGeom prst="roundRect">
              <a:avLst/>
            </a:prstGeom>
            <a:ln w="3810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800" dirty="0"/>
                <a:t>?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4536B44-5DBA-3116-12F9-E97F4D9851D0}"/>
              </a:ext>
            </a:extLst>
          </p:cNvPr>
          <p:cNvGrpSpPr/>
          <p:nvPr/>
        </p:nvGrpSpPr>
        <p:grpSpPr>
          <a:xfrm>
            <a:off x="704849" y="2914650"/>
            <a:ext cx="6429375" cy="847725"/>
            <a:chOff x="695324" y="1543050"/>
            <a:chExt cx="6429375" cy="84772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BBA169B-0E5B-400E-82B5-1BA8078BCDC4}"/>
                </a:ext>
              </a:extLst>
            </p:cNvPr>
            <p:cNvSpPr txBox="1"/>
            <p:nvPr/>
          </p:nvSpPr>
          <p:spPr>
            <a:xfrm>
              <a:off x="695324" y="1543050"/>
              <a:ext cx="64293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/>
                <a:t>b) 6 dm² =           cm²</a:t>
              </a: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C2B7DFCA-7596-519F-9B2F-64522BAFC80C}"/>
                </a:ext>
              </a:extLst>
            </p:cNvPr>
            <p:cNvSpPr/>
            <p:nvPr/>
          </p:nvSpPr>
          <p:spPr>
            <a:xfrm>
              <a:off x="3524250" y="1581150"/>
              <a:ext cx="1190625" cy="809625"/>
            </a:xfrm>
            <a:prstGeom prst="roundRect">
              <a:avLst/>
            </a:prstGeom>
            <a:ln w="3810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800" dirty="0"/>
                <a:t>?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2056FC0-D732-2E79-8BF2-9102F3030467}"/>
              </a:ext>
            </a:extLst>
          </p:cNvPr>
          <p:cNvGrpSpPr/>
          <p:nvPr/>
        </p:nvGrpSpPr>
        <p:grpSpPr>
          <a:xfrm>
            <a:off x="6457949" y="2867025"/>
            <a:ext cx="6429375" cy="847725"/>
            <a:chOff x="695324" y="1543050"/>
            <a:chExt cx="6429375" cy="84772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3E73E6A-233A-E5D7-E9CD-901071D05D4A}"/>
                </a:ext>
              </a:extLst>
            </p:cNvPr>
            <p:cNvSpPr txBox="1"/>
            <p:nvPr/>
          </p:nvSpPr>
          <p:spPr>
            <a:xfrm>
              <a:off x="695324" y="1543050"/>
              <a:ext cx="64293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/>
                <a:t>600 cm² =           dm²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1C268D7-A493-C277-9242-B656337B10BB}"/>
                </a:ext>
              </a:extLst>
            </p:cNvPr>
            <p:cNvSpPr/>
            <p:nvPr/>
          </p:nvSpPr>
          <p:spPr>
            <a:xfrm>
              <a:off x="3381375" y="1581150"/>
              <a:ext cx="1190625" cy="809625"/>
            </a:xfrm>
            <a:prstGeom prst="roundRect">
              <a:avLst/>
            </a:prstGeom>
            <a:ln w="3810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800" dirty="0"/>
                <a:t>?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F11FACF-A00A-0F1C-3D05-C9A503285826}"/>
              </a:ext>
            </a:extLst>
          </p:cNvPr>
          <p:cNvGrpSpPr/>
          <p:nvPr/>
        </p:nvGrpSpPr>
        <p:grpSpPr>
          <a:xfrm>
            <a:off x="2571751" y="4333875"/>
            <a:ext cx="7743824" cy="850047"/>
            <a:chOff x="695324" y="1524000"/>
            <a:chExt cx="6429375" cy="85004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9ED2E5A-3650-41ED-0AC9-706072CBAD6B}"/>
                </a:ext>
              </a:extLst>
            </p:cNvPr>
            <p:cNvSpPr txBox="1"/>
            <p:nvPr/>
          </p:nvSpPr>
          <p:spPr>
            <a:xfrm>
              <a:off x="695324" y="1543050"/>
              <a:ext cx="64293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/>
                <a:t>6 dm² 50 cm² =            cm²</a:t>
              </a: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B36415F0-ABB3-AD52-D92C-91DCE8DE4639}"/>
                </a:ext>
              </a:extLst>
            </p:cNvPr>
            <p:cNvSpPr/>
            <p:nvPr/>
          </p:nvSpPr>
          <p:spPr>
            <a:xfrm>
              <a:off x="4016774" y="1524000"/>
              <a:ext cx="1190625" cy="809625"/>
            </a:xfrm>
            <a:prstGeom prst="roundRect">
              <a:avLst/>
            </a:prstGeom>
            <a:ln w="3810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800" dirty="0"/>
                <a:t>?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Flowchart: Alternate Process 33">
                <a:extLst>
                  <a:ext uri="{FF2B5EF4-FFF2-40B4-BE49-F238E27FC236}">
                    <a16:creationId xmlns:a16="http://schemas.microsoft.com/office/drawing/2014/main" id="{DD393C9A-42CF-A6D3-78B0-07FFC4F0C7A3}"/>
                  </a:ext>
                </a:extLst>
              </p:cNvPr>
              <p:cNvSpPr/>
              <p:nvPr/>
            </p:nvSpPr>
            <p:spPr>
              <a:xfrm>
                <a:off x="3376324" y="419100"/>
                <a:ext cx="7425026" cy="747127"/>
              </a:xfrm>
              <a:prstGeom prst="flowChartAlternateProcess">
                <a:avLst/>
              </a:prstGeom>
              <a:solidFill>
                <a:srgbClr val="FFFF00"/>
              </a:solidFill>
              <a:ln w="38100"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Cách chuyển đổi: </a:t>
                </a:r>
                <a:r>
                  <a:rPr lang="en-GB" sz="3600" b="1" i="1" dirty="0">
                    <a:solidFill>
                      <a:srgbClr val="FF0000"/>
                    </a:solidFill>
                  </a:rPr>
                  <a:t>1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𝒅𝒎</m:t>
                        </m:r>
                      </m:e>
                      <m:sup>
                        <m:r>
                          <a:rPr lang="en-GB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GB" sz="3600" b="1" i="1" dirty="0">
                        <a:solidFill>
                          <a:srgbClr val="FF0000"/>
                        </a:solidFill>
                      </a:rPr>
                      <m:t>1</m:t>
                    </m:r>
                    <m:r>
                      <m:rPr>
                        <m:nor/>
                      </m:rPr>
                      <a:rPr lang="en-US" sz="3600" b="1" i="1" dirty="0" smtClean="0">
                        <a:solidFill>
                          <a:srgbClr val="FF0000"/>
                        </a:solidFill>
                      </a:rPr>
                      <m:t>00</m:t>
                    </m:r>
                    <m:sSup>
                      <m:sSupPr>
                        <m:ctrlPr>
                          <a:rPr lang="en-GB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36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vi-VN" sz="3600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4" name="Flowchart: Alternate Process 33">
                <a:extLst>
                  <a:ext uri="{FF2B5EF4-FFF2-40B4-BE49-F238E27FC236}">
                    <a16:creationId xmlns:a16="http://schemas.microsoft.com/office/drawing/2014/main" id="{DD393C9A-42CF-A6D3-78B0-07FFC4F0C7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6324" y="419100"/>
                <a:ext cx="7425026" cy="747127"/>
              </a:xfrm>
              <a:prstGeom prst="flowChartAlternateProcess">
                <a:avLst/>
              </a:prstGeom>
              <a:blipFill>
                <a:blip r:embed="rId4"/>
                <a:stretch>
                  <a:fillRect t="-3906" b="-22656"/>
                </a:stretch>
              </a:blipFill>
              <a:ln w="38100">
                <a:prstDash val="lgDash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: Rounded Corners 43">
            <a:extLst>
              <a:ext uri="{FF2B5EF4-FFF2-40B4-BE49-F238E27FC236}">
                <a16:creationId xmlns:a16="http://schemas.microsoft.com/office/drawing/2014/main" id="{E9CC0A22-C596-E84F-B884-B3EEE702B3BA}"/>
              </a:ext>
            </a:extLst>
          </p:cNvPr>
          <p:cNvSpPr/>
          <p:nvPr/>
        </p:nvSpPr>
        <p:spPr>
          <a:xfrm>
            <a:off x="3073320" y="5421914"/>
            <a:ext cx="7442729" cy="1078993"/>
          </a:xfrm>
          <a:custGeom>
            <a:avLst/>
            <a:gdLst>
              <a:gd name="connsiteX0" fmla="*/ 0 w 7442729"/>
              <a:gd name="connsiteY0" fmla="*/ 179836 h 1078993"/>
              <a:gd name="connsiteX1" fmla="*/ 179836 w 7442729"/>
              <a:gd name="connsiteY1" fmla="*/ 0 h 1078993"/>
              <a:gd name="connsiteX2" fmla="*/ 911752 w 7442729"/>
              <a:gd name="connsiteY2" fmla="*/ 0 h 1078993"/>
              <a:gd name="connsiteX3" fmla="*/ 1643668 w 7442729"/>
              <a:gd name="connsiteY3" fmla="*/ 0 h 1078993"/>
              <a:gd name="connsiteX4" fmla="*/ 2304753 w 7442729"/>
              <a:gd name="connsiteY4" fmla="*/ 0 h 1078993"/>
              <a:gd name="connsiteX5" fmla="*/ 2682516 w 7442729"/>
              <a:gd name="connsiteY5" fmla="*/ 0 h 1078993"/>
              <a:gd name="connsiteX6" fmla="*/ 3201940 w 7442729"/>
              <a:gd name="connsiteY6" fmla="*/ 0 h 1078993"/>
              <a:gd name="connsiteX7" fmla="*/ 3863026 w 7442729"/>
              <a:gd name="connsiteY7" fmla="*/ 0 h 1078993"/>
              <a:gd name="connsiteX8" fmla="*/ 4524111 w 7442729"/>
              <a:gd name="connsiteY8" fmla="*/ 0 h 1078993"/>
              <a:gd name="connsiteX9" fmla="*/ 4901874 w 7442729"/>
              <a:gd name="connsiteY9" fmla="*/ 0 h 1078993"/>
              <a:gd name="connsiteX10" fmla="*/ 5279637 w 7442729"/>
              <a:gd name="connsiteY10" fmla="*/ 0 h 1078993"/>
              <a:gd name="connsiteX11" fmla="*/ 5657400 w 7442729"/>
              <a:gd name="connsiteY11" fmla="*/ 0 h 1078993"/>
              <a:gd name="connsiteX12" fmla="*/ 6105994 w 7442729"/>
              <a:gd name="connsiteY12" fmla="*/ 0 h 1078993"/>
              <a:gd name="connsiteX13" fmla="*/ 7262893 w 7442729"/>
              <a:gd name="connsiteY13" fmla="*/ 0 h 1078993"/>
              <a:gd name="connsiteX14" fmla="*/ 7442729 w 7442729"/>
              <a:gd name="connsiteY14" fmla="*/ 179836 h 1078993"/>
              <a:gd name="connsiteX15" fmla="*/ 7442729 w 7442729"/>
              <a:gd name="connsiteY15" fmla="*/ 517917 h 1078993"/>
              <a:gd name="connsiteX16" fmla="*/ 7442729 w 7442729"/>
              <a:gd name="connsiteY16" fmla="*/ 899157 h 1078993"/>
              <a:gd name="connsiteX17" fmla="*/ 7262893 w 7442729"/>
              <a:gd name="connsiteY17" fmla="*/ 1078993 h 1078993"/>
              <a:gd name="connsiteX18" fmla="*/ 6530977 w 7442729"/>
              <a:gd name="connsiteY18" fmla="*/ 1078993 h 1078993"/>
              <a:gd name="connsiteX19" fmla="*/ 6011553 w 7442729"/>
              <a:gd name="connsiteY19" fmla="*/ 1078993 h 1078993"/>
              <a:gd name="connsiteX20" fmla="*/ 5421298 w 7442729"/>
              <a:gd name="connsiteY20" fmla="*/ 1078993 h 1078993"/>
              <a:gd name="connsiteX21" fmla="*/ 4831043 w 7442729"/>
              <a:gd name="connsiteY21" fmla="*/ 1078993 h 1078993"/>
              <a:gd name="connsiteX22" fmla="*/ 4099128 w 7442729"/>
              <a:gd name="connsiteY22" fmla="*/ 1078993 h 1078993"/>
              <a:gd name="connsiteX23" fmla="*/ 3438042 w 7442729"/>
              <a:gd name="connsiteY23" fmla="*/ 1078993 h 1078993"/>
              <a:gd name="connsiteX24" fmla="*/ 3060279 w 7442729"/>
              <a:gd name="connsiteY24" fmla="*/ 1078993 h 1078993"/>
              <a:gd name="connsiteX25" fmla="*/ 2328363 w 7442729"/>
              <a:gd name="connsiteY25" fmla="*/ 1078993 h 1078993"/>
              <a:gd name="connsiteX26" fmla="*/ 1596447 w 7442729"/>
              <a:gd name="connsiteY26" fmla="*/ 1078993 h 1078993"/>
              <a:gd name="connsiteX27" fmla="*/ 1147854 w 7442729"/>
              <a:gd name="connsiteY27" fmla="*/ 1078993 h 1078993"/>
              <a:gd name="connsiteX28" fmla="*/ 179836 w 7442729"/>
              <a:gd name="connsiteY28" fmla="*/ 1078993 h 1078993"/>
              <a:gd name="connsiteX29" fmla="*/ 0 w 7442729"/>
              <a:gd name="connsiteY29" fmla="*/ 899157 h 1078993"/>
              <a:gd name="connsiteX30" fmla="*/ 0 w 7442729"/>
              <a:gd name="connsiteY30" fmla="*/ 532303 h 1078993"/>
              <a:gd name="connsiteX31" fmla="*/ 0 w 7442729"/>
              <a:gd name="connsiteY31" fmla="*/ 179836 h 1078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7442729" h="1078993" fill="none" extrusionOk="0">
                <a:moveTo>
                  <a:pt x="0" y="179836"/>
                </a:moveTo>
                <a:cubicBezTo>
                  <a:pt x="-7848" y="84260"/>
                  <a:pt x="79153" y="-11203"/>
                  <a:pt x="179836" y="0"/>
                </a:cubicBezTo>
                <a:cubicBezTo>
                  <a:pt x="542783" y="-23375"/>
                  <a:pt x="673355" y="17703"/>
                  <a:pt x="911752" y="0"/>
                </a:cubicBezTo>
                <a:cubicBezTo>
                  <a:pt x="1150149" y="-17703"/>
                  <a:pt x="1314795" y="43465"/>
                  <a:pt x="1643668" y="0"/>
                </a:cubicBezTo>
                <a:cubicBezTo>
                  <a:pt x="1972541" y="-43465"/>
                  <a:pt x="2116693" y="11965"/>
                  <a:pt x="2304753" y="0"/>
                </a:cubicBezTo>
                <a:cubicBezTo>
                  <a:pt x="2492814" y="-11965"/>
                  <a:pt x="2563522" y="2292"/>
                  <a:pt x="2682516" y="0"/>
                </a:cubicBezTo>
                <a:cubicBezTo>
                  <a:pt x="2801510" y="-2292"/>
                  <a:pt x="3096992" y="14476"/>
                  <a:pt x="3201940" y="0"/>
                </a:cubicBezTo>
                <a:cubicBezTo>
                  <a:pt x="3306888" y="-14476"/>
                  <a:pt x="3655134" y="1443"/>
                  <a:pt x="3863026" y="0"/>
                </a:cubicBezTo>
                <a:cubicBezTo>
                  <a:pt x="4070918" y="-1443"/>
                  <a:pt x="4270972" y="10648"/>
                  <a:pt x="4524111" y="0"/>
                </a:cubicBezTo>
                <a:cubicBezTo>
                  <a:pt x="4777251" y="-10648"/>
                  <a:pt x="4781793" y="35658"/>
                  <a:pt x="4901874" y="0"/>
                </a:cubicBezTo>
                <a:cubicBezTo>
                  <a:pt x="5021955" y="-35658"/>
                  <a:pt x="5146075" y="14318"/>
                  <a:pt x="5279637" y="0"/>
                </a:cubicBezTo>
                <a:cubicBezTo>
                  <a:pt x="5413199" y="-14318"/>
                  <a:pt x="5558726" y="40299"/>
                  <a:pt x="5657400" y="0"/>
                </a:cubicBezTo>
                <a:cubicBezTo>
                  <a:pt x="5756074" y="-40299"/>
                  <a:pt x="5954269" y="14870"/>
                  <a:pt x="6105994" y="0"/>
                </a:cubicBezTo>
                <a:cubicBezTo>
                  <a:pt x="6257719" y="-14870"/>
                  <a:pt x="6778656" y="51123"/>
                  <a:pt x="7262893" y="0"/>
                </a:cubicBezTo>
                <a:cubicBezTo>
                  <a:pt x="7369663" y="-8980"/>
                  <a:pt x="7423039" y="72771"/>
                  <a:pt x="7442729" y="179836"/>
                </a:cubicBezTo>
                <a:cubicBezTo>
                  <a:pt x="7465733" y="306590"/>
                  <a:pt x="7421901" y="435471"/>
                  <a:pt x="7442729" y="517917"/>
                </a:cubicBezTo>
                <a:cubicBezTo>
                  <a:pt x="7463557" y="600363"/>
                  <a:pt x="7399708" y="797483"/>
                  <a:pt x="7442729" y="899157"/>
                </a:cubicBezTo>
                <a:cubicBezTo>
                  <a:pt x="7434084" y="976515"/>
                  <a:pt x="7376474" y="1081313"/>
                  <a:pt x="7262893" y="1078993"/>
                </a:cubicBezTo>
                <a:cubicBezTo>
                  <a:pt x="6995221" y="1149753"/>
                  <a:pt x="6842754" y="1012284"/>
                  <a:pt x="6530977" y="1078993"/>
                </a:cubicBezTo>
                <a:cubicBezTo>
                  <a:pt x="6219200" y="1145702"/>
                  <a:pt x="6136677" y="1075205"/>
                  <a:pt x="6011553" y="1078993"/>
                </a:cubicBezTo>
                <a:cubicBezTo>
                  <a:pt x="5886429" y="1082781"/>
                  <a:pt x="5656242" y="1070893"/>
                  <a:pt x="5421298" y="1078993"/>
                </a:cubicBezTo>
                <a:cubicBezTo>
                  <a:pt x="5186354" y="1087093"/>
                  <a:pt x="5057501" y="1023803"/>
                  <a:pt x="4831043" y="1078993"/>
                </a:cubicBezTo>
                <a:cubicBezTo>
                  <a:pt x="4604585" y="1134183"/>
                  <a:pt x="4275998" y="1051272"/>
                  <a:pt x="4099128" y="1078993"/>
                </a:cubicBezTo>
                <a:cubicBezTo>
                  <a:pt x="3922259" y="1106714"/>
                  <a:pt x="3710344" y="1051101"/>
                  <a:pt x="3438042" y="1078993"/>
                </a:cubicBezTo>
                <a:cubicBezTo>
                  <a:pt x="3165740" y="1106885"/>
                  <a:pt x="3238162" y="1071836"/>
                  <a:pt x="3060279" y="1078993"/>
                </a:cubicBezTo>
                <a:cubicBezTo>
                  <a:pt x="2882396" y="1086150"/>
                  <a:pt x="2617004" y="1038350"/>
                  <a:pt x="2328363" y="1078993"/>
                </a:cubicBezTo>
                <a:cubicBezTo>
                  <a:pt x="2039722" y="1119636"/>
                  <a:pt x="1851514" y="1046241"/>
                  <a:pt x="1596447" y="1078993"/>
                </a:cubicBezTo>
                <a:cubicBezTo>
                  <a:pt x="1341380" y="1111745"/>
                  <a:pt x="1358849" y="1064413"/>
                  <a:pt x="1147854" y="1078993"/>
                </a:cubicBezTo>
                <a:cubicBezTo>
                  <a:pt x="936859" y="1093573"/>
                  <a:pt x="621005" y="1048469"/>
                  <a:pt x="179836" y="1078993"/>
                </a:cubicBezTo>
                <a:cubicBezTo>
                  <a:pt x="82201" y="1082689"/>
                  <a:pt x="-2569" y="1000182"/>
                  <a:pt x="0" y="899157"/>
                </a:cubicBezTo>
                <a:cubicBezTo>
                  <a:pt x="-28273" y="808594"/>
                  <a:pt x="8123" y="649734"/>
                  <a:pt x="0" y="532303"/>
                </a:cubicBezTo>
                <a:cubicBezTo>
                  <a:pt x="-8123" y="414872"/>
                  <a:pt x="5412" y="355271"/>
                  <a:pt x="0" y="179836"/>
                </a:cubicBezTo>
                <a:close/>
              </a:path>
              <a:path w="7442729" h="1078993" stroke="0" extrusionOk="0">
                <a:moveTo>
                  <a:pt x="0" y="179836"/>
                </a:moveTo>
                <a:cubicBezTo>
                  <a:pt x="-19898" y="74637"/>
                  <a:pt x="94438" y="10599"/>
                  <a:pt x="179836" y="0"/>
                </a:cubicBezTo>
                <a:cubicBezTo>
                  <a:pt x="383758" y="-33299"/>
                  <a:pt x="701694" y="29209"/>
                  <a:pt x="840921" y="0"/>
                </a:cubicBezTo>
                <a:cubicBezTo>
                  <a:pt x="980148" y="-29209"/>
                  <a:pt x="1192091" y="65149"/>
                  <a:pt x="1502007" y="0"/>
                </a:cubicBezTo>
                <a:cubicBezTo>
                  <a:pt x="1811923" y="-65149"/>
                  <a:pt x="1948977" y="24439"/>
                  <a:pt x="2163092" y="0"/>
                </a:cubicBezTo>
                <a:cubicBezTo>
                  <a:pt x="2377208" y="-24439"/>
                  <a:pt x="2572602" y="15803"/>
                  <a:pt x="2895008" y="0"/>
                </a:cubicBezTo>
                <a:cubicBezTo>
                  <a:pt x="3217414" y="-15803"/>
                  <a:pt x="3243762" y="442"/>
                  <a:pt x="3343601" y="0"/>
                </a:cubicBezTo>
                <a:cubicBezTo>
                  <a:pt x="3443440" y="-442"/>
                  <a:pt x="3702272" y="68254"/>
                  <a:pt x="3933856" y="0"/>
                </a:cubicBezTo>
                <a:cubicBezTo>
                  <a:pt x="4165440" y="-68254"/>
                  <a:pt x="4270500" y="55564"/>
                  <a:pt x="4453280" y="0"/>
                </a:cubicBezTo>
                <a:cubicBezTo>
                  <a:pt x="4636060" y="-55564"/>
                  <a:pt x="4760398" y="6978"/>
                  <a:pt x="4901874" y="0"/>
                </a:cubicBezTo>
                <a:cubicBezTo>
                  <a:pt x="5043350" y="-6978"/>
                  <a:pt x="5362394" y="5710"/>
                  <a:pt x="5562959" y="0"/>
                </a:cubicBezTo>
                <a:cubicBezTo>
                  <a:pt x="5763525" y="-5710"/>
                  <a:pt x="5759026" y="41583"/>
                  <a:pt x="5940722" y="0"/>
                </a:cubicBezTo>
                <a:cubicBezTo>
                  <a:pt x="6122418" y="-41583"/>
                  <a:pt x="6240274" y="43552"/>
                  <a:pt x="6318485" y="0"/>
                </a:cubicBezTo>
                <a:cubicBezTo>
                  <a:pt x="6396696" y="-43552"/>
                  <a:pt x="6852625" y="92369"/>
                  <a:pt x="7262893" y="0"/>
                </a:cubicBezTo>
                <a:cubicBezTo>
                  <a:pt x="7377890" y="-18274"/>
                  <a:pt x="7453967" y="82820"/>
                  <a:pt x="7442729" y="179836"/>
                </a:cubicBezTo>
                <a:cubicBezTo>
                  <a:pt x="7473288" y="312463"/>
                  <a:pt x="7439824" y="354647"/>
                  <a:pt x="7442729" y="525110"/>
                </a:cubicBezTo>
                <a:cubicBezTo>
                  <a:pt x="7445634" y="695573"/>
                  <a:pt x="7442382" y="823538"/>
                  <a:pt x="7442729" y="899157"/>
                </a:cubicBezTo>
                <a:cubicBezTo>
                  <a:pt x="7450800" y="1015057"/>
                  <a:pt x="7360470" y="1077789"/>
                  <a:pt x="7262893" y="1078993"/>
                </a:cubicBezTo>
                <a:cubicBezTo>
                  <a:pt x="7100233" y="1091312"/>
                  <a:pt x="6867411" y="1029387"/>
                  <a:pt x="6743469" y="1078993"/>
                </a:cubicBezTo>
                <a:cubicBezTo>
                  <a:pt x="6619527" y="1128599"/>
                  <a:pt x="6284211" y="1078071"/>
                  <a:pt x="6082384" y="1078993"/>
                </a:cubicBezTo>
                <a:cubicBezTo>
                  <a:pt x="5880558" y="1079915"/>
                  <a:pt x="5780016" y="1032877"/>
                  <a:pt x="5633790" y="1078993"/>
                </a:cubicBezTo>
                <a:cubicBezTo>
                  <a:pt x="5487564" y="1125109"/>
                  <a:pt x="5352710" y="1068098"/>
                  <a:pt x="5185196" y="1078993"/>
                </a:cubicBezTo>
                <a:cubicBezTo>
                  <a:pt x="5017682" y="1089888"/>
                  <a:pt x="4758760" y="1029449"/>
                  <a:pt x="4594942" y="1078993"/>
                </a:cubicBezTo>
                <a:cubicBezTo>
                  <a:pt x="4431124" y="1128537"/>
                  <a:pt x="4256755" y="1024084"/>
                  <a:pt x="4004687" y="1078993"/>
                </a:cubicBezTo>
                <a:cubicBezTo>
                  <a:pt x="3752620" y="1133902"/>
                  <a:pt x="3771130" y="1040926"/>
                  <a:pt x="3626924" y="1078993"/>
                </a:cubicBezTo>
                <a:cubicBezTo>
                  <a:pt x="3482718" y="1117060"/>
                  <a:pt x="3285342" y="1036308"/>
                  <a:pt x="3178330" y="1078993"/>
                </a:cubicBezTo>
                <a:cubicBezTo>
                  <a:pt x="3071318" y="1121678"/>
                  <a:pt x="2988593" y="1046470"/>
                  <a:pt x="2800567" y="1078993"/>
                </a:cubicBezTo>
                <a:cubicBezTo>
                  <a:pt x="2612541" y="1111516"/>
                  <a:pt x="2518770" y="1031805"/>
                  <a:pt x="2351973" y="1078993"/>
                </a:cubicBezTo>
                <a:cubicBezTo>
                  <a:pt x="2185176" y="1126181"/>
                  <a:pt x="1935780" y="1002752"/>
                  <a:pt x="1690888" y="1078993"/>
                </a:cubicBezTo>
                <a:cubicBezTo>
                  <a:pt x="1445996" y="1155234"/>
                  <a:pt x="1374399" y="1047295"/>
                  <a:pt x="1242295" y="1078993"/>
                </a:cubicBezTo>
                <a:cubicBezTo>
                  <a:pt x="1110191" y="1110691"/>
                  <a:pt x="597653" y="1017923"/>
                  <a:pt x="179836" y="1078993"/>
                </a:cubicBezTo>
                <a:cubicBezTo>
                  <a:pt x="58355" y="1072687"/>
                  <a:pt x="2683" y="995068"/>
                  <a:pt x="0" y="899157"/>
                </a:cubicBezTo>
                <a:cubicBezTo>
                  <a:pt x="-30406" y="774342"/>
                  <a:pt x="32780" y="645276"/>
                  <a:pt x="0" y="525110"/>
                </a:cubicBezTo>
                <a:cubicBezTo>
                  <a:pt x="-32780" y="404944"/>
                  <a:pt x="7313" y="257445"/>
                  <a:pt x="0" y="179836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8100" cap="flat" cmpd="sng" algn="ctr">
            <a:solidFill>
              <a:srgbClr val="FF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44437782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4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 em hoàn thành </a:t>
            </a:r>
            <a:r>
              <a:rPr lang="en-US" sz="4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4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3 phút nhé!</a:t>
            </a:r>
          </a:p>
        </p:txBody>
      </p:sp>
      <p:sp>
        <p:nvSpPr>
          <p:cNvPr id="36" name="Rectangle: Rounded Corners 43">
            <a:extLst>
              <a:ext uri="{FF2B5EF4-FFF2-40B4-BE49-F238E27FC236}">
                <a16:creationId xmlns:a16="http://schemas.microsoft.com/office/drawing/2014/main" id="{619E1FAC-DB93-A10D-2ED1-BF7E3E64FD80}"/>
              </a:ext>
            </a:extLst>
          </p:cNvPr>
          <p:cNvSpPr/>
          <p:nvPr/>
        </p:nvSpPr>
        <p:spPr>
          <a:xfrm>
            <a:off x="3134965" y="5395131"/>
            <a:ext cx="7442729" cy="1128959"/>
          </a:xfrm>
          <a:custGeom>
            <a:avLst/>
            <a:gdLst>
              <a:gd name="connsiteX0" fmla="*/ 0 w 7442729"/>
              <a:gd name="connsiteY0" fmla="*/ 188164 h 1128959"/>
              <a:gd name="connsiteX1" fmla="*/ 188164 w 7442729"/>
              <a:gd name="connsiteY1" fmla="*/ 0 h 1128959"/>
              <a:gd name="connsiteX2" fmla="*/ 918359 w 7442729"/>
              <a:gd name="connsiteY2" fmla="*/ 0 h 1128959"/>
              <a:gd name="connsiteX3" fmla="*/ 1648554 w 7442729"/>
              <a:gd name="connsiteY3" fmla="*/ 0 h 1128959"/>
              <a:gd name="connsiteX4" fmla="*/ 2308084 w 7442729"/>
              <a:gd name="connsiteY4" fmla="*/ 0 h 1128959"/>
              <a:gd name="connsiteX5" fmla="*/ 2684959 w 7442729"/>
              <a:gd name="connsiteY5" fmla="*/ 0 h 1128959"/>
              <a:gd name="connsiteX6" fmla="*/ 3203162 w 7442729"/>
              <a:gd name="connsiteY6" fmla="*/ 0 h 1128959"/>
              <a:gd name="connsiteX7" fmla="*/ 3862693 w 7442729"/>
              <a:gd name="connsiteY7" fmla="*/ 0 h 1128959"/>
              <a:gd name="connsiteX8" fmla="*/ 4522223 w 7442729"/>
              <a:gd name="connsiteY8" fmla="*/ 0 h 1128959"/>
              <a:gd name="connsiteX9" fmla="*/ 4899098 w 7442729"/>
              <a:gd name="connsiteY9" fmla="*/ 0 h 1128959"/>
              <a:gd name="connsiteX10" fmla="*/ 5275973 w 7442729"/>
              <a:gd name="connsiteY10" fmla="*/ 0 h 1128959"/>
              <a:gd name="connsiteX11" fmla="*/ 5652847 w 7442729"/>
              <a:gd name="connsiteY11" fmla="*/ 0 h 1128959"/>
              <a:gd name="connsiteX12" fmla="*/ 6100386 w 7442729"/>
              <a:gd name="connsiteY12" fmla="*/ 0 h 1128959"/>
              <a:gd name="connsiteX13" fmla="*/ 7254565 w 7442729"/>
              <a:gd name="connsiteY13" fmla="*/ 0 h 1128959"/>
              <a:gd name="connsiteX14" fmla="*/ 7442729 w 7442729"/>
              <a:gd name="connsiteY14" fmla="*/ 188164 h 1128959"/>
              <a:gd name="connsiteX15" fmla="*/ 7442729 w 7442729"/>
              <a:gd name="connsiteY15" fmla="*/ 541901 h 1128959"/>
              <a:gd name="connsiteX16" fmla="*/ 7442729 w 7442729"/>
              <a:gd name="connsiteY16" fmla="*/ 940795 h 1128959"/>
              <a:gd name="connsiteX17" fmla="*/ 7254565 w 7442729"/>
              <a:gd name="connsiteY17" fmla="*/ 1128959 h 1128959"/>
              <a:gd name="connsiteX18" fmla="*/ 6524370 w 7442729"/>
              <a:gd name="connsiteY18" fmla="*/ 1128959 h 1128959"/>
              <a:gd name="connsiteX19" fmla="*/ 6006167 w 7442729"/>
              <a:gd name="connsiteY19" fmla="*/ 1128959 h 1128959"/>
              <a:gd name="connsiteX20" fmla="*/ 5417301 w 7442729"/>
              <a:gd name="connsiteY20" fmla="*/ 1128959 h 1128959"/>
              <a:gd name="connsiteX21" fmla="*/ 4828434 w 7442729"/>
              <a:gd name="connsiteY21" fmla="*/ 1128959 h 1128959"/>
              <a:gd name="connsiteX22" fmla="*/ 4098239 w 7442729"/>
              <a:gd name="connsiteY22" fmla="*/ 1128959 h 1128959"/>
              <a:gd name="connsiteX23" fmla="*/ 3438708 w 7442729"/>
              <a:gd name="connsiteY23" fmla="*/ 1128959 h 1128959"/>
              <a:gd name="connsiteX24" fmla="*/ 3061834 w 7442729"/>
              <a:gd name="connsiteY24" fmla="*/ 1128959 h 1128959"/>
              <a:gd name="connsiteX25" fmla="*/ 2331639 w 7442729"/>
              <a:gd name="connsiteY25" fmla="*/ 1128959 h 1128959"/>
              <a:gd name="connsiteX26" fmla="*/ 1601444 w 7442729"/>
              <a:gd name="connsiteY26" fmla="*/ 1128959 h 1128959"/>
              <a:gd name="connsiteX27" fmla="*/ 1153905 w 7442729"/>
              <a:gd name="connsiteY27" fmla="*/ 1128959 h 1128959"/>
              <a:gd name="connsiteX28" fmla="*/ 188164 w 7442729"/>
              <a:gd name="connsiteY28" fmla="*/ 1128959 h 1128959"/>
              <a:gd name="connsiteX29" fmla="*/ 0 w 7442729"/>
              <a:gd name="connsiteY29" fmla="*/ 940795 h 1128959"/>
              <a:gd name="connsiteX30" fmla="*/ 0 w 7442729"/>
              <a:gd name="connsiteY30" fmla="*/ 556953 h 1128959"/>
              <a:gd name="connsiteX31" fmla="*/ 0 w 7442729"/>
              <a:gd name="connsiteY31" fmla="*/ 188164 h 1128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7442729" h="1128959" fill="none" extrusionOk="0">
                <a:moveTo>
                  <a:pt x="0" y="188164"/>
                </a:moveTo>
                <a:cubicBezTo>
                  <a:pt x="-12818" y="90360"/>
                  <a:pt x="80919" y="-27340"/>
                  <a:pt x="188164" y="0"/>
                </a:cubicBezTo>
                <a:cubicBezTo>
                  <a:pt x="482807" y="-17622"/>
                  <a:pt x="682498" y="54053"/>
                  <a:pt x="918359" y="0"/>
                </a:cubicBezTo>
                <a:cubicBezTo>
                  <a:pt x="1154221" y="-54053"/>
                  <a:pt x="1408599" y="15889"/>
                  <a:pt x="1648554" y="0"/>
                </a:cubicBezTo>
                <a:cubicBezTo>
                  <a:pt x="1888510" y="-15889"/>
                  <a:pt x="2010451" y="21402"/>
                  <a:pt x="2308084" y="0"/>
                </a:cubicBezTo>
                <a:cubicBezTo>
                  <a:pt x="2605717" y="-21402"/>
                  <a:pt x="2549295" y="17336"/>
                  <a:pt x="2684959" y="0"/>
                </a:cubicBezTo>
                <a:cubicBezTo>
                  <a:pt x="2820623" y="-17336"/>
                  <a:pt x="2966555" y="1832"/>
                  <a:pt x="3203162" y="0"/>
                </a:cubicBezTo>
                <a:cubicBezTo>
                  <a:pt x="3439769" y="-1832"/>
                  <a:pt x="3607305" y="28127"/>
                  <a:pt x="3862693" y="0"/>
                </a:cubicBezTo>
                <a:cubicBezTo>
                  <a:pt x="4118081" y="-28127"/>
                  <a:pt x="4241534" y="72256"/>
                  <a:pt x="4522223" y="0"/>
                </a:cubicBezTo>
                <a:cubicBezTo>
                  <a:pt x="4802912" y="-72256"/>
                  <a:pt x="4756644" y="7933"/>
                  <a:pt x="4899098" y="0"/>
                </a:cubicBezTo>
                <a:cubicBezTo>
                  <a:pt x="5041553" y="-7933"/>
                  <a:pt x="5158975" y="20228"/>
                  <a:pt x="5275973" y="0"/>
                </a:cubicBezTo>
                <a:cubicBezTo>
                  <a:pt x="5392971" y="-20228"/>
                  <a:pt x="5552977" y="4667"/>
                  <a:pt x="5652847" y="0"/>
                </a:cubicBezTo>
                <a:cubicBezTo>
                  <a:pt x="5752717" y="-4667"/>
                  <a:pt x="5944769" y="50968"/>
                  <a:pt x="6100386" y="0"/>
                </a:cubicBezTo>
                <a:cubicBezTo>
                  <a:pt x="6256003" y="-50968"/>
                  <a:pt x="6893017" y="47367"/>
                  <a:pt x="7254565" y="0"/>
                </a:cubicBezTo>
                <a:cubicBezTo>
                  <a:pt x="7375566" y="-20593"/>
                  <a:pt x="7420729" y="75592"/>
                  <a:pt x="7442729" y="188164"/>
                </a:cubicBezTo>
                <a:cubicBezTo>
                  <a:pt x="7467426" y="304378"/>
                  <a:pt x="7420298" y="440301"/>
                  <a:pt x="7442729" y="541901"/>
                </a:cubicBezTo>
                <a:cubicBezTo>
                  <a:pt x="7465160" y="643501"/>
                  <a:pt x="7413958" y="780450"/>
                  <a:pt x="7442729" y="940795"/>
                </a:cubicBezTo>
                <a:cubicBezTo>
                  <a:pt x="7439554" y="1036648"/>
                  <a:pt x="7384720" y="1133227"/>
                  <a:pt x="7254565" y="1128959"/>
                </a:cubicBezTo>
                <a:cubicBezTo>
                  <a:pt x="7016968" y="1186941"/>
                  <a:pt x="6834941" y="1049416"/>
                  <a:pt x="6524370" y="1128959"/>
                </a:cubicBezTo>
                <a:cubicBezTo>
                  <a:pt x="6213800" y="1208502"/>
                  <a:pt x="6190277" y="1090565"/>
                  <a:pt x="6006167" y="1128959"/>
                </a:cubicBezTo>
                <a:cubicBezTo>
                  <a:pt x="5822057" y="1167353"/>
                  <a:pt x="5648767" y="1060396"/>
                  <a:pt x="5417301" y="1128959"/>
                </a:cubicBezTo>
                <a:cubicBezTo>
                  <a:pt x="5185835" y="1197522"/>
                  <a:pt x="4970772" y="1114921"/>
                  <a:pt x="4828434" y="1128959"/>
                </a:cubicBezTo>
                <a:cubicBezTo>
                  <a:pt x="4686096" y="1142997"/>
                  <a:pt x="4434012" y="1114062"/>
                  <a:pt x="4098239" y="1128959"/>
                </a:cubicBezTo>
                <a:cubicBezTo>
                  <a:pt x="3762466" y="1143856"/>
                  <a:pt x="3646288" y="1102770"/>
                  <a:pt x="3438708" y="1128959"/>
                </a:cubicBezTo>
                <a:cubicBezTo>
                  <a:pt x="3231128" y="1155148"/>
                  <a:pt x="3157562" y="1104197"/>
                  <a:pt x="3061834" y="1128959"/>
                </a:cubicBezTo>
                <a:cubicBezTo>
                  <a:pt x="2966106" y="1153721"/>
                  <a:pt x="2542595" y="1089870"/>
                  <a:pt x="2331639" y="1128959"/>
                </a:cubicBezTo>
                <a:cubicBezTo>
                  <a:pt x="2120683" y="1168048"/>
                  <a:pt x="1905539" y="1126885"/>
                  <a:pt x="1601444" y="1128959"/>
                </a:cubicBezTo>
                <a:cubicBezTo>
                  <a:pt x="1297349" y="1131033"/>
                  <a:pt x="1371201" y="1107707"/>
                  <a:pt x="1153905" y="1128959"/>
                </a:cubicBezTo>
                <a:cubicBezTo>
                  <a:pt x="936609" y="1150211"/>
                  <a:pt x="481889" y="1104541"/>
                  <a:pt x="188164" y="1128959"/>
                </a:cubicBezTo>
                <a:cubicBezTo>
                  <a:pt x="93796" y="1149903"/>
                  <a:pt x="-16229" y="1055478"/>
                  <a:pt x="0" y="940795"/>
                </a:cubicBezTo>
                <a:cubicBezTo>
                  <a:pt x="-8713" y="805585"/>
                  <a:pt x="11634" y="651933"/>
                  <a:pt x="0" y="556953"/>
                </a:cubicBezTo>
                <a:cubicBezTo>
                  <a:pt x="-11634" y="461973"/>
                  <a:pt x="32992" y="274250"/>
                  <a:pt x="0" y="188164"/>
                </a:cubicBezTo>
                <a:close/>
              </a:path>
              <a:path w="7442729" h="1128959" stroke="0" extrusionOk="0">
                <a:moveTo>
                  <a:pt x="0" y="188164"/>
                </a:moveTo>
                <a:cubicBezTo>
                  <a:pt x="-4728" y="82847"/>
                  <a:pt x="98651" y="10968"/>
                  <a:pt x="188164" y="0"/>
                </a:cubicBezTo>
                <a:cubicBezTo>
                  <a:pt x="473567" y="-24889"/>
                  <a:pt x="603025" y="30983"/>
                  <a:pt x="847695" y="0"/>
                </a:cubicBezTo>
                <a:cubicBezTo>
                  <a:pt x="1092365" y="-30983"/>
                  <a:pt x="1350440" y="77833"/>
                  <a:pt x="1507226" y="0"/>
                </a:cubicBezTo>
                <a:cubicBezTo>
                  <a:pt x="1664012" y="-77833"/>
                  <a:pt x="1883992" y="30608"/>
                  <a:pt x="2166756" y="0"/>
                </a:cubicBezTo>
                <a:cubicBezTo>
                  <a:pt x="2449520" y="-30608"/>
                  <a:pt x="2668680" y="5924"/>
                  <a:pt x="2896951" y="0"/>
                </a:cubicBezTo>
                <a:cubicBezTo>
                  <a:pt x="3125222" y="-5924"/>
                  <a:pt x="3246797" y="22608"/>
                  <a:pt x="3344490" y="0"/>
                </a:cubicBezTo>
                <a:cubicBezTo>
                  <a:pt x="3442183" y="-22608"/>
                  <a:pt x="3814129" y="12473"/>
                  <a:pt x="3933357" y="0"/>
                </a:cubicBezTo>
                <a:cubicBezTo>
                  <a:pt x="4052585" y="-12473"/>
                  <a:pt x="4222016" y="15678"/>
                  <a:pt x="4451559" y="0"/>
                </a:cubicBezTo>
                <a:cubicBezTo>
                  <a:pt x="4681102" y="-15678"/>
                  <a:pt x="4783866" y="50611"/>
                  <a:pt x="4899098" y="0"/>
                </a:cubicBezTo>
                <a:cubicBezTo>
                  <a:pt x="5014330" y="-50611"/>
                  <a:pt x="5253953" y="25950"/>
                  <a:pt x="5558629" y="0"/>
                </a:cubicBezTo>
                <a:cubicBezTo>
                  <a:pt x="5863305" y="-25950"/>
                  <a:pt x="5850422" y="22933"/>
                  <a:pt x="5935503" y="0"/>
                </a:cubicBezTo>
                <a:cubicBezTo>
                  <a:pt x="6020584" y="-22933"/>
                  <a:pt x="6223391" y="40569"/>
                  <a:pt x="6312378" y="0"/>
                </a:cubicBezTo>
                <a:cubicBezTo>
                  <a:pt x="6401365" y="-40569"/>
                  <a:pt x="6962633" y="54034"/>
                  <a:pt x="7254565" y="0"/>
                </a:cubicBezTo>
                <a:cubicBezTo>
                  <a:pt x="7373938" y="-18014"/>
                  <a:pt x="7469345" y="89703"/>
                  <a:pt x="7442729" y="188164"/>
                </a:cubicBezTo>
                <a:cubicBezTo>
                  <a:pt x="7445958" y="270118"/>
                  <a:pt x="7428798" y="373923"/>
                  <a:pt x="7442729" y="549427"/>
                </a:cubicBezTo>
                <a:cubicBezTo>
                  <a:pt x="7456660" y="724931"/>
                  <a:pt x="7409197" y="789933"/>
                  <a:pt x="7442729" y="940795"/>
                </a:cubicBezTo>
                <a:cubicBezTo>
                  <a:pt x="7443927" y="1047176"/>
                  <a:pt x="7336380" y="1113700"/>
                  <a:pt x="7254565" y="1128959"/>
                </a:cubicBezTo>
                <a:cubicBezTo>
                  <a:pt x="7094127" y="1138772"/>
                  <a:pt x="6973216" y="1068248"/>
                  <a:pt x="6736362" y="1128959"/>
                </a:cubicBezTo>
                <a:cubicBezTo>
                  <a:pt x="6499508" y="1189670"/>
                  <a:pt x="6233124" y="1072968"/>
                  <a:pt x="6076832" y="1128959"/>
                </a:cubicBezTo>
                <a:cubicBezTo>
                  <a:pt x="5920540" y="1184950"/>
                  <a:pt x="5807560" y="1085376"/>
                  <a:pt x="5629293" y="1128959"/>
                </a:cubicBezTo>
                <a:cubicBezTo>
                  <a:pt x="5451026" y="1172542"/>
                  <a:pt x="5301499" y="1095639"/>
                  <a:pt x="5181754" y="1128959"/>
                </a:cubicBezTo>
                <a:cubicBezTo>
                  <a:pt x="5062009" y="1162279"/>
                  <a:pt x="4723224" y="1120710"/>
                  <a:pt x="4592887" y="1128959"/>
                </a:cubicBezTo>
                <a:cubicBezTo>
                  <a:pt x="4462550" y="1137208"/>
                  <a:pt x="4157106" y="1075203"/>
                  <a:pt x="4004021" y="1128959"/>
                </a:cubicBezTo>
                <a:cubicBezTo>
                  <a:pt x="3850936" y="1182715"/>
                  <a:pt x="3753319" y="1124981"/>
                  <a:pt x="3627146" y="1128959"/>
                </a:cubicBezTo>
                <a:cubicBezTo>
                  <a:pt x="3500973" y="1132937"/>
                  <a:pt x="3282431" y="1103461"/>
                  <a:pt x="3179607" y="1128959"/>
                </a:cubicBezTo>
                <a:cubicBezTo>
                  <a:pt x="3076783" y="1154457"/>
                  <a:pt x="2985785" y="1111628"/>
                  <a:pt x="2802732" y="1128959"/>
                </a:cubicBezTo>
                <a:cubicBezTo>
                  <a:pt x="2619679" y="1146290"/>
                  <a:pt x="2529726" y="1094642"/>
                  <a:pt x="2355194" y="1128959"/>
                </a:cubicBezTo>
                <a:cubicBezTo>
                  <a:pt x="2180662" y="1163276"/>
                  <a:pt x="1966835" y="1105736"/>
                  <a:pt x="1695663" y="1128959"/>
                </a:cubicBezTo>
                <a:cubicBezTo>
                  <a:pt x="1424491" y="1152182"/>
                  <a:pt x="1340934" y="1085551"/>
                  <a:pt x="1248124" y="1128959"/>
                </a:cubicBezTo>
                <a:cubicBezTo>
                  <a:pt x="1155314" y="1172367"/>
                  <a:pt x="500819" y="1117113"/>
                  <a:pt x="188164" y="1128959"/>
                </a:cubicBezTo>
                <a:cubicBezTo>
                  <a:pt x="80397" y="1127864"/>
                  <a:pt x="16366" y="1023914"/>
                  <a:pt x="0" y="940795"/>
                </a:cubicBezTo>
                <a:cubicBezTo>
                  <a:pt x="-8778" y="790828"/>
                  <a:pt x="4389" y="734063"/>
                  <a:pt x="0" y="549427"/>
                </a:cubicBezTo>
                <a:cubicBezTo>
                  <a:pt x="-4389" y="364791"/>
                  <a:pt x="32668" y="366178"/>
                  <a:pt x="0" y="188164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8100" cap="flat" cmpd="sng" algn="ctr">
            <a:solidFill>
              <a:srgbClr val="FF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44437782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4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 em kiểm tra kết quả nhé!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72A14F47-3DF4-D6FF-895C-91CA28FC909B}"/>
              </a:ext>
            </a:extLst>
          </p:cNvPr>
          <p:cNvSpPr/>
          <p:nvPr/>
        </p:nvSpPr>
        <p:spPr>
          <a:xfrm>
            <a:off x="3533775" y="1571625"/>
            <a:ext cx="1190625" cy="809625"/>
          </a:xfrm>
          <a:prstGeom prst="round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300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4A05DB9A-EA75-C5BF-664A-9EA61889AD96}"/>
              </a:ext>
            </a:extLst>
          </p:cNvPr>
          <p:cNvSpPr/>
          <p:nvPr/>
        </p:nvSpPr>
        <p:spPr>
          <a:xfrm>
            <a:off x="9201150" y="1524000"/>
            <a:ext cx="1190625" cy="809625"/>
          </a:xfrm>
          <a:prstGeom prst="round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C24EC15E-B820-B136-4A08-5B9D736C2860}"/>
              </a:ext>
            </a:extLst>
          </p:cNvPr>
          <p:cNvSpPr/>
          <p:nvPr/>
        </p:nvSpPr>
        <p:spPr>
          <a:xfrm>
            <a:off x="3543300" y="2943225"/>
            <a:ext cx="1190625" cy="809625"/>
          </a:xfrm>
          <a:prstGeom prst="round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600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B216E5A3-06D8-EA80-7194-4AAA5D8069C7}"/>
              </a:ext>
            </a:extLst>
          </p:cNvPr>
          <p:cNvSpPr/>
          <p:nvPr/>
        </p:nvSpPr>
        <p:spPr>
          <a:xfrm>
            <a:off x="9134475" y="2886075"/>
            <a:ext cx="1190625" cy="809625"/>
          </a:xfrm>
          <a:prstGeom prst="round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85EF9557-0020-3435-DAAF-BEACEAE55EB1}"/>
              </a:ext>
            </a:extLst>
          </p:cNvPr>
          <p:cNvSpPr/>
          <p:nvPr/>
        </p:nvSpPr>
        <p:spPr>
          <a:xfrm>
            <a:off x="6581775" y="4314825"/>
            <a:ext cx="1438275" cy="819150"/>
          </a:xfrm>
          <a:prstGeom prst="round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0000"/>
                </a:solidFill>
              </a:rPr>
              <a:t>650</a:t>
            </a:r>
          </a:p>
        </p:txBody>
      </p:sp>
    </p:spTree>
    <p:extLst>
      <p:ext uri="{BB962C8B-B14F-4D97-AF65-F5344CB8AC3E}">
        <p14:creationId xmlns:p14="http://schemas.microsoft.com/office/powerpoint/2010/main" val="389199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6D013E3-A5ED-8D40-77FE-A7BF8A9F45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B98320FA-8A27-B70F-8D33-AA4F87E54B0B}"/>
              </a:ext>
            </a:extLst>
          </p:cNvPr>
          <p:cNvSpPr/>
          <p:nvPr/>
        </p:nvSpPr>
        <p:spPr>
          <a:xfrm>
            <a:off x="4643832" y="1247775"/>
            <a:ext cx="6633768" cy="1477354"/>
          </a:xfrm>
          <a:prstGeom prst="wedgeRoundRectCallout">
            <a:avLst>
              <a:gd name="adj1" fmla="val -34706"/>
              <a:gd name="adj2" fmla="val 68437"/>
              <a:gd name="adj3" fmla="val 16667"/>
            </a:avLst>
          </a:prstGeom>
          <a:solidFill>
            <a:srgbClr val="FFFFCC"/>
          </a:solidFill>
          <a:ln w="28575">
            <a:solidFill>
              <a:srgbClr val="EC1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Bộ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đồ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bơi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rất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đáng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yêu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Cảm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ơn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các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bạn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nhiều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nhé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D46F8C5-B33B-0E11-C8F1-6344E148F1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73902" y="3265980"/>
            <a:ext cx="2630902" cy="332930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" name="Tieng-yeah-tre-con-www_tiengdong_com">
            <a:hlinkClick r:id="" action="ppaction://media"/>
            <a:extLst>
              <a:ext uri="{FF2B5EF4-FFF2-40B4-BE49-F238E27FC236}">
                <a16:creationId xmlns:a16="http://schemas.microsoft.com/office/drawing/2014/main" id="{E7EBE92D-084A-108D-8908-EBADBE4F7E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711835" y="-487363"/>
            <a:ext cx="487363" cy="487363"/>
          </a:xfrm>
          <a:prstGeom prst="rect">
            <a:avLst/>
          </a:prstGeom>
        </p:spPr>
      </p:pic>
      <p:pic>
        <p:nvPicPr>
          <p:cNvPr id="2" name="2">
            <a:hlinkClick r:id="" action="ppaction://media"/>
            <a:extLst>
              <a:ext uri="{FF2B5EF4-FFF2-40B4-BE49-F238E27FC236}">
                <a16:creationId xmlns:a16="http://schemas.microsoft.com/office/drawing/2014/main" id="{4D1B77E5-943D-78F3-9A67-78E16DAC2CC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610870" y="33401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943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" dur="34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80000">
                    <p:cTn id="1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0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" dur="34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80000">
                    <p:cTn id="1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0" grpId="0" animBg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6D013E3-A5ED-8D40-77FE-A7BF8A9F45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395360-44E5-9568-A101-52A04DD5C7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6503" y="3530560"/>
            <a:ext cx="4423877" cy="2985621"/>
          </a:xfrm>
          <a:prstGeom prst="rect">
            <a:avLst/>
          </a:prstGeom>
        </p:spPr>
      </p:pic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B98320FA-8A27-B70F-8D33-AA4F87E54B0B}"/>
              </a:ext>
            </a:extLst>
          </p:cNvPr>
          <p:cNvSpPr/>
          <p:nvPr/>
        </p:nvSpPr>
        <p:spPr>
          <a:xfrm>
            <a:off x="4734816" y="1390650"/>
            <a:ext cx="6733284" cy="1590511"/>
          </a:xfrm>
          <a:prstGeom prst="wedgeRoundRectCallout">
            <a:avLst>
              <a:gd name="adj1" fmla="val -34706"/>
              <a:gd name="adj2" fmla="val 68437"/>
              <a:gd name="adj3" fmla="val 16667"/>
            </a:avLst>
          </a:prstGeom>
          <a:solidFill>
            <a:srgbClr val="FFFFCC"/>
          </a:solidFill>
          <a:ln w="28575">
            <a:solidFill>
              <a:srgbClr val="EC1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Các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bạn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hãy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giải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bài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tập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sau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để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giúp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mình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xây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lâu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đài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cát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nhé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" name="3">
            <a:hlinkClick r:id="" action="ppaction://media"/>
            <a:extLst>
              <a:ext uri="{FF2B5EF4-FFF2-40B4-BE49-F238E27FC236}">
                <a16:creationId xmlns:a16="http://schemas.microsoft.com/office/drawing/2014/main" id="{5896AD1C-ED57-8CCC-EB0C-81F2539AE9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42340" y="8255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328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" dur="373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0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5" dur="373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16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0" grpId="0" animBg="1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2318C5-0BC5-6688-1607-748F621654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71"/>
          <a:stretch/>
        </p:blipFill>
        <p:spPr>
          <a:xfrm>
            <a:off x="0" y="0"/>
            <a:ext cx="12192000" cy="6867737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DB076B1-1912-EFF3-619C-325C691960A3}"/>
              </a:ext>
            </a:extLst>
          </p:cNvPr>
          <p:cNvSpPr/>
          <p:nvPr/>
        </p:nvSpPr>
        <p:spPr>
          <a:xfrm>
            <a:off x="590550" y="634658"/>
            <a:ext cx="11163300" cy="5880442"/>
          </a:xfrm>
          <a:prstGeom prst="roundRect">
            <a:avLst>
              <a:gd name="adj" fmla="val 6681"/>
            </a:avLst>
          </a:prstGeom>
          <a:solidFill>
            <a:schemeClr val="bg1">
              <a:alpha val="95000"/>
            </a:scheme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5C5ADD4-782A-2144-AA18-0738F76F1039}"/>
              </a:ext>
            </a:extLst>
          </p:cNvPr>
          <p:cNvGrpSpPr/>
          <p:nvPr/>
        </p:nvGrpSpPr>
        <p:grpSpPr>
          <a:xfrm>
            <a:off x="965200" y="754894"/>
            <a:ext cx="587224" cy="646331"/>
            <a:chOff x="759165" y="645780"/>
            <a:chExt cx="587224" cy="646331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98659D1-EE59-30C0-7ADF-DE46E7E11CA8}"/>
                </a:ext>
              </a:extLst>
            </p:cNvPr>
            <p:cNvSpPr/>
            <p:nvPr/>
          </p:nvSpPr>
          <p:spPr>
            <a:xfrm>
              <a:off x="759165" y="714633"/>
              <a:ext cx="523783" cy="553111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F8C3C40-CEB8-0DC6-5111-E488EFF2237F}"/>
                </a:ext>
              </a:extLst>
            </p:cNvPr>
            <p:cNvSpPr txBox="1"/>
            <p:nvPr/>
          </p:nvSpPr>
          <p:spPr>
            <a:xfrm>
              <a:off x="822606" y="645780"/>
              <a:ext cx="5237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3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4042276-9F00-A610-388A-2DDE11E84A44}"/>
              </a:ext>
            </a:extLst>
          </p:cNvPr>
          <p:cNvSpPr txBox="1"/>
          <p:nvPr/>
        </p:nvSpPr>
        <p:spPr>
          <a:xfrm>
            <a:off x="1600200" y="781050"/>
            <a:ext cx="9477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Quan </a:t>
            </a:r>
            <a:r>
              <a:rPr lang="en-US" sz="3600" dirty="0" err="1"/>
              <a:t>sát</a:t>
            </a:r>
            <a:r>
              <a:rPr lang="en-US" sz="3600" dirty="0"/>
              <a:t> </a:t>
            </a:r>
            <a:r>
              <a:rPr lang="en-US" sz="3600" dirty="0" err="1"/>
              <a:t>hình</a:t>
            </a:r>
            <a:r>
              <a:rPr lang="en-US" sz="3600" dirty="0"/>
              <a:t> </a:t>
            </a:r>
            <a:r>
              <a:rPr lang="en-US" sz="3600" dirty="0" err="1"/>
              <a:t>vẽ</a:t>
            </a:r>
            <a:r>
              <a:rPr lang="en-US" sz="3600" dirty="0"/>
              <a:t> </a:t>
            </a:r>
            <a:r>
              <a:rPr lang="en-US" sz="3600" dirty="0" err="1"/>
              <a:t>rồi</a:t>
            </a:r>
            <a:r>
              <a:rPr lang="en-US" sz="3600" dirty="0"/>
              <a:t> </a:t>
            </a:r>
            <a:r>
              <a:rPr lang="en-US" sz="3600" dirty="0" err="1"/>
              <a:t>chọn</a:t>
            </a:r>
            <a:r>
              <a:rPr lang="en-US" sz="3600" dirty="0"/>
              <a:t> </a:t>
            </a:r>
            <a:r>
              <a:rPr lang="en-US" sz="3600" dirty="0" err="1"/>
              <a:t>câu</a:t>
            </a:r>
            <a:r>
              <a:rPr lang="en-US" sz="3600" dirty="0"/>
              <a:t> </a:t>
            </a:r>
            <a:r>
              <a:rPr lang="en-US" sz="3600" dirty="0" err="1"/>
              <a:t>trả</a:t>
            </a:r>
            <a:r>
              <a:rPr lang="en-US" sz="3600" dirty="0"/>
              <a:t> </a:t>
            </a:r>
            <a:r>
              <a:rPr lang="en-US" sz="3600" dirty="0" err="1"/>
              <a:t>lời</a:t>
            </a:r>
            <a:r>
              <a:rPr lang="en-US" sz="3600" dirty="0"/>
              <a:t> </a:t>
            </a:r>
            <a:r>
              <a:rPr lang="en-US" sz="3600" dirty="0" err="1"/>
              <a:t>đúng</a:t>
            </a:r>
            <a:r>
              <a:rPr lang="en-US" sz="3600" dirty="0"/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C4F65F-5BB7-A442-5465-B7EA507B1D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9762" y="1790700"/>
            <a:ext cx="1933575" cy="19240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7F9C3C-B39B-E002-C338-EEA44D3C7C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5800" y="2124075"/>
            <a:ext cx="6648450" cy="10096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46B4D7-CB0F-E134-7372-85A48EAEBEE2}"/>
              </a:ext>
            </a:extLst>
          </p:cNvPr>
          <p:cNvSpPr txBox="1"/>
          <p:nvPr/>
        </p:nvSpPr>
        <p:spPr>
          <a:xfrm>
            <a:off x="1133475" y="3914775"/>
            <a:ext cx="10458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A. </a:t>
            </a:r>
            <a:r>
              <a:rPr lang="en-US" sz="3600" dirty="0" err="1"/>
              <a:t>Diện</a:t>
            </a:r>
            <a:r>
              <a:rPr lang="en-US" sz="3600" dirty="0"/>
              <a:t> </a:t>
            </a:r>
            <a:r>
              <a:rPr lang="en-US" sz="3600" dirty="0" err="1"/>
              <a:t>tích</a:t>
            </a:r>
            <a:r>
              <a:rPr lang="en-US" sz="3600" dirty="0"/>
              <a:t> </a:t>
            </a:r>
            <a:r>
              <a:rPr lang="en-US" sz="3600" dirty="0" err="1"/>
              <a:t>hình</a:t>
            </a:r>
            <a:r>
              <a:rPr lang="en-US" sz="3600" dirty="0"/>
              <a:t> </a:t>
            </a:r>
            <a:r>
              <a:rPr lang="en-US" sz="3600" dirty="0" err="1"/>
              <a:t>vuông</a:t>
            </a:r>
            <a:r>
              <a:rPr lang="en-US" sz="3600" dirty="0"/>
              <a:t> </a:t>
            </a:r>
            <a:r>
              <a:rPr lang="en-US" sz="3600" dirty="0" err="1"/>
              <a:t>lớn</a:t>
            </a:r>
            <a:r>
              <a:rPr lang="en-US" sz="3600" dirty="0"/>
              <a:t> </a:t>
            </a:r>
            <a:r>
              <a:rPr lang="en-US" sz="3600" dirty="0" err="1"/>
              <a:t>hơn</a:t>
            </a:r>
            <a:r>
              <a:rPr lang="en-US" sz="3600" dirty="0"/>
              <a:t> </a:t>
            </a:r>
            <a:r>
              <a:rPr lang="en-US" sz="3600" dirty="0" err="1"/>
              <a:t>diện</a:t>
            </a:r>
            <a:r>
              <a:rPr lang="en-US" sz="3600" dirty="0"/>
              <a:t> </a:t>
            </a:r>
            <a:r>
              <a:rPr lang="en-US" sz="3600" dirty="0" err="1"/>
              <a:t>tích</a:t>
            </a:r>
            <a:r>
              <a:rPr lang="en-US" sz="3600" dirty="0"/>
              <a:t> </a:t>
            </a:r>
            <a:r>
              <a:rPr lang="en-US" sz="3600" dirty="0" err="1"/>
              <a:t>hình</a:t>
            </a:r>
            <a:r>
              <a:rPr lang="en-US" sz="3600" dirty="0"/>
              <a:t> </a:t>
            </a:r>
            <a:r>
              <a:rPr lang="en-US" sz="3600" dirty="0" err="1"/>
              <a:t>chữ</a:t>
            </a:r>
            <a:r>
              <a:rPr lang="en-US" sz="3600" dirty="0"/>
              <a:t> </a:t>
            </a:r>
            <a:r>
              <a:rPr lang="en-US" sz="3600" dirty="0" err="1"/>
              <a:t>nhật</a:t>
            </a:r>
            <a:endParaRPr lang="en-US" sz="3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051B38-10A1-E378-50B6-D455DC3C99FF}"/>
              </a:ext>
            </a:extLst>
          </p:cNvPr>
          <p:cNvSpPr txBox="1"/>
          <p:nvPr/>
        </p:nvSpPr>
        <p:spPr>
          <a:xfrm>
            <a:off x="1114425" y="4638675"/>
            <a:ext cx="10458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B. </a:t>
            </a:r>
            <a:r>
              <a:rPr lang="en-US" sz="3600" dirty="0" err="1"/>
              <a:t>Diện</a:t>
            </a:r>
            <a:r>
              <a:rPr lang="en-US" sz="3600" dirty="0"/>
              <a:t> </a:t>
            </a:r>
            <a:r>
              <a:rPr lang="en-US" sz="3600" dirty="0" err="1"/>
              <a:t>tích</a:t>
            </a:r>
            <a:r>
              <a:rPr lang="en-US" sz="3600" dirty="0"/>
              <a:t> </a:t>
            </a:r>
            <a:r>
              <a:rPr lang="en-US" sz="3600" dirty="0" err="1"/>
              <a:t>hình</a:t>
            </a:r>
            <a:r>
              <a:rPr lang="en-US" sz="3600" dirty="0"/>
              <a:t> </a:t>
            </a:r>
            <a:r>
              <a:rPr lang="en-US" sz="3600" dirty="0" err="1"/>
              <a:t>vuông</a:t>
            </a:r>
            <a:r>
              <a:rPr lang="en-US" sz="3600" dirty="0"/>
              <a:t> </a:t>
            </a:r>
            <a:r>
              <a:rPr lang="en-US" sz="3600" dirty="0" err="1"/>
              <a:t>bằng</a:t>
            </a:r>
            <a:r>
              <a:rPr lang="en-US" sz="3600" dirty="0"/>
              <a:t> </a:t>
            </a:r>
            <a:r>
              <a:rPr lang="en-US" sz="3600" dirty="0" err="1"/>
              <a:t>diện</a:t>
            </a:r>
            <a:r>
              <a:rPr lang="en-US" sz="3600" dirty="0"/>
              <a:t> </a:t>
            </a:r>
            <a:r>
              <a:rPr lang="en-US" sz="3600" dirty="0" err="1"/>
              <a:t>tích</a:t>
            </a:r>
            <a:r>
              <a:rPr lang="en-US" sz="3600" dirty="0"/>
              <a:t> </a:t>
            </a:r>
            <a:r>
              <a:rPr lang="en-US" sz="3600" dirty="0" err="1"/>
              <a:t>hình</a:t>
            </a:r>
            <a:r>
              <a:rPr lang="en-US" sz="3600" dirty="0"/>
              <a:t> </a:t>
            </a:r>
            <a:r>
              <a:rPr lang="en-US" sz="3600" dirty="0" err="1"/>
              <a:t>chữ</a:t>
            </a:r>
            <a:r>
              <a:rPr lang="en-US" sz="3600" dirty="0"/>
              <a:t> </a:t>
            </a:r>
            <a:r>
              <a:rPr lang="en-US" sz="3600" dirty="0" err="1"/>
              <a:t>nhật</a:t>
            </a:r>
            <a:endParaRPr lang="en-US" sz="3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301357-A764-03C7-9196-49615924B108}"/>
              </a:ext>
            </a:extLst>
          </p:cNvPr>
          <p:cNvSpPr txBox="1"/>
          <p:nvPr/>
        </p:nvSpPr>
        <p:spPr>
          <a:xfrm>
            <a:off x="1143000" y="5438775"/>
            <a:ext cx="10458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C. </a:t>
            </a:r>
            <a:r>
              <a:rPr lang="en-US" sz="3600" dirty="0" err="1"/>
              <a:t>Diện</a:t>
            </a:r>
            <a:r>
              <a:rPr lang="en-US" sz="3600" dirty="0"/>
              <a:t> </a:t>
            </a:r>
            <a:r>
              <a:rPr lang="en-US" sz="3600" dirty="0" err="1"/>
              <a:t>tích</a:t>
            </a:r>
            <a:r>
              <a:rPr lang="en-US" sz="3600" dirty="0"/>
              <a:t> </a:t>
            </a:r>
            <a:r>
              <a:rPr lang="en-US" sz="3600" dirty="0" err="1"/>
              <a:t>hình</a:t>
            </a:r>
            <a:r>
              <a:rPr lang="en-US" sz="3600" dirty="0"/>
              <a:t> </a:t>
            </a:r>
            <a:r>
              <a:rPr lang="en-US" sz="3600" dirty="0" err="1"/>
              <a:t>vuông</a:t>
            </a:r>
            <a:r>
              <a:rPr lang="en-US" sz="3600" dirty="0"/>
              <a:t> </a:t>
            </a:r>
            <a:r>
              <a:rPr lang="en-US" sz="3600" dirty="0" err="1"/>
              <a:t>bé</a:t>
            </a:r>
            <a:r>
              <a:rPr lang="en-US" sz="3600" dirty="0"/>
              <a:t> </a:t>
            </a:r>
            <a:r>
              <a:rPr lang="en-US" sz="3600" dirty="0" err="1"/>
              <a:t>hơn</a:t>
            </a:r>
            <a:r>
              <a:rPr lang="en-US" sz="3600" dirty="0"/>
              <a:t> </a:t>
            </a:r>
            <a:r>
              <a:rPr lang="en-US" sz="3600" dirty="0" err="1"/>
              <a:t>diện</a:t>
            </a:r>
            <a:r>
              <a:rPr lang="en-US" sz="3600" dirty="0"/>
              <a:t> </a:t>
            </a:r>
            <a:r>
              <a:rPr lang="en-US" sz="3600" dirty="0" err="1"/>
              <a:t>tích</a:t>
            </a:r>
            <a:r>
              <a:rPr lang="en-US" sz="3600" dirty="0"/>
              <a:t> </a:t>
            </a:r>
            <a:r>
              <a:rPr lang="en-US" sz="3600" dirty="0" err="1"/>
              <a:t>hình</a:t>
            </a:r>
            <a:r>
              <a:rPr lang="en-US" sz="3600" dirty="0"/>
              <a:t> </a:t>
            </a:r>
            <a:r>
              <a:rPr lang="en-US" sz="3600" dirty="0" err="1"/>
              <a:t>chữ</a:t>
            </a:r>
            <a:r>
              <a:rPr lang="en-US" sz="3600" dirty="0"/>
              <a:t> </a:t>
            </a:r>
            <a:r>
              <a:rPr lang="en-US" sz="3600" dirty="0" err="1"/>
              <a:t>nhật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3939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2318C5-0BC5-6688-1607-748F621654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71"/>
          <a:stretch/>
        </p:blipFill>
        <p:spPr>
          <a:xfrm>
            <a:off x="0" y="0"/>
            <a:ext cx="12192000" cy="6867737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DB076B1-1912-EFF3-619C-325C691960A3}"/>
              </a:ext>
            </a:extLst>
          </p:cNvPr>
          <p:cNvSpPr/>
          <p:nvPr/>
        </p:nvSpPr>
        <p:spPr>
          <a:xfrm>
            <a:off x="514350" y="190500"/>
            <a:ext cx="11229975" cy="6400800"/>
          </a:xfrm>
          <a:prstGeom prst="roundRect">
            <a:avLst>
              <a:gd name="adj" fmla="val 6681"/>
            </a:avLst>
          </a:prstGeom>
          <a:solidFill>
            <a:schemeClr val="bg1">
              <a:alpha val="95000"/>
            </a:scheme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95D36C9-3829-6093-3A80-1572D43C6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610" y="3205818"/>
            <a:ext cx="1057359" cy="1117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65E9BBB7-9968-065A-5198-E66DF59CB90D}"/>
              </a:ext>
            </a:extLst>
          </p:cNvPr>
          <p:cNvSpPr/>
          <p:nvPr/>
        </p:nvSpPr>
        <p:spPr>
          <a:xfrm>
            <a:off x="3483452" y="3304573"/>
            <a:ext cx="6477692" cy="1008831"/>
          </a:xfrm>
          <a:prstGeom prst="wedgeRoundRectCallout">
            <a:avLst>
              <a:gd name="adj1" fmla="val -55979"/>
              <a:gd name="adj2" fmla="val -9948"/>
              <a:gd name="adj3" fmla="val 16667"/>
            </a:avLst>
          </a:prstGeom>
          <a:solidFill>
            <a:srgbClr val="CCFFFF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err="1">
                <a:solidFill>
                  <a:prstClr val="black"/>
                </a:solidFill>
                <a:latin typeface="Calibri" panose="020F0502020204030204"/>
              </a:rPr>
              <a:t>Để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so </a:t>
            </a:r>
            <a:r>
              <a:rPr lang="en-US" sz="2800" dirty="0" err="1">
                <a:solidFill>
                  <a:prstClr val="black"/>
                </a:solidFill>
                <a:latin typeface="Calibri" panose="020F0502020204030204"/>
              </a:rPr>
              <a:t>sánh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 panose="020F0502020204030204"/>
              </a:rPr>
              <a:t>được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 panose="020F0502020204030204"/>
              </a:rPr>
              <a:t>diện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 panose="020F0502020204030204"/>
              </a:rPr>
              <a:t>tích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 panose="020F0502020204030204"/>
              </a:rPr>
              <a:t>hai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 panose="020F0502020204030204"/>
              </a:rPr>
              <a:t>hình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ta </a:t>
            </a:r>
            <a:r>
              <a:rPr lang="en-US" sz="2800" dirty="0" err="1">
                <a:solidFill>
                  <a:prstClr val="black"/>
                </a:solidFill>
                <a:latin typeface="Calibri" panose="020F0502020204030204"/>
              </a:rPr>
              <a:t>phải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 panose="020F0502020204030204"/>
              </a:rPr>
              <a:t>làm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 panose="020F0502020204030204"/>
              </a:rPr>
              <a:t>gì</a:t>
            </a: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?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9EC80C84-7A03-0861-8739-77FB6A35E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5721" y="4951217"/>
            <a:ext cx="1134359" cy="115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06FBAD5C-5022-16C4-44C9-CB99904C4B36}"/>
              </a:ext>
            </a:extLst>
          </p:cNvPr>
          <p:cNvSpPr/>
          <p:nvPr/>
        </p:nvSpPr>
        <p:spPr>
          <a:xfrm>
            <a:off x="1762125" y="4605451"/>
            <a:ext cx="7598980" cy="1747723"/>
          </a:xfrm>
          <a:prstGeom prst="wedgeRoundRectCallout">
            <a:avLst>
              <a:gd name="adj1" fmla="val 54334"/>
              <a:gd name="adj2" fmla="val 24212"/>
              <a:gd name="adj3" fmla="val 16667"/>
            </a:avLst>
          </a:prstGeom>
          <a:solidFill>
            <a:srgbClr val="FFFFCC"/>
          </a:solidFill>
          <a:ln w="28575">
            <a:solidFill>
              <a:srgbClr val="EC1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en-US" sz="2800" dirty="0" err="1">
                <a:solidFill>
                  <a:prstClr val="black"/>
                </a:solidFill>
              </a:rPr>
              <a:t>Áp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dụng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các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công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thức</a:t>
            </a:r>
            <a:r>
              <a:rPr lang="en-US" sz="2800" dirty="0">
                <a:solidFill>
                  <a:prstClr val="black"/>
                </a:solidFill>
              </a:rPr>
              <a:t>:</a:t>
            </a:r>
          </a:p>
          <a:p>
            <a:pPr lvl="0" algn="just">
              <a:defRPr/>
            </a:pPr>
            <a:r>
              <a:rPr lang="en-US" sz="2800" dirty="0" err="1">
                <a:solidFill>
                  <a:prstClr val="black"/>
                </a:solidFill>
              </a:rPr>
              <a:t>Diện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tích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hình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chữ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nhật</a:t>
            </a:r>
            <a:r>
              <a:rPr lang="en-US" sz="2800" dirty="0">
                <a:solidFill>
                  <a:prstClr val="black"/>
                </a:solidFill>
              </a:rPr>
              <a:t> = </a:t>
            </a:r>
            <a:r>
              <a:rPr lang="en-US" sz="2800" dirty="0" err="1">
                <a:solidFill>
                  <a:prstClr val="black"/>
                </a:solidFill>
              </a:rPr>
              <a:t>chiều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dài</a:t>
            </a:r>
            <a:r>
              <a:rPr lang="en-US" sz="2800" dirty="0">
                <a:solidFill>
                  <a:prstClr val="black"/>
                </a:solidFill>
              </a:rPr>
              <a:t> × </a:t>
            </a:r>
            <a:r>
              <a:rPr lang="en-US" sz="2800" dirty="0" err="1">
                <a:solidFill>
                  <a:prstClr val="black"/>
                </a:solidFill>
              </a:rPr>
              <a:t>chiều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rộng</a:t>
            </a:r>
            <a:r>
              <a:rPr lang="en-US" sz="2800" dirty="0">
                <a:solidFill>
                  <a:prstClr val="black"/>
                </a:solidFill>
              </a:rPr>
              <a:t>;</a:t>
            </a:r>
          </a:p>
          <a:p>
            <a:pPr lvl="0" algn="just">
              <a:defRPr/>
            </a:pPr>
            <a:r>
              <a:rPr lang="en-US" sz="2800" dirty="0" err="1">
                <a:solidFill>
                  <a:prstClr val="black"/>
                </a:solidFill>
              </a:rPr>
              <a:t>Diện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tích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hình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vuông</a:t>
            </a:r>
            <a:r>
              <a:rPr lang="en-US" sz="2800" dirty="0">
                <a:solidFill>
                  <a:prstClr val="black"/>
                </a:solidFill>
              </a:rPr>
              <a:t> = </a:t>
            </a:r>
            <a:r>
              <a:rPr lang="en-US" sz="2800" dirty="0" err="1">
                <a:solidFill>
                  <a:prstClr val="black"/>
                </a:solidFill>
              </a:rPr>
              <a:t>cạnh</a:t>
            </a:r>
            <a:r>
              <a:rPr lang="en-US" sz="2800" dirty="0">
                <a:solidFill>
                  <a:prstClr val="black"/>
                </a:solidFill>
              </a:rPr>
              <a:t> × </a:t>
            </a:r>
            <a:r>
              <a:rPr lang="en-US" sz="2800" dirty="0" err="1">
                <a:solidFill>
                  <a:prstClr val="black"/>
                </a:solidFill>
              </a:rPr>
              <a:t>cạnh</a:t>
            </a:r>
            <a:r>
              <a:rPr lang="en-US" sz="2800" dirty="0">
                <a:solidFill>
                  <a:prstClr val="black"/>
                </a:solidFill>
              </a:rPr>
              <a:t>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76B0569-A329-8E9D-E297-5F5E5B936B9E}"/>
              </a:ext>
            </a:extLst>
          </p:cNvPr>
          <p:cNvGrpSpPr/>
          <p:nvPr/>
        </p:nvGrpSpPr>
        <p:grpSpPr>
          <a:xfrm>
            <a:off x="927100" y="364369"/>
            <a:ext cx="587224" cy="646331"/>
            <a:chOff x="759165" y="645780"/>
            <a:chExt cx="587224" cy="64633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7161D24-032C-2332-0AEE-5A80671784C9}"/>
                </a:ext>
              </a:extLst>
            </p:cNvPr>
            <p:cNvSpPr/>
            <p:nvPr/>
          </p:nvSpPr>
          <p:spPr>
            <a:xfrm>
              <a:off x="759165" y="714633"/>
              <a:ext cx="523783" cy="553111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39B4486-FE93-37CF-194A-E7744FDD3597}"/>
                </a:ext>
              </a:extLst>
            </p:cNvPr>
            <p:cNvSpPr txBox="1"/>
            <p:nvPr/>
          </p:nvSpPr>
          <p:spPr>
            <a:xfrm>
              <a:off x="822606" y="645780"/>
              <a:ext cx="5237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3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9EFC91E-1793-7452-9E17-E7465ABBB86A}"/>
              </a:ext>
            </a:extLst>
          </p:cNvPr>
          <p:cNvSpPr txBox="1"/>
          <p:nvPr/>
        </p:nvSpPr>
        <p:spPr>
          <a:xfrm>
            <a:off x="1562100" y="390525"/>
            <a:ext cx="9477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Quan </a:t>
            </a:r>
            <a:r>
              <a:rPr lang="en-US" sz="3600" dirty="0" err="1"/>
              <a:t>sát</a:t>
            </a:r>
            <a:r>
              <a:rPr lang="en-US" sz="3600" dirty="0"/>
              <a:t> </a:t>
            </a:r>
            <a:r>
              <a:rPr lang="en-US" sz="3600" dirty="0" err="1"/>
              <a:t>hình</a:t>
            </a:r>
            <a:r>
              <a:rPr lang="en-US" sz="3600" dirty="0"/>
              <a:t> </a:t>
            </a:r>
            <a:r>
              <a:rPr lang="en-US" sz="3600" dirty="0" err="1"/>
              <a:t>vẽ</a:t>
            </a:r>
            <a:r>
              <a:rPr lang="en-US" sz="3600" dirty="0"/>
              <a:t> </a:t>
            </a:r>
            <a:r>
              <a:rPr lang="en-US" sz="3600" dirty="0" err="1"/>
              <a:t>rồi</a:t>
            </a:r>
            <a:r>
              <a:rPr lang="en-US" sz="3600" dirty="0"/>
              <a:t> </a:t>
            </a:r>
            <a:r>
              <a:rPr lang="en-US" sz="3600" dirty="0" err="1"/>
              <a:t>chọn</a:t>
            </a:r>
            <a:r>
              <a:rPr lang="en-US" sz="3600" dirty="0"/>
              <a:t> </a:t>
            </a:r>
            <a:r>
              <a:rPr lang="en-US" sz="3600" dirty="0" err="1"/>
              <a:t>câu</a:t>
            </a:r>
            <a:r>
              <a:rPr lang="en-US" sz="3600" dirty="0"/>
              <a:t> </a:t>
            </a:r>
            <a:r>
              <a:rPr lang="en-US" sz="3600" dirty="0" err="1"/>
              <a:t>trả</a:t>
            </a:r>
            <a:r>
              <a:rPr lang="en-US" sz="3600" dirty="0"/>
              <a:t> </a:t>
            </a:r>
            <a:r>
              <a:rPr lang="en-US" sz="3600" dirty="0" err="1"/>
              <a:t>lời</a:t>
            </a:r>
            <a:r>
              <a:rPr lang="en-US" sz="3600" dirty="0"/>
              <a:t> </a:t>
            </a:r>
            <a:r>
              <a:rPr lang="en-US" sz="3600" dirty="0" err="1"/>
              <a:t>đúng</a:t>
            </a:r>
            <a:r>
              <a:rPr lang="en-US" sz="3600" dirty="0"/>
              <a:t>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5CC6A7E-01F5-EA34-A53B-84F5740D82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4512" y="952500"/>
            <a:ext cx="1933575" cy="19240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81147DA-A96B-007B-1114-DF1629667A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9600" y="1257300"/>
            <a:ext cx="664845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23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2318C5-0BC5-6688-1607-748F621654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71"/>
          <a:stretch/>
        </p:blipFill>
        <p:spPr>
          <a:xfrm>
            <a:off x="0" y="0"/>
            <a:ext cx="12192000" cy="6867737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DB076B1-1912-EFF3-619C-325C691960A3}"/>
              </a:ext>
            </a:extLst>
          </p:cNvPr>
          <p:cNvSpPr/>
          <p:nvPr/>
        </p:nvSpPr>
        <p:spPr>
          <a:xfrm>
            <a:off x="781235" y="634658"/>
            <a:ext cx="10629530" cy="5588684"/>
          </a:xfrm>
          <a:prstGeom prst="roundRect">
            <a:avLst>
              <a:gd name="adj" fmla="val 6681"/>
            </a:avLst>
          </a:prstGeom>
          <a:solidFill>
            <a:schemeClr val="bg1">
              <a:alpha val="95000"/>
            </a:scheme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211824-D3A2-B1AE-3E40-D9190E3AD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512" y="952500"/>
            <a:ext cx="1933575" cy="19240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ABA80AF-A778-0702-9F76-8D36F531C5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1257300"/>
            <a:ext cx="6648450" cy="1009650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E6622AA0-EF6F-9B84-E827-4EA27AFB2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3852" y="2708890"/>
            <a:ext cx="8942773" cy="33239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sng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+mn-lt"/>
                <a:ea typeface="Cambria Math" panose="02040503050406030204" pitchFamily="18" charset="0"/>
                <a:cs typeface="Times New Roman" panose="02020603050405020304" pitchFamily="18" charset="0"/>
              </a:rPr>
              <a:t>Đáp án: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+mn-lt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Diện tích hình chữ nhật là: 80 x 5 = 400 cm²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Cambria Math" panose="020405030504060302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Diện tích hình vuông là: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2 x 2 = 4 (dm²);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mbria Math" panose="02040503050406030204" pitchFamily="18" charset="0"/>
                <a:cs typeface="Arial" panose="020B0604020202020204" pitchFamily="34" charset="0"/>
              </a:rPr>
              <a:t>4 dm² = 400 cm².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75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2318C5-0BC5-6688-1607-748F621654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71"/>
          <a:stretch/>
        </p:blipFill>
        <p:spPr>
          <a:xfrm>
            <a:off x="0" y="0"/>
            <a:ext cx="12192000" cy="6867737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DB076B1-1912-EFF3-619C-325C691960A3}"/>
              </a:ext>
            </a:extLst>
          </p:cNvPr>
          <p:cNvSpPr/>
          <p:nvPr/>
        </p:nvSpPr>
        <p:spPr>
          <a:xfrm>
            <a:off x="590550" y="634658"/>
            <a:ext cx="11163300" cy="5880442"/>
          </a:xfrm>
          <a:prstGeom prst="roundRect">
            <a:avLst>
              <a:gd name="adj" fmla="val 6681"/>
            </a:avLst>
          </a:prstGeom>
          <a:solidFill>
            <a:schemeClr val="bg1">
              <a:alpha val="95000"/>
            </a:scheme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5C5ADD4-782A-2144-AA18-0738F76F1039}"/>
              </a:ext>
            </a:extLst>
          </p:cNvPr>
          <p:cNvGrpSpPr/>
          <p:nvPr/>
        </p:nvGrpSpPr>
        <p:grpSpPr>
          <a:xfrm>
            <a:off x="965200" y="754894"/>
            <a:ext cx="587224" cy="646331"/>
            <a:chOff x="759165" y="645780"/>
            <a:chExt cx="587224" cy="646331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98659D1-EE59-30C0-7ADF-DE46E7E11CA8}"/>
                </a:ext>
              </a:extLst>
            </p:cNvPr>
            <p:cNvSpPr/>
            <p:nvPr/>
          </p:nvSpPr>
          <p:spPr>
            <a:xfrm>
              <a:off x="759165" y="714633"/>
              <a:ext cx="523783" cy="553111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F8C3C40-CEB8-0DC6-5111-E488EFF2237F}"/>
                </a:ext>
              </a:extLst>
            </p:cNvPr>
            <p:cNvSpPr txBox="1"/>
            <p:nvPr/>
          </p:nvSpPr>
          <p:spPr>
            <a:xfrm>
              <a:off x="822606" y="645780"/>
              <a:ext cx="5237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4042276-9F00-A610-388A-2DDE11E84A44}"/>
              </a:ext>
            </a:extLst>
          </p:cNvPr>
          <p:cNvSpPr txBox="1"/>
          <p:nvPr/>
        </p:nvSpPr>
        <p:spPr>
          <a:xfrm>
            <a:off x="1600200" y="781050"/>
            <a:ext cx="9477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Quan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sát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hình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vẽ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rồi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chọn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câu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trả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lời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đúng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C4F65F-5BB7-A442-5465-B7EA507B1D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9762" y="1790700"/>
            <a:ext cx="1933575" cy="19240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7F9C3C-B39B-E002-C338-EEA44D3C7C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5800" y="2124075"/>
            <a:ext cx="6648450" cy="10096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46B4D7-CB0F-E134-7372-85A48EAEBEE2}"/>
              </a:ext>
            </a:extLst>
          </p:cNvPr>
          <p:cNvSpPr txBox="1"/>
          <p:nvPr/>
        </p:nvSpPr>
        <p:spPr>
          <a:xfrm>
            <a:off x="1133475" y="3914775"/>
            <a:ext cx="10458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Diện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tích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hình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vuông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lớn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hơn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diện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tích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hình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chữ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nhật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051B38-10A1-E378-50B6-D455DC3C99FF}"/>
              </a:ext>
            </a:extLst>
          </p:cNvPr>
          <p:cNvSpPr txBox="1"/>
          <p:nvPr/>
        </p:nvSpPr>
        <p:spPr>
          <a:xfrm>
            <a:off x="1114425" y="4638675"/>
            <a:ext cx="10458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Diện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tích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hình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vuông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bằng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diện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tích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hình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chữ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nhật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301357-A764-03C7-9196-49615924B108}"/>
              </a:ext>
            </a:extLst>
          </p:cNvPr>
          <p:cNvSpPr txBox="1"/>
          <p:nvPr/>
        </p:nvSpPr>
        <p:spPr>
          <a:xfrm>
            <a:off x="1143000" y="5438775"/>
            <a:ext cx="10458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Diện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tích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hình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vuông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bé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hơn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diện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tích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hình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chữ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nhật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0679EE9-6F57-561E-2778-DB6AC6235958}"/>
              </a:ext>
            </a:extLst>
          </p:cNvPr>
          <p:cNvSpPr/>
          <p:nvPr/>
        </p:nvSpPr>
        <p:spPr>
          <a:xfrm>
            <a:off x="990600" y="4629150"/>
            <a:ext cx="638175" cy="63817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68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6D013E3-A5ED-8D40-77FE-A7BF8A9F45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B98320FA-8A27-B70F-8D33-AA4F87E54B0B}"/>
              </a:ext>
            </a:extLst>
          </p:cNvPr>
          <p:cNvSpPr/>
          <p:nvPr/>
        </p:nvSpPr>
        <p:spPr>
          <a:xfrm>
            <a:off x="4643832" y="1400247"/>
            <a:ext cx="5438994" cy="1324882"/>
          </a:xfrm>
          <a:prstGeom prst="wedgeRoundRectCallout">
            <a:avLst>
              <a:gd name="adj1" fmla="val -34706"/>
              <a:gd name="adj2" fmla="val 68437"/>
              <a:gd name="adj3" fmla="val 16667"/>
            </a:avLst>
          </a:prstGeom>
          <a:solidFill>
            <a:srgbClr val="FFFFCC"/>
          </a:solidFill>
          <a:ln w="28575">
            <a:solidFill>
              <a:srgbClr val="EC1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Lâu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đài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đẹp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Cảm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ơn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bạn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đã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giúp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mình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xây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lâu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đài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B54E00-F93F-16EB-6645-3805C8E9EF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2526" y="3201626"/>
            <a:ext cx="3269410" cy="322537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D46F8C5-B33B-0E11-C8F1-6344E148F1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071674" y="2911416"/>
            <a:ext cx="2630902" cy="332930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" name="Tieng-yeah-tre-con-www_tiengdong_com">
            <a:hlinkClick r:id="" action="ppaction://media"/>
            <a:extLst>
              <a:ext uri="{FF2B5EF4-FFF2-40B4-BE49-F238E27FC236}">
                <a16:creationId xmlns:a16="http://schemas.microsoft.com/office/drawing/2014/main" id="{E7EBE92D-084A-108D-8908-EBADBE4F7E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711835" y="-487363"/>
            <a:ext cx="487363" cy="487363"/>
          </a:xfrm>
          <a:prstGeom prst="rect">
            <a:avLst/>
          </a:prstGeom>
        </p:spPr>
      </p:pic>
      <p:pic>
        <p:nvPicPr>
          <p:cNvPr id="2" name="4">
            <a:hlinkClick r:id="" action="ppaction://media"/>
            <a:extLst>
              <a:ext uri="{FF2B5EF4-FFF2-40B4-BE49-F238E27FC236}">
                <a16:creationId xmlns:a16="http://schemas.microsoft.com/office/drawing/2014/main" id="{B1D4945A-313F-E060-DC82-0433D2CED03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839470" y="80264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370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0" dur="401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2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80000">
                    <p:cTn id="2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0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0" dur="401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2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80000">
                    <p:cTn id="2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0" grpId="0" animBg="1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7E04C3A-54AB-F1C6-1CA3-C2D977D04D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48" b="3042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8A0F0B-3E6F-540A-EC61-F4AB4F485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3662" y="2839601"/>
            <a:ext cx="3125065" cy="3827951"/>
          </a:xfrm>
          <a:prstGeom prst="rect">
            <a:avLst/>
          </a:prstGeom>
        </p:spPr>
      </p:pic>
      <p:pic>
        <p:nvPicPr>
          <p:cNvPr id="3" name="Picture 2" descr="A green and red text on a black background&#10;&#10;AI-generated content may be incorrect.">
            <a:extLst>
              <a:ext uri="{FF2B5EF4-FFF2-40B4-BE49-F238E27FC236}">
                <a16:creationId xmlns:a16="http://schemas.microsoft.com/office/drawing/2014/main" id="{68670A0E-B119-B040-E5B6-C20DBC19BC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680" y="2357913"/>
            <a:ext cx="5589581" cy="450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247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CE2430-BE02-7C89-5059-D657DBC3777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171"/>
          <a:stretch/>
        </p:blipFill>
        <p:spPr>
          <a:xfrm>
            <a:off x="0" y="0"/>
            <a:ext cx="12192000" cy="6867737"/>
          </a:xfrm>
          <a:prstGeom prst="rect">
            <a:avLst/>
          </a:prstGeom>
        </p:spPr>
      </p:pic>
      <p:pic>
        <p:nvPicPr>
          <p:cNvPr id="7" name="Am-thanh-tra-loi-sai-www_tiengdong_com">
            <a:hlinkClick r:id="" action="ppaction://media"/>
            <a:extLst>
              <a:ext uri="{FF2B5EF4-FFF2-40B4-BE49-F238E27FC236}">
                <a16:creationId xmlns:a16="http://schemas.microsoft.com/office/drawing/2014/main" id="{4163A70C-DB01-F607-4FC1-C58887BC72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128792" y="969689"/>
            <a:ext cx="487363" cy="487363"/>
          </a:xfrm>
          <a:prstGeom prst="rect">
            <a:avLst/>
          </a:prstGeom>
        </p:spPr>
      </p:pic>
      <p:pic>
        <p:nvPicPr>
          <p:cNvPr id="8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41B5E192-8878-79AD-AA7C-0DB6FFE0506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128792" y="969689"/>
            <a:ext cx="487363" cy="487363"/>
          </a:xfrm>
          <a:prstGeom prst="rect">
            <a:avLst/>
          </a:prstGeom>
        </p:spPr>
      </p:pic>
      <p:pic>
        <p:nvPicPr>
          <p:cNvPr id="9" name="Am-thanh-tra-loi-sai-www_tiengdong_com">
            <a:hlinkClick r:id="" action="ppaction://media"/>
            <a:extLst>
              <a:ext uri="{FF2B5EF4-FFF2-40B4-BE49-F238E27FC236}">
                <a16:creationId xmlns:a16="http://schemas.microsoft.com/office/drawing/2014/main" id="{4B0138DD-0368-070C-08C8-8E86EA262E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128792" y="969689"/>
            <a:ext cx="487363" cy="487363"/>
          </a:xfrm>
          <a:prstGeom prst="rect">
            <a:avLst/>
          </a:prstGeom>
        </p:spPr>
      </p:pic>
      <p:pic>
        <p:nvPicPr>
          <p:cNvPr id="10" name="Am-thanh-tra-loi-sai-www_tiengdong_com">
            <a:hlinkClick r:id="" action="ppaction://media"/>
            <a:extLst>
              <a:ext uri="{FF2B5EF4-FFF2-40B4-BE49-F238E27FC236}">
                <a16:creationId xmlns:a16="http://schemas.microsoft.com/office/drawing/2014/main" id="{ABF6ECE7-CB0E-3FF7-B6BE-CF3DC95D67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128792" y="969689"/>
            <a:ext cx="487363" cy="487363"/>
          </a:xfrm>
          <a:prstGeom prst="rect">
            <a:avLst/>
          </a:prstGeom>
        </p:spPr>
      </p:pic>
      <p:sp>
        <p:nvSpPr>
          <p:cNvPr id="15" name="Rectangle: Beveled 14">
            <a:extLst>
              <a:ext uri="{FF2B5EF4-FFF2-40B4-BE49-F238E27FC236}">
                <a16:creationId xmlns:a16="http://schemas.microsoft.com/office/drawing/2014/main" id="{FD62DB9F-5EEB-6A95-E6D4-B6F564FF1F5F}"/>
              </a:ext>
            </a:extLst>
          </p:cNvPr>
          <p:cNvSpPr/>
          <p:nvPr/>
        </p:nvSpPr>
        <p:spPr>
          <a:xfrm>
            <a:off x="871854" y="481759"/>
            <a:ext cx="10617200" cy="1778000"/>
          </a:xfrm>
          <a:prstGeom prst="bevel">
            <a:avLst/>
          </a:prstGeom>
          <a:solidFill>
            <a:srgbClr val="E6FFCD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867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dm² = …? cm²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8336612-F495-ED65-75A8-0F467FCAC213}"/>
              </a:ext>
            </a:extLst>
          </p:cNvPr>
          <p:cNvGrpSpPr/>
          <p:nvPr/>
        </p:nvGrpSpPr>
        <p:grpSpPr>
          <a:xfrm>
            <a:off x="385405" y="2851480"/>
            <a:ext cx="5374969" cy="1559845"/>
            <a:chOff x="319547" y="4292756"/>
            <a:chExt cx="8062453" cy="2339767"/>
          </a:xfrm>
        </p:grpSpPr>
        <p:sp>
          <p:nvSpPr>
            <p:cNvPr id="3" name="a">
              <a:extLst>
                <a:ext uri="{FF2B5EF4-FFF2-40B4-BE49-F238E27FC236}">
                  <a16:creationId xmlns:a16="http://schemas.microsoft.com/office/drawing/2014/main" id="{EF361B2F-4AD3-0677-319F-3460F1CEBEA6}"/>
                </a:ext>
              </a:extLst>
            </p:cNvPr>
            <p:cNvSpPr/>
            <p:nvPr/>
          </p:nvSpPr>
          <p:spPr>
            <a:xfrm>
              <a:off x="1078816" y="4457700"/>
              <a:ext cx="7303184" cy="2071397"/>
            </a:xfrm>
            <a:prstGeom prst="roundRect">
              <a:avLst/>
            </a:prstGeom>
            <a:solidFill>
              <a:srgbClr val="D4D5FF"/>
            </a:solidFill>
            <a:ln w="76200">
              <a:solidFill>
                <a:srgbClr val="002795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7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</a:t>
              </a:r>
            </a:p>
          </p:txBody>
        </p:sp>
        <p:pic>
          <p:nvPicPr>
            <p:cNvPr id="17" name="Picture 4">
              <a:extLst>
                <a:ext uri="{FF2B5EF4-FFF2-40B4-BE49-F238E27FC236}">
                  <a16:creationId xmlns:a16="http://schemas.microsoft.com/office/drawing/2014/main" id="{3A52F71A-6E1C-29E3-B23E-6E0A0B770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319547" y="4292756"/>
              <a:ext cx="2111640" cy="2339767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8A89EED-70B6-F120-465E-37E1ACC821B7}"/>
              </a:ext>
            </a:extLst>
          </p:cNvPr>
          <p:cNvGrpSpPr/>
          <p:nvPr/>
        </p:nvGrpSpPr>
        <p:grpSpPr>
          <a:xfrm>
            <a:off x="6289824" y="2934328"/>
            <a:ext cx="5308221" cy="1459872"/>
            <a:chOff x="9105900" y="4442090"/>
            <a:chExt cx="7962331" cy="2189808"/>
          </a:xfrm>
        </p:grpSpPr>
        <p:sp>
          <p:nvSpPr>
            <p:cNvPr id="4" name="b">
              <a:extLst>
                <a:ext uri="{FF2B5EF4-FFF2-40B4-BE49-F238E27FC236}">
                  <a16:creationId xmlns:a16="http://schemas.microsoft.com/office/drawing/2014/main" id="{58B2C650-1CC2-929E-B9A9-18C31B8740E5}"/>
                </a:ext>
              </a:extLst>
            </p:cNvPr>
            <p:cNvSpPr/>
            <p:nvPr/>
          </p:nvSpPr>
          <p:spPr>
            <a:xfrm>
              <a:off x="9765047" y="4457700"/>
              <a:ext cx="7303184" cy="2071397"/>
            </a:xfrm>
            <a:prstGeom prst="roundRect">
              <a:avLst/>
            </a:prstGeom>
            <a:solidFill>
              <a:srgbClr val="D4D5FF"/>
            </a:solidFill>
            <a:ln w="76200">
              <a:solidFill>
                <a:srgbClr val="002795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7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2 000</a:t>
              </a:r>
            </a:p>
          </p:txBody>
        </p:sp>
        <p:pic>
          <p:nvPicPr>
            <p:cNvPr id="18" name="Picture 11">
              <a:extLst>
                <a:ext uri="{FF2B5EF4-FFF2-40B4-BE49-F238E27FC236}">
                  <a16:creationId xmlns:a16="http://schemas.microsoft.com/office/drawing/2014/main" id="{AA202D36-FE70-E9C4-14E5-EEC7E58AB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>
              <a:fillRect/>
            </a:stretch>
          </p:blipFill>
          <p:spPr>
            <a:xfrm>
              <a:off x="9105900" y="4442090"/>
              <a:ext cx="1968090" cy="2189808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F3B9162-783E-4BCC-1BC5-A7955DD08F99}"/>
              </a:ext>
            </a:extLst>
          </p:cNvPr>
          <p:cNvGrpSpPr/>
          <p:nvPr/>
        </p:nvGrpSpPr>
        <p:grpSpPr>
          <a:xfrm>
            <a:off x="359600" y="4892040"/>
            <a:ext cx="5381043" cy="1548808"/>
            <a:chOff x="310435" y="7338060"/>
            <a:chExt cx="8071565" cy="2323212"/>
          </a:xfrm>
        </p:grpSpPr>
        <p:sp>
          <p:nvSpPr>
            <p:cNvPr id="11" name="c">
              <a:extLst>
                <a:ext uri="{FF2B5EF4-FFF2-40B4-BE49-F238E27FC236}">
                  <a16:creationId xmlns:a16="http://schemas.microsoft.com/office/drawing/2014/main" id="{7BBF831F-5501-9367-806D-24D63CE6BB82}"/>
                </a:ext>
              </a:extLst>
            </p:cNvPr>
            <p:cNvSpPr/>
            <p:nvPr/>
          </p:nvSpPr>
          <p:spPr>
            <a:xfrm>
              <a:off x="1078816" y="7429560"/>
              <a:ext cx="7303184" cy="2071397"/>
            </a:xfrm>
            <a:prstGeom prst="roundRect">
              <a:avLst/>
            </a:prstGeom>
            <a:solidFill>
              <a:srgbClr val="D4D5FF"/>
            </a:solidFill>
            <a:ln w="76200">
              <a:solidFill>
                <a:srgbClr val="002795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7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200</a:t>
              </a:r>
            </a:p>
          </p:txBody>
        </p:sp>
        <p:pic>
          <p:nvPicPr>
            <p:cNvPr id="21" name="Picture 12">
              <a:extLst>
                <a:ext uri="{FF2B5EF4-FFF2-40B4-BE49-F238E27FC236}">
                  <a16:creationId xmlns:a16="http://schemas.microsoft.com/office/drawing/2014/main" id="{2EB48C9B-85B6-9CAF-2C1E-56AEF9465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310435" y="7338060"/>
              <a:ext cx="2128643" cy="2323212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29C2B4B-B39F-A5A3-576D-3D1C1D40D3C2}"/>
              </a:ext>
            </a:extLst>
          </p:cNvPr>
          <p:cNvGrpSpPr/>
          <p:nvPr/>
        </p:nvGrpSpPr>
        <p:grpSpPr>
          <a:xfrm>
            <a:off x="6289825" y="4902200"/>
            <a:ext cx="5363154" cy="1473200"/>
            <a:chOff x="9023498" y="7402261"/>
            <a:chExt cx="8044731" cy="2209800"/>
          </a:xfrm>
        </p:grpSpPr>
        <p:sp>
          <p:nvSpPr>
            <p:cNvPr id="12" name="d">
              <a:extLst>
                <a:ext uri="{FF2B5EF4-FFF2-40B4-BE49-F238E27FC236}">
                  <a16:creationId xmlns:a16="http://schemas.microsoft.com/office/drawing/2014/main" id="{FFC752B8-A2D1-61FB-BBA2-3041CE152CFD}"/>
                </a:ext>
              </a:extLst>
            </p:cNvPr>
            <p:cNvSpPr/>
            <p:nvPr/>
          </p:nvSpPr>
          <p:spPr>
            <a:xfrm>
              <a:off x="9765045" y="7429559"/>
              <a:ext cx="7303184" cy="2071397"/>
            </a:xfrm>
            <a:prstGeom prst="roundRect">
              <a:avLst/>
            </a:prstGeom>
            <a:solidFill>
              <a:srgbClr val="D4D5FF"/>
            </a:solidFill>
            <a:ln w="76200">
              <a:solidFill>
                <a:srgbClr val="002795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7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pic>
          <p:nvPicPr>
            <p:cNvPr id="22" name="Picture 13">
              <a:extLst>
                <a:ext uri="{FF2B5EF4-FFF2-40B4-BE49-F238E27FC236}">
                  <a16:creationId xmlns:a16="http://schemas.microsoft.com/office/drawing/2014/main" id="{115DBC70-2450-9BC7-4B24-8339B72C4A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>
              <a:fillRect/>
            </a:stretch>
          </p:blipFill>
          <p:spPr>
            <a:xfrm>
              <a:off x="9023498" y="7402261"/>
              <a:ext cx="2010918" cy="2209800"/>
            </a:xfrm>
            <a:prstGeom prst="rect">
              <a:avLst/>
            </a:prstGeom>
          </p:spPr>
        </p:pic>
      </p:grpSp>
      <p:pic>
        <p:nvPicPr>
          <p:cNvPr id="6" name="Đúng">
            <a:extLst>
              <a:ext uri="{FF2B5EF4-FFF2-40B4-BE49-F238E27FC236}">
                <a16:creationId xmlns:a16="http://schemas.microsoft.com/office/drawing/2014/main" id="{D3DA7254-BAEF-E06A-35BB-E86419E540B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25000"/>
                    </a14:imgEffect>
                    <a14:imgEffect>
                      <a14:brightnessContrast bright="-30000" contrast="7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93" y="5108914"/>
            <a:ext cx="1486303" cy="1189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18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7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72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72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2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2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80000">
                    <p:cTn id="2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80000">
                    <p:cTn id="2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  <p:audio>
                  <p:cMediaNode vol="80000">
                    <p:cTn id="2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"/>
                    </p:tgtEl>
                  </p:cMediaNode>
                </p:audio>
                <p:seq concurrent="1" nextAc="seek">
                  <p:cTn id="25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6" fill="hold">
                          <p:stCondLst>
                            <p:cond delay="0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9" dur="512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0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  <p:seq concurrent="1" nextAc="seek">
                  <p:cTn id="33" restart="whenNotActive" fill="hold" evtFilter="cancelBubble" nodeType="interactiveSeq">
                    <p:stCondLst>
                      <p:cond evt="onClick" delay="0">
                        <p:tgtEl>
                          <p:spTgt spid="2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7" dur="500" tmFilter="0, 0; .2, .5; .8, .5; 1, 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8" dur="250" autoRev="1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6" dur="3448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7" presetID="32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4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7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0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63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6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69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5" dur="512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6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7" dur="500" tmFilter="0, 0; .2, .5; .8, .5; 1, 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8" dur="250" autoRev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seq concurrent="1" nextAc="seek">
                  <p:cTn id="79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0" fill="hold">
                          <p:stCondLst>
                            <p:cond delay="0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3" dur="500" tmFilter="0, 0; .2, .5; .8, .5; 1, 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4" dur="250" autoRev="1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6" dur="512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2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80000">
                    <p:cTn id="2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80000">
                    <p:cTn id="2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  <p:audio>
                  <p:cMediaNode vol="80000">
                    <p:cTn id="2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"/>
                    </p:tgtEl>
                  </p:cMediaNode>
                </p:audio>
                <p:seq concurrent="1" nextAc="seek">
                  <p:cTn id="25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6" fill="hold">
                          <p:stCondLst>
                            <p:cond delay="0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9" dur="512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0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  <p:seq concurrent="1" nextAc="seek">
                  <p:cTn id="33" restart="whenNotActive" fill="hold" evtFilter="cancelBubble" nodeType="interactiveSeq">
                    <p:stCondLst>
                      <p:cond evt="onClick" delay="0">
                        <p:tgtEl>
                          <p:spTgt spid="2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7" dur="500" tmFilter="0, 0; .2, .5; .8, .5; 1, 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8" dur="250" autoRev="1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6" dur="3448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7" presetID="32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3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4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7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0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63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5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6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69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5" dur="512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6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7" dur="500" tmFilter="0, 0; .2, .5; .8, .5; 1, 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8" dur="250" autoRev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seq concurrent="1" nextAc="seek">
                  <p:cTn id="79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0" fill="hold">
                          <p:stCondLst>
                            <p:cond delay="0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3" dur="500" tmFilter="0, 0; .2, .5; .8, .5; 1, 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4" dur="250" autoRev="1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6" dur="512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C91FC8-C3F6-3203-B331-DECEF0B06CD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171"/>
          <a:stretch/>
        </p:blipFill>
        <p:spPr>
          <a:xfrm>
            <a:off x="0" y="0"/>
            <a:ext cx="12192000" cy="6867737"/>
          </a:xfrm>
          <a:prstGeom prst="rect">
            <a:avLst/>
          </a:prstGeom>
        </p:spPr>
      </p:pic>
      <p:pic>
        <p:nvPicPr>
          <p:cNvPr id="7" name="Am-thanh-tra-loi-sai-www_tiengdong_com">
            <a:hlinkClick r:id="" action="ppaction://media"/>
            <a:extLst>
              <a:ext uri="{FF2B5EF4-FFF2-40B4-BE49-F238E27FC236}">
                <a16:creationId xmlns:a16="http://schemas.microsoft.com/office/drawing/2014/main" id="{4163A70C-DB01-F607-4FC1-C58887BC72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147477" y="632984"/>
            <a:ext cx="487363" cy="487363"/>
          </a:xfrm>
          <a:prstGeom prst="rect">
            <a:avLst/>
          </a:prstGeom>
        </p:spPr>
      </p:pic>
      <p:pic>
        <p:nvPicPr>
          <p:cNvPr id="8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41B5E192-8878-79AD-AA7C-0DB6FFE0506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110107" y="-242118"/>
            <a:ext cx="487363" cy="487363"/>
          </a:xfrm>
          <a:prstGeom prst="rect">
            <a:avLst/>
          </a:prstGeom>
        </p:spPr>
      </p:pic>
      <p:pic>
        <p:nvPicPr>
          <p:cNvPr id="9" name="Am-thanh-tra-loi-sai-www_tiengdong_com">
            <a:hlinkClick r:id="" action="ppaction://media"/>
            <a:extLst>
              <a:ext uri="{FF2B5EF4-FFF2-40B4-BE49-F238E27FC236}">
                <a16:creationId xmlns:a16="http://schemas.microsoft.com/office/drawing/2014/main" id="{4B0138DD-0368-070C-08C8-8E86EA262E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147477" y="1407240"/>
            <a:ext cx="487363" cy="487363"/>
          </a:xfrm>
          <a:prstGeom prst="rect">
            <a:avLst/>
          </a:prstGeom>
        </p:spPr>
      </p:pic>
      <p:pic>
        <p:nvPicPr>
          <p:cNvPr id="10" name="Am-thanh-tra-loi-sai-www_tiengdong_com">
            <a:hlinkClick r:id="" action="ppaction://media"/>
            <a:extLst>
              <a:ext uri="{FF2B5EF4-FFF2-40B4-BE49-F238E27FC236}">
                <a16:creationId xmlns:a16="http://schemas.microsoft.com/office/drawing/2014/main" id="{ABF6ECE7-CB0E-3FF7-B6BE-CF3DC95D67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147477" y="2181496"/>
            <a:ext cx="487363" cy="487363"/>
          </a:xfrm>
          <a:prstGeom prst="rect">
            <a:avLst/>
          </a:prstGeom>
        </p:spPr>
      </p:pic>
      <p:sp>
        <p:nvSpPr>
          <p:cNvPr id="15" name="Rectangle: Beveled 14">
            <a:extLst>
              <a:ext uri="{FF2B5EF4-FFF2-40B4-BE49-F238E27FC236}">
                <a16:creationId xmlns:a16="http://schemas.microsoft.com/office/drawing/2014/main" id="{FD62DB9F-5EEB-6A95-E6D4-B6F564FF1F5F}"/>
              </a:ext>
            </a:extLst>
          </p:cNvPr>
          <p:cNvSpPr/>
          <p:nvPr/>
        </p:nvSpPr>
        <p:spPr>
          <a:xfrm>
            <a:off x="762000" y="482600"/>
            <a:ext cx="10617200" cy="1778000"/>
          </a:xfrm>
          <a:prstGeom prst="bevel">
            <a:avLst/>
          </a:prstGeom>
          <a:solidFill>
            <a:srgbClr val="E6FFCD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867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800 cm² = …? dm²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8336612-F495-ED65-75A8-0F467FCAC213}"/>
              </a:ext>
            </a:extLst>
          </p:cNvPr>
          <p:cNvGrpSpPr/>
          <p:nvPr/>
        </p:nvGrpSpPr>
        <p:grpSpPr>
          <a:xfrm>
            <a:off x="385405" y="2851480"/>
            <a:ext cx="5374969" cy="1559845"/>
            <a:chOff x="319547" y="4292756"/>
            <a:chExt cx="8062453" cy="2339767"/>
          </a:xfrm>
        </p:grpSpPr>
        <p:sp>
          <p:nvSpPr>
            <p:cNvPr id="3" name="a">
              <a:extLst>
                <a:ext uri="{FF2B5EF4-FFF2-40B4-BE49-F238E27FC236}">
                  <a16:creationId xmlns:a16="http://schemas.microsoft.com/office/drawing/2014/main" id="{EF361B2F-4AD3-0677-319F-3460F1CEBEA6}"/>
                </a:ext>
              </a:extLst>
            </p:cNvPr>
            <p:cNvSpPr/>
            <p:nvPr/>
          </p:nvSpPr>
          <p:spPr>
            <a:xfrm>
              <a:off x="1078816" y="4457700"/>
              <a:ext cx="7303184" cy="2071397"/>
            </a:xfrm>
            <a:prstGeom prst="roundRect">
              <a:avLst/>
            </a:prstGeom>
            <a:solidFill>
              <a:srgbClr val="D4D5FF"/>
            </a:solidFill>
            <a:ln w="76200">
              <a:solidFill>
                <a:srgbClr val="002795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7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8 000</a:t>
              </a:r>
            </a:p>
          </p:txBody>
        </p:sp>
        <p:pic>
          <p:nvPicPr>
            <p:cNvPr id="17" name="Picture 4">
              <a:extLst>
                <a:ext uri="{FF2B5EF4-FFF2-40B4-BE49-F238E27FC236}">
                  <a16:creationId xmlns:a16="http://schemas.microsoft.com/office/drawing/2014/main" id="{3A52F71A-6E1C-29E3-B23E-6E0A0B770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319547" y="4292756"/>
              <a:ext cx="2111640" cy="2339767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8A89EED-70B6-F120-465E-37E1ACC821B7}"/>
              </a:ext>
            </a:extLst>
          </p:cNvPr>
          <p:cNvGrpSpPr/>
          <p:nvPr/>
        </p:nvGrpSpPr>
        <p:grpSpPr>
          <a:xfrm>
            <a:off x="6289824" y="2934328"/>
            <a:ext cx="5308221" cy="1459872"/>
            <a:chOff x="9105900" y="4442090"/>
            <a:chExt cx="7962331" cy="2189808"/>
          </a:xfrm>
        </p:grpSpPr>
        <p:sp>
          <p:nvSpPr>
            <p:cNvPr id="4" name="b">
              <a:extLst>
                <a:ext uri="{FF2B5EF4-FFF2-40B4-BE49-F238E27FC236}">
                  <a16:creationId xmlns:a16="http://schemas.microsoft.com/office/drawing/2014/main" id="{58B2C650-1CC2-929E-B9A9-18C31B8740E5}"/>
                </a:ext>
              </a:extLst>
            </p:cNvPr>
            <p:cNvSpPr/>
            <p:nvPr/>
          </p:nvSpPr>
          <p:spPr>
            <a:xfrm>
              <a:off x="9765047" y="4457700"/>
              <a:ext cx="7303184" cy="2071397"/>
            </a:xfrm>
            <a:prstGeom prst="roundRect">
              <a:avLst/>
            </a:prstGeom>
            <a:solidFill>
              <a:srgbClr val="D4D5FF"/>
            </a:solidFill>
            <a:ln w="76200">
              <a:solidFill>
                <a:srgbClr val="002795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</a:t>
              </a:r>
              <a:r>
                <a:rPr lang="en-US" sz="5400" b="1" dirty="0">
                  <a:solidFill>
                    <a:srgbClr val="002795"/>
                  </a:solidFill>
                  <a:latin typeface="Calibri" panose="020F0502020204030204"/>
                </a:rPr>
                <a:t>80</a:t>
              </a:r>
              <a:endPara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79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Picture 11">
              <a:extLst>
                <a:ext uri="{FF2B5EF4-FFF2-40B4-BE49-F238E27FC236}">
                  <a16:creationId xmlns:a16="http://schemas.microsoft.com/office/drawing/2014/main" id="{AA202D36-FE70-E9C4-14E5-EEC7E58AB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>
              <a:fillRect/>
            </a:stretch>
          </p:blipFill>
          <p:spPr>
            <a:xfrm>
              <a:off x="9105900" y="4442090"/>
              <a:ext cx="1968090" cy="2189808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F3B9162-783E-4BCC-1BC5-A7955DD08F99}"/>
              </a:ext>
            </a:extLst>
          </p:cNvPr>
          <p:cNvGrpSpPr/>
          <p:nvPr/>
        </p:nvGrpSpPr>
        <p:grpSpPr>
          <a:xfrm>
            <a:off x="359600" y="4892040"/>
            <a:ext cx="5381043" cy="1548808"/>
            <a:chOff x="310435" y="7338060"/>
            <a:chExt cx="8071565" cy="2323212"/>
          </a:xfrm>
        </p:grpSpPr>
        <p:sp>
          <p:nvSpPr>
            <p:cNvPr id="11" name="c">
              <a:extLst>
                <a:ext uri="{FF2B5EF4-FFF2-40B4-BE49-F238E27FC236}">
                  <a16:creationId xmlns:a16="http://schemas.microsoft.com/office/drawing/2014/main" id="{7BBF831F-5501-9367-806D-24D63CE6BB82}"/>
                </a:ext>
              </a:extLst>
            </p:cNvPr>
            <p:cNvSpPr/>
            <p:nvPr/>
          </p:nvSpPr>
          <p:spPr>
            <a:xfrm>
              <a:off x="1078816" y="7429560"/>
              <a:ext cx="7303184" cy="2071397"/>
            </a:xfrm>
            <a:prstGeom prst="roundRect">
              <a:avLst/>
            </a:prstGeom>
            <a:solidFill>
              <a:srgbClr val="D4D5FF"/>
            </a:solidFill>
            <a:ln w="76200">
              <a:solidFill>
                <a:srgbClr val="002795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lang="en-US" sz="5400" b="1" dirty="0">
                  <a:solidFill>
                    <a:srgbClr val="002795"/>
                  </a:solidFill>
                  <a:latin typeface="Calibri" panose="020F0502020204030204"/>
                </a:rPr>
                <a:t>800</a:t>
              </a:r>
              <a:endPara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79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1" name="Picture 12">
              <a:extLst>
                <a:ext uri="{FF2B5EF4-FFF2-40B4-BE49-F238E27FC236}">
                  <a16:creationId xmlns:a16="http://schemas.microsoft.com/office/drawing/2014/main" id="{2EB48C9B-85B6-9CAF-2C1E-56AEF9465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310435" y="7338060"/>
              <a:ext cx="2128643" cy="2323212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29C2B4B-B39F-A5A3-576D-3D1C1D40D3C2}"/>
              </a:ext>
            </a:extLst>
          </p:cNvPr>
          <p:cNvGrpSpPr/>
          <p:nvPr/>
        </p:nvGrpSpPr>
        <p:grpSpPr>
          <a:xfrm>
            <a:off x="6289825" y="4902200"/>
            <a:ext cx="5363154" cy="1473200"/>
            <a:chOff x="9023498" y="7402261"/>
            <a:chExt cx="8044731" cy="2209800"/>
          </a:xfrm>
        </p:grpSpPr>
        <p:sp>
          <p:nvSpPr>
            <p:cNvPr id="12" name="d">
              <a:extLst>
                <a:ext uri="{FF2B5EF4-FFF2-40B4-BE49-F238E27FC236}">
                  <a16:creationId xmlns:a16="http://schemas.microsoft.com/office/drawing/2014/main" id="{FFC752B8-A2D1-61FB-BBA2-3041CE152CFD}"/>
                </a:ext>
              </a:extLst>
            </p:cNvPr>
            <p:cNvSpPr/>
            <p:nvPr/>
          </p:nvSpPr>
          <p:spPr>
            <a:xfrm>
              <a:off x="9765045" y="7429559"/>
              <a:ext cx="7303184" cy="2071397"/>
            </a:xfrm>
            <a:prstGeom prst="roundRect">
              <a:avLst/>
            </a:prstGeom>
            <a:solidFill>
              <a:srgbClr val="D4D5FF"/>
            </a:solidFill>
            <a:ln w="76200">
              <a:solidFill>
                <a:srgbClr val="002795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</a:t>
              </a:r>
              <a:r>
                <a:rPr lang="en-US" sz="5400" b="1" dirty="0">
                  <a:solidFill>
                    <a:srgbClr val="002795"/>
                  </a:solidFill>
                  <a:latin typeface="Calibri" panose="020F0502020204030204"/>
                </a:rPr>
                <a:t>8</a:t>
              </a:r>
              <a:endPara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79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2" name="Picture 13">
              <a:extLst>
                <a:ext uri="{FF2B5EF4-FFF2-40B4-BE49-F238E27FC236}">
                  <a16:creationId xmlns:a16="http://schemas.microsoft.com/office/drawing/2014/main" id="{115DBC70-2450-9BC7-4B24-8339B72C4A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>
              <a:fillRect/>
            </a:stretch>
          </p:blipFill>
          <p:spPr>
            <a:xfrm>
              <a:off x="9023498" y="7402261"/>
              <a:ext cx="2010918" cy="2209800"/>
            </a:xfrm>
            <a:prstGeom prst="rect">
              <a:avLst/>
            </a:prstGeom>
          </p:spPr>
        </p:pic>
      </p:grpSp>
      <p:pic>
        <p:nvPicPr>
          <p:cNvPr id="6" name="Đúng">
            <a:extLst>
              <a:ext uri="{FF2B5EF4-FFF2-40B4-BE49-F238E27FC236}">
                <a16:creationId xmlns:a16="http://schemas.microsoft.com/office/drawing/2014/main" id="{D3DA7254-BAEF-E06A-35BB-E86419E540B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25000"/>
                    </a14:imgEffect>
                    <a14:imgEffect>
                      <a14:brightnessContrast bright="-30000" contrast="7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825" y="4953040"/>
            <a:ext cx="1486303" cy="1189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25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7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72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72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2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2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80000">
                    <p:cTn id="2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80000">
                    <p:cTn id="2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  <p:audio>
                  <p:cMediaNode vol="80000">
                    <p:cTn id="2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"/>
                    </p:tgtEl>
                  </p:cMediaNode>
                </p:audio>
                <p:seq concurrent="1" nextAc="seek">
                  <p:cTn id="25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6" fill="hold">
                          <p:stCondLst>
                            <p:cond delay="0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9" dur="512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0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  <p:seq concurrent="1" nextAc="seek">
                  <p:cTn id="33" restart="whenNotActive" fill="hold" evtFilter="cancelBubble" nodeType="interactiveSeq">
                    <p:stCondLst>
                      <p:cond evt="onClick" delay="0">
                        <p:tgtEl>
                          <p:spTgt spid="2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7" dur="512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8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9" dur="500" tmFilter="0, 0; .2, .5; .8, .5; 1, 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0" dur="250" autoRev="1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"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5" dur="500" tmFilter="0, 0; .2, .5; .8, .5; 1, 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6" dur="250" autoRev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4" dur="3448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5" presetID="32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6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1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2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6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8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1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74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seq concurrent="1" nextAc="seek">
                  <p:cTn id="79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0" fill="hold">
                          <p:stCondLst>
                            <p:cond delay="0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3" dur="500" tmFilter="0, 0; .2, .5; .8, .5; 1, 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4" dur="250" autoRev="1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6" dur="512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2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80000">
                    <p:cTn id="2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80000">
                    <p:cTn id="2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  <p:audio>
                  <p:cMediaNode vol="80000">
                    <p:cTn id="2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"/>
                    </p:tgtEl>
                  </p:cMediaNode>
                </p:audio>
                <p:seq concurrent="1" nextAc="seek">
                  <p:cTn id="25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6" fill="hold">
                          <p:stCondLst>
                            <p:cond delay="0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9" dur="512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0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  <p:seq concurrent="1" nextAc="seek">
                  <p:cTn id="33" restart="whenNotActive" fill="hold" evtFilter="cancelBubble" nodeType="interactiveSeq">
                    <p:stCondLst>
                      <p:cond evt="onClick" delay="0">
                        <p:tgtEl>
                          <p:spTgt spid="2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7" dur="512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8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9" dur="500" tmFilter="0, 0; .2, .5; .8, .5; 1, 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0" dur="250" autoRev="1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"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5" dur="500" tmFilter="0, 0; .2, .5; .8, .5; 1, 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6" dur="250" autoRev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4" dur="3448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5" presetID="32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6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1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2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6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8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1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74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seq concurrent="1" nextAc="seek">
                  <p:cTn id="79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0" fill="hold">
                          <p:stCondLst>
                            <p:cond delay="0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3" dur="500" tmFilter="0, 0; .2, .5; .8, .5; 1, 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4" dur="250" autoRev="1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6" dur="512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D430D0-9E90-9E69-FE2D-E9D3B9DD884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171"/>
          <a:stretch/>
        </p:blipFill>
        <p:spPr>
          <a:xfrm>
            <a:off x="0" y="0"/>
            <a:ext cx="12192000" cy="6867737"/>
          </a:xfrm>
          <a:prstGeom prst="rect">
            <a:avLst/>
          </a:prstGeom>
        </p:spPr>
      </p:pic>
      <p:pic>
        <p:nvPicPr>
          <p:cNvPr id="7" name="Am-thanh-tra-loi-sai-www_tiengdong_com">
            <a:hlinkClick r:id="" action="ppaction://media"/>
            <a:extLst>
              <a:ext uri="{FF2B5EF4-FFF2-40B4-BE49-F238E27FC236}">
                <a16:creationId xmlns:a16="http://schemas.microsoft.com/office/drawing/2014/main" id="{4163A70C-DB01-F607-4FC1-C58887BC72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147477" y="632984"/>
            <a:ext cx="487363" cy="487363"/>
          </a:xfrm>
          <a:prstGeom prst="rect">
            <a:avLst/>
          </a:prstGeom>
        </p:spPr>
      </p:pic>
      <p:pic>
        <p:nvPicPr>
          <p:cNvPr id="8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41B5E192-8878-79AD-AA7C-0DB6FFE0506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110107" y="-242118"/>
            <a:ext cx="487363" cy="487363"/>
          </a:xfrm>
          <a:prstGeom prst="rect">
            <a:avLst/>
          </a:prstGeom>
        </p:spPr>
      </p:pic>
      <p:pic>
        <p:nvPicPr>
          <p:cNvPr id="9" name="Am-thanh-tra-loi-sai-www_tiengdong_com">
            <a:hlinkClick r:id="" action="ppaction://media"/>
            <a:extLst>
              <a:ext uri="{FF2B5EF4-FFF2-40B4-BE49-F238E27FC236}">
                <a16:creationId xmlns:a16="http://schemas.microsoft.com/office/drawing/2014/main" id="{4B0138DD-0368-070C-08C8-8E86EA262E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147477" y="1407240"/>
            <a:ext cx="487363" cy="487363"/>
          </a:xfrm>
          <a:prstGeom prst="rect">
            <a:avLst/>
          </a:prstGeom>
        </p:spPr>
      </p:pic>
      <p:pic>
        <p:nvPicPr>
          <p:cNvPr id="10" name="Am-thanh-tra-loi-sai-www_tiengdong_com">
            <a:hlinkClick r:id="" action="ppaction://media"/>
            <a:extLst>
              <a:ext uri="{FF2B5EF4-FFF2-40B4-BE49-F238E27FC236}">
                <a16:creationId xmlns:a16="http://schemas.microsoft.com/office/drawing/2014/main" id="{ABF6ECE7-CB0E-3FF7-B6BE-CF3DC95D67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147477" y="2181496"/>
            <a:ext cx="487363" cy="487363"/>
          </a:xfrm>
          <a:prstGeom prst="rect">
            <a:avLst/>
          </a:prstGeom>
        </p:spPr>
      </p:pic>
      <p:sp>
        <p:nvSpPr>
          <p:cNvPr id="15" name="Rectangle: Beveled 14">
            <a:extLst>
              <a:ext uri="{FF2B5EF4-FFF2-40B4-BE49-F238E27FC236}">
                <a16:creationId xmlns:a16="http://schemas.microsoft.com/office/drawing/2014/main" id="{FD62DB9F-5EEB-6A95-E6D4-B6F564FF1F5F}"/>
              </a:ext>
            </a:extLst>
          </p:cNvPr>
          <p:cNvSpPr/>
          <p:nvPr/>
        </p:nvSpPr>
        <p:spPr>
          <a:xfrm>
            <a:off x="762000" y="482600"/>
            <a:ext cx="10617200" cy="1778000"/>
          </a:xfrm>
          <a:prstGeom prst="bevel">
            <a:avLst/>
          </a:prstGeom>
          <a:solidFill>
            <a:srgbClr val="E6FFCD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867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dm² 40 cm² = …?... cm²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8336612-F495-ED65-75A8-0F467FCAC213}"/>
              </a:ext>
            </a:extLst>
          </p:cNvPr>
          <p:cNvGrpSpPr/>
          <p:nvPr/>
        </p:nvGrpSpPr>
        <p:grpSpPr>
          <a:xfrm>
            <a:off x="385405" y="2851480"/>
            <a:ext cx="5374969" cy="1559845"/>
            <a:chOff x="319547" y="4292756"/>
            <a:chExt cx="8062453" cy="2339767"/>
          </a:xfrm>
        </p:grpSpPr>
        <p:sp>
          <p:nvSpPr>
            <p:cNvPr id="3" name="a">
              <a:extLst>
                <a:ext uri="{FF2B5EF4-FFF2-40B4-BE49-F238E27FC236}">
                  <a16:creationId xmlns:a16="http://schemas.microsoft.com/office/drawing/2014/main" id="{EF361B2F-4AD3-0677-319F-3460F1CEBEA6}"/>
                </a:ext>
              </a:extLst>
            </p:cNvPr>
            <p:cNvSpPr/>
            <p:nvPr/>
          </p:nvSpPr>
          <p:spPr>
            <a:xfrm>
              <a:off x="1078816" y="4457700"/>
              <a:ext cx="7303184" cy="2071397"/>
            </a:xfrm>
            <a:prstGeom prst="roundRect">
              <a:avLst/>
            </a:prstGeom>
            <a:solidFill>
              <a:srgbClr val="D4D5FF"/>
            </a:solidFill>
            <a:ln w="76200">
              <a:solidFill>
                <a:srgbClr val="002795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lang="en-US" sz="5400" b="1" dirty="0">
                  <a:solidFill>
                    <a:srgbClr val="002795"/>
                  </a:solidFill>
                  <a:latin typeface="Calibri" panose="020F0502020204030204"/>
                </a:rPr>
                <a:t>404</a:t>
              </a:r>
              <a:endPara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79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7" name="Picture 4">
              <a:extLst>
                <a:ext uri="{FF2B5EF4-FFF2-40B4-BE49-F238E27FC236}">
                  <a16:creationId xmlns:a16="http://schemas.microsoft.com/office/drawing/2014/main" id="{3A52F71A-6E1C-29E3-B23E-6E0A0B770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319547" y="4292756"/>
              <a:ext cx="2111640" cy="2339767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8A89EED-70B6-F120-465E-37E1ACC821B7}"/>
              </a:ext>
            </a:extLst>
          </p:cNvPr>
          <p:cNvGrpSpPr/>
          <p:nvPr/>
        </p:nvGrpSpPr>
        <p:grpSpPr>
          <a:xfrm>
            <a:off x="6289824" y="2934328"/>
            <a:ext cx="5308221" cy="1459872"/>
            <a:chOff x="9105900" y="4442090"/>
            <a:chExt cx="7962331" cy="2189808"/>
          </a:xfrm>
        </p:grpSpPr>
        <p:sp>
          <p:nvSpPr>
            <p:cNvPr id="4" name="b">
              <a:extLst>
                <a:ext uri="{FF2B5EF4-FFF2-40B4-BE49-F238E27FC236}">
                  <a16:creationId xmlns:a16="http://schemas.microsoft.com/office/drawing/2014/main" id="{58B2C650-1CC2-929E-B9A9-18C31B8740E5}"/>
                </a:ext>
              </a:extLst>
            </p:cNvPr>
            <p:cNvSpPr/>
            <p:nvPr/>
          </p:nvSpPr>
          <p:spPr>
            <a:xfrm>
              <a:off x="9765047" y="4457700"/>
              <a:ext cx="7303184" cy="2071397"/>
            </a:xfrm>
            <a:prstGeom prst="roundRect">
              <a:avLst/>
            </a:prstGeom>
            <a:solidFill>
              <a:srgbClr val="D4D5FF"/>
            </a:solidFill>
            <a:ln w="76200">
              <a:solidFill>
                <a:srgbClr val="002795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7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440</a:t>
              </a:r>
            </a:p>
          </p:txBody>
        </p:sp>
        <p:pic>
          <p:nvPicPr>
            <p:cNvPr id="18" name="Picture 11">
              <a:extLst>
                <a:ext uri="{FF2B5EF4-FFF2-40B4-BE49-F238E27FC236}">
                  <a16:creationId xmlns:a16="http://schemas.microsoft.com/office/drawing/2014/main" id="{AA202D36-FE70-E9C4-14E5-EEC7E58AB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>
              <a:fillRect/>
            </a:stretch>
          </p:blipFill>
          <p:spPr>
            <a:xfrm>
              <a:off x="9105900" y="4442090"/>
              <a:ext cx="1968090" cy="2189808"/>
            </a:xfrm>
            <a:prstGeom prst="rect">
              <a:avLst/>
            </a:prstGeom>
          </p:spPr>
        </p:pic>
      </p:grpSp>
      <p:pic>
        <p:nvPicPr>
          <p:cNvPr id="6" name="Đúng">
            <a:extLst>
              <a:ext uri="{FF2B5EF4-FFF2-40B4-BE49-F238E27FC236}">
                <a16:creationId xmlns:a16="http://schemas.microsoft.com/office/drawing/2014/main" id="{D3DA7254-BAEF-E06A-35BB-E86419E540B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25000"/>
                    </a14:imgEffect>
                    <a14:imgEffect>
                      <a14:brightnessContrast bright="-30000" contrast="7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986879"/>
            <a:ext cx="1486303" cy="1189041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8F3B9162-783E-4BCC-1BC5-A7955DD08F99}"/>
              </a:ext>
            </a:extLst>
          </p:cNvPr>
          <p:cNvGrpSpPr/>
          <p:nvPr/>
        </p:nvGrpSpPr>
        <p:grpSpPr>
          <a:xfrm>
            <a:off x="359600" y="4892040"/>
            <a:ext cx="5381043" cy="1548808"/>
            <a:chOff x="310435" y="7338060"/>
            <a:chExt cx="8071565" cy="2323212"/>
          </a:xfrm>
        </p:grpSpPr>
        <p:sp>
          <p:nvSpPr>
            <p:cNvPr id="11" name="c">
              <a:extLst>
                <a:ext uri="{FF2B5EF4-FFF2-40B4-BE49-F238E27FC236}">
                  <a16:creationId xmlns:a16="http://schemas.microsoft.com/office/drawing/2014/main" id="{7BBF831F-5501-9367-806D-24D63CE6BB82}"/>
                </a:ext>
              </a:extLst>
            </p:cNvPr>
            <p:cNvSpPr/>
            <p:nvPr/>
          </p:nvSpPr>
          <p:spPr>
            <a:xfrm>
              <a:off x="1078816" y="7429560"/>
              <a:ext cx="7303184" cy="2071397"/>
            </a:xfrm>
            <a:prstGeom prst="roundRect">
              <a:avLst/>
            </a:prstGeom>
            <a:solidFill>
              <a:srgbClr val="D4D5FF"/>
            </a:solidFill>
            <a:ln w="76200">
              <a:solidFill>
                <a:srgbClr val="002795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7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400</a:t>
              </a:r>
            </a:p>
          </p:txBody>
        </p:sp>
        <p:pic>
          <p:nvPicPr>
            <p:cNvPr id="21" name="Picture 12">
              <a:extLst>
                <a:ext uri="{FF2B5EF4-FFF2-40B4-BE49-F238E27FC236}">
                  <a16:creationId xmlns:a16="http://schemas.microsoft.com/office/drawing/2014/main" id="{2EB48C9B-85B6-9CAF-2C1E-56AEF9465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>
              <a:fillRect/>
            </a:stretch>
          </p:blipFill>
          <p:spPr>
            <a:xfrm>
              <a:off x="310435" y="7338060"/>
              <a:ext cx="2128643" cy="2323212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29C2B4B-B39F-A5A3-576D-3D1C1D40D3C2}"/>
              </a:ext>
            </a:extLst>
          </p:cNvPr>
          <p:cNvGrpSpPr/>
          <p:nvPr/>
        </p:nvGrpSpPr>
        <p:grpSpPr>
          <a:xfrm>
            <a:off x="6289825" y="4902200"/>
            <a:ext cx="5363154" cy="1473200"/>
            <a:chOff x="9023498" y="7402261"/>
            <a:chExt cx="8044731" cy="2209800"/>
          </a:xfrm>
        </p:grpSpPr>
        <p:sp>
          <p:nvSpPr>
            <p:cNvPr id="12" name="d">
              <a:extLst>
                <a:ext uri="{FF2B5EF4-FFF2-40B4-BE49-F238E27FC236}">
                  <a16:creationId xmlns:a16="http://schemas.microsoft.com/office/drawing/2014/main" id="{FFC752B8-A2D1-61FB-BBA2-3041CE152CFD}"/>
                </a:ext>
              </a:extLst>
            </p:cNvPr>
            <p:cNvSpPr/>
            <p:nvPr/>
          </p:nvSpPr>
          <p:spPr>
            <a:xfrm>
              <a:off x="9765045" y="7429559"/>
              <a:ext cx="7303184" cy="2071397"/>
            </a:xfrm>
            <a:prstGeom prst="roundRect">
              <a:avLst/>
            </a:prstGeom>
            <a:solidFill>
              <a:srgbClr val="D4D5FF"/>
            </a:solidFill>
            <a:ln w="76200">
              <a:solidFill>
                <a:srgbClr val="002795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7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4 400</a:t>
              </a:r>
            </a:p>
          </p:txBody>
        </p:sp>
        <p:pic>
          <p:nvPicPr>
            <p:cNvPr id="22" name="Picture 13">
              <a:extLst>
                <a:ext uri="{FF2B5EF4-FFF2-40B4-BE49-F238E27FC236}">
                  <a16:creationId xmlns:a16="http://schemas.microsoft.com/office/drawing/2014/main" id="{115DBC70-2450-9BC7-4B24-8339B72C4A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023498" y="7402261"/>
              <a:ext cx="2010918" cy="2209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544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70667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1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1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70667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1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1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70667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2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2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80000">
                    <p:cTn id="2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80000">
                    <p:cTn id="2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  <p:audio>
                  <p:cMediaNode vol="80000">
                    <p:cTn id="2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"/>
                    </p:tgtEl>
                  </p:cMediaNode>
                </p:audio>
                <p:seq concurrent="1" nextAc="seek">
                  <p:cTn id="25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6" fill="hold">
                          <p:stCondLst>
                            <p:cond delay="0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9" dur="512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0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  <p:seq concurrent="1" nextAc="seek">
                  <p:cTn id="33" restart="whenNotActive" fill="hold" evtFilter="cancelBubble" nodeType="interactiveSeq">
                    <p:stCondLst>
                      <p:cond evt="onClick" delay="0">
                        <p:tgtEl>
                          <p:spTgt spid="2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7" dur="512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8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9" dur="500" tmFilter="0, 0; .2, .5; .8, .5; 1, 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0" dur="250" autoRev="1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"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5" dur="512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6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500" tmFilter="0, 0; .2, .5; .8, .5; 1, 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8" dur="250" autoRev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3" dur="500" tmFilter="0, 0; .2, .5; .8, .5; 1, 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4" dur="250" autoRev="1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2" dur="3448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63" presetID="32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6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6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9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70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3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76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9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2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5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2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"/>
                    </p:tgtEl>
                  </p:cMediaNode>
                </p:audio>
                <p:audio>
                  <p:cMediaNode vol="80000">
                    <p:cTn id="2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  <p:audio>
                  <p:cMediaNode vol="80000">
                    <p:cTn id="2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  <p:audio>
                  <p:cMediaNode vol="80000">
                    <p:cTn id="2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"/>
                    </p:tgtEl>
                  </p:cMediaNode>
                </p:audio>
                <p:seq concurrent="1" nextAc="seek">
                  <p:cTn id="25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6" fill="hold">
                          <p:stCondLst>
                            <p:cond delay="0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9" dur="512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0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  <p:seq concurrent="1" nextAc="seek">
                  <p:cTn id="33" restart="whenNotActive" fill="hold" evtFilter="cancelBubble" nodeType="interactiveSeq">
                    <p:stCondLst>
                      <p:cond evt="onClick" delay="0">
                        <p:tgtEl>
                          <p:spTgt spid="2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7" dur="512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8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9" dur="500" tmFilter="0, 0; .2, .5; .8, .5; 1, 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0" dur="250" autoRev="1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4"/>
                      </p:tgtEl>
                    </p:cond>
                  </p:nextCondLst>
                </p:seq>
                <p:seq concurrent="1" nextAc="seek">
                  <p:cTn id="41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" fill="hold">
                          <p:stCondLst>
                            <p:cond delay="0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5" dur="512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6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500" tmFilter="0, 0; .2, .5; .8, .5; 1, 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8" dur="250" autoRev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3" dur="500" tmFilter="0, 0; .2, .5; .8, .5; 1, 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4" dur="250" autoRev="1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2" dur="3448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63" presetID="32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6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6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9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70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3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76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9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2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5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EC85CA-F0B5-FF0D-E9CA-7C4C217ED3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07D956B-A8BC-283B-E86E-C0D9D45856F7}"/>
              </a:ext>
            </a:extLst>
          </p:cNvPr>
          <p:cNvSpPr/>
          <p:nvPr/>
        </p:nvSpPr>
        <p:spPr>
          <a:xfrm>
            <a:off x="2470709" y="2874392"/>
            <a:ext cx="7306622" cy="9715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Giáo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viên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điền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vào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đây</a:t>
            </a:r>
            <a:endParaRPr kumimoji="0" lang="en-US" sz="4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C9E3539-0FB8-48D2-BECC-968993FE6313}"/>
              </a:ext>
            </a:extLst>
          </p:cNvPr>
          <p:cNvSpPr/>
          <p:nvPr/>
        </p:nvSpPr>
        <p:spPr>
          <a:xfrm>
            <a:off x="2470709" y="1636141"/>
            <a:ext cx="7306622" cy="9715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Giáo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viên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điền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vào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đây</a:t>
            </a:r>
            <a:endParaRPr kumimoji="0" lang="en-US" sz="4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AF4608D-BE19-6BE9-EC0E-C2782C6A23C3}"/>
              </a:ext>
            </a:extLst>
          </p:cNvPr>
          <p:cNvSpPr/>
          <p:nvPr/>
        </p:nvSpPr>
        <p:spPr>
          <a:xfrm>
            <a:off x="2470709" y="5459294"/>
            <a:ext cx="7306622" cy="9715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Giáo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viên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điền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vào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đây</a:t>
            </a:r>
            <a:endParaRPr kumimoji="0" lang="en-US" sz="4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CF269C4-E1C8-F310-88D0-49871B2BF574}"/>
              </a:ext>
            </a:extLst>
          </p:cNvPr>
          <p:cNvSpPr/>
          <p:nvPr/>
        </p:nvSpPr>
        <p:spPr>
          <a:xfrm>
            <a:off x="2470709" y="4112643"/>
            <a:ext cx="7306622" cy="9715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Giáo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viên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điền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vào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đây</a:t>
            </a:r>
            <a:endParaRPr kumimoji="0" lang="en-US" sz="4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496448-51C4-6D87-008A-459096D1E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834" y="281495"/>
            <a:ext cx="5474682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590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EC85CA-F0B5-FF0D-E9CA-7C4C217ED3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24DB929-9007-128E-3D46-2D91FBC8B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9936" y="1810778"/>
            <a:ext cx="6011177" cy="26458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7E083E-34F8-E4A0-FBB7-65E46E39A0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3212" y="2896751"/>
            <a:ext cx="3125065" cy="382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66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1042</Words>
  <Application>Microsoft Office PowerPoint</Application>
  <PresentationFormat>Widescreen</PresentationFormat>
  <Paragraphs>141</Paragraphs>
  <Slides>33</Slides>
  <Notes>17</Notes>
  <HiddenSlides>0</HiddenSlides>
  <MMClips>25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#9Slide03 AmpleSoft Bold</vt:lpstr>
      <vt:lpstr>Arial</vt:lpstr>
      <vt:lpstr>Calibri</vt:lpstr>
      <vt:lpstr>Calibri Light</vt:lpstr>
      <vt:lpstr>Cambria</vt:lpstr>
      <vt:lpstr>Cambria Math</vt:lpstr>
      <vt:lpstr>Pattaya</vt:lpstr>
      <vt:lpstr>Times New Roman</vt:lpstr>
      <vt:lpstr>Wingdings</vt:lpstr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71</cp:revision>
  <dcterms:created xsi:type="dcterms:W3CDTF">2023-06-05T13:41:49Z</dcterms:created>
  <dcterms:modified xsi:type="dcterms:W3CDTF">2025-10-06T04:11:13Z</dcterms:modified>
</cp:coreProperties>
</file>