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9" r:id="rId2"/>
  </p:sldMasterIdLst>
  <p:notesMasterIdLst>
    <p:notesMasterId r:id="rId29"/>
  </p:notesMasterIdLst>
  <p:sldIdLst>
    <p:sldId id="258" r:id="rId3"/>
    <p:sldId id="361" r:id="rId4"/>
    <p:sldId id="341" r:id="rId5"/>
    <p:sldId id="362" r:id="rId6"/>
    <p:sldId id="363" r:id="rId7"/>
    <p:sldId id="360" r:id="rId8"/>
    <p:sldId id="282" r:id="rId9"/>
    <p:sldId id="345" r:id="rId10"/>
    <p:sldId id="356" r:id="rId11"/>
    <p:sldId id="344" r:id="rId12"/>
    <p:sldId id="364" r:id="rId13"/>
    <p:sldId id="343" r:id="rId14"/>
    <p:sldId id="368" r:id="rId15"/>
    <p:sldId id="369" r:id="rId16"/>
    <p:sldId id="370" r:id="rId17"/>
    <p:sldId id="371" r:id="rId18"/>
    <p:sldId id="346" r:id="rId19"/>
    <p:sldId id="365" r:id="rId20"/>
    <p:sldId id="367" r:id="rId21"/>
    <p:sldId id="296" r:id="rId22"/>
    <p:sldId id="373" r:id="rId23"/>
    <p:sldId id="374" r:id="rId24"/>
    <p:sldId id="372" r:id="rId25"/>
    <p:sldId id="375" r:id="rId26"/>
    <p:sldId id="366" r:id="rId27"/>
    <p:sldId id="27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24EA51-04C2-4AE6-B4C8-B6C46CD2E4F2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9FDB4-6333-49C6-BFF8-9B5F7CD2B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16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703BF-2364-43CA-966A-DA7E170455E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217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703BF-2364-43CA-966A-DA7E170455E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643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703BF-2364-43CA-966A-DA7E170455E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824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703BF-2364-43CA-966A-DA7E170455E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898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8B6-9552-4C80-A013-F237408909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6DDD-9ED7-4898-A94F-2D1104140EA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94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8B6-9552-4C80-A013-F237408909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6DDD-9ED7-4898-A94F-2D1104140EA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52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8B6-9552-4C80-A013-F237408909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6DDD-9ED7-4898-A94F-2D1104140EA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21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8B6-9552-4C80-A013-F237408909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6DDD-9ED7-4898-A94F-2D1104140EA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97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8B6-9552-4C80-A013-F237408909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6DDD-9ED7-4898-A94F-2D1104140EA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3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8B6-9552-4C80-A013-F237408909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6DDD-9ED7-4898-A94F-2D1104140EA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92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8B6-9552-4C80-A013-F237408909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6DDD-9ED7-4898-A94F-2D1104140EA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56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8B6-9552-4C80-A013-F237408909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6DDD-9ED7-4898-A94F-2D1104140EA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97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8B6-9552-4C80-A013-F237408909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6DDD-9ED7-4898-A94F-2D1104140EA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48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8B6-9552-4C80-A013-F237408909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6DDD-9ED7-4898-A94F-2D1104140EA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5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48B6-9552-4C80-A013-F237408909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6DDD-9ED7-4898-A94F-2D1104140EA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97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3/30/2026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21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125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3/30/2026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82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217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1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133827" y="0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318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702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C91E5F-9BD5-49A2-BB11-37556073DA3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3/30/2026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E36CA4-DA90-411A-B432-786EFC2A49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3327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9CEB69A8-54B9-2F02-2A0D-72C1140EACBF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B48B6-9552-4C80-A013-F237408909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2026/3/30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D6DDD-9ED7-4898-A94F-2D1104140EA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03019D41-A1B5-384F-BC39-100880F93A2E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1660" y="0"/>
            <a:ext cx="1641812" cy="164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66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2">
            <a:extLst>
              <a:ext uri="{FF2B5EF4-FFF2-40B4-BE49-F238E27FC236}">
                <a16:creationId xmlns:a16="http://schemas.microsoft.com/office/drawing/2014/main" id="{CB548BD7-BDFF-4B81-A1DB-60A72897C2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0" t="48512" r="1250" b="13997"/>
          <a:stretch/>
        </p:blipFill>
        <p:spPr>
          <a:xfrm>
            <a:off x="-152400" y="0"/>
            <a:ext cx="12344400" cy="6858000"/>
          </a:xfrm>
          <a:prstGeom prst="rect">
            <a:avLst/>
          </a:prstGeom>
        </p:spPr>
      </p:pic>
      <p:pic>
        <p:nvPicPr>
          <p:cNvPr id="5" name="Picture 4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4A1FB631-61A8-6BC5-C18C-5713637C0FF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1660" y="0"/>
            <a:ext cx="1641812" cy="164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25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E9B471-B11D-3042-03D1-9B9E3FBDF9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213" y="380994"/>
            <a:ext cx="6096012" cy="6096012"/>
          </a:xfrm>
          <a:prstGeom prst="rect">
            <a:avLst/>
          </a:prstGeom>
        </p:spPr>
      </p:pic>
      <p:pic>
        <p:nvPicPr>
          <p:cNvPr id="5" name="Picture 4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3361D69B-D073-903F-AE7B-C252B084A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80" y="666509"/>
            <a:ext cx="7200000" cy="554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4391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BF3263-4A4F-C048-F01C-334430028A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52" b="89926" l="10000" r="90000">
                        <a14:foregroundMark x1="49375" y1="56889" x2="49375" y2="56889"/>
                        <a14:foregroundMark x1="46875" y1="52296" x2="48750" y2="59407"/>
                        <a14:foregroundMark x1="40938" y1="51111" x2="41875" y2="51556"/>
                        <a14:foregroundMark x1="55781" y1="51111" x2="58594" y2="54222"/>
                        <a14:foregroundMark x1="39531" y1="74222" x2="36094" y2="76444"/>
                        <a14:foregroundMark x1="37031" y1="74222" x2="43281" y2="71556"/>
                        <a14:foregroundMark x1="35625" y1="74667" x2="40469" y2="71556"/>
                        <a14:foregroundMark x1="35313" y1="74519" x2="39375" y2="70963"/>
                        <a14:foregroundMark x1="51094" y1="75407" x2="55000" y2="82963"/>
                        <a14:foregroundMark x1="50625" y1="76296" x2="50313" y2="80296"/>
                        <a14:backgroundMark x1="57813" y1="49333" x2="64844" y2="47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33" t="14667" r="26955" b="12667"/>
          <a:stretch/>
        </p:blipFill>
        <p:spPr>
          <a:xfrm>
            <a:off x="252248" y="1567446"/>
            <a:ext cx="2915727" cy="467373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705C019-00BD-72B5-7DD6-BF37BBF797C8}"/>
              </a:ext>
            </a:extLst>
          </p:cNvPr>
          <p:cNvGrpSpPr/>
          <p:nvPr/>
        </p:nvGrpSpPr>
        <p:grpSpPr>
          <a:xfrm>
            <a:off x="3324225" y="1282261"/>
            <a:ext cx="8029575" cy="4385114"/>
            <a:chOff x="5181600" y="2806261"/>
            <a:chExt cx="5959365" cy="3121573"/>
          </a:xfrm>
          <a:solidFill>
            <a:schemeClr val="bg1"/>
          </a:solidFill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6E2FC488-CDA7-7B9C-36AB-BF8BFA49A5A0}"/>
                </a:ext>
              </a:extLst>
            </p:cNvPr>
            <p:cNvSpPr/>
            <p:nvPr/>
          </p:nvSpPr>
          <p:spPr>
            <a:xfrm>
              <a:off x="5181600" y="2806261"/>
              <a:ext cx="5959365" cy="3121573"/>
            </a:xfrm>
            <a:prstGeom prst="roundRect">
              <a:avLst/>
            </a:prstGeom>
            <a:grpFill/>
            <a:ln w="38100">
              <a:solidFill>
                <a:srgbClr val="E684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F6C62EB-8025-408E-C474-9C79D1F218D2}"/>
                </a:ext>
              </a:extLst>
            </p:cNvPr>
            <p:cNvSpPr txBox="1"/>
            <p:nvPr/>
          </p:nvSpPr>
          <p:spPr>
            <a:xfrm>
              <a:off x="5386608" y="3028219"/>
              <a:ext cx="5754357" cy="2341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40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Chọn</a:t>
              </a:r>
              <a:r>
                <a:rPr lang="en-US" sz="40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các</a:t>
              </a:r>
              <a:r>
                <a:rPr lang="en-US" sz="40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r>
                <a:rPr lang="en-US" sz="40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thích</a:t>
              </a:r>
              <a:r>
                <a:rPr lang="en-US" sz="40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hợp</a:t>
              </a:r>
              <a:r>
                <a:rPr lang="en-US" sz="40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trong</a:t>
              </a:r>
              <a:r>
                <a:rPr lang="en-US" sz="40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ngoặc</a:t>
              </a:r>
              <a:r>
                <a:rPr lang="en-US" sz="40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( ) </a:t>
              </a:r>
              <a:r>
                <a:rPr lang="en-US" sz="40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điền</a:t>
              </a:r>
              <a:r>
                <a:rPr lang="en-US" sz="40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vào</a:t>
              </a:r>
              <a:r>
                <a:rPr lang="en-US" sz="40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chỗ</a:t>
              </a:r>
              <a:r>
                <a:rPr lang="en-US" sz="40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trống</a:t>
              </a:r>
              <a:r>
                <a:rPr lang="en-US" sz="40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(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bình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an,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bình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yên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bình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chọn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bình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luận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thanh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bình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bình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phẩm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bình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xét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hòa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1" i="1" dirty="0" err="1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bình</a:t>
              </a:r>
              <a:r>
                <a:rPr lang="en-US" sz="4000" b="1" i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5413187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BF3263-4A4F-C048-F01C-334430028A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52" b="89926" l="10000" r="90000">
                        <a14:foregroundMark x1="49375" y1="56889" x2="49375" y2="56889"/>
                        <a14:foregroundMark x1="46875" y1="52296" x2="48750" y2="59407"/>
                        <a14:foregroundMark x1="40938" y1="51111" x2="41875" y2="51556"/>
                        <a14:foregroundMark x1="55781" y1="51111" x2="58594" y2="54222"/>
                        <a14:foregroundMark x1="39531" y1="74222" x2="36094" y2="76444"/>
                        <a14:foregroundMark x1="37031" y1="74222" x2="43281" y2="71556"/>
                        <a14:foregroundMark x1="35625" y1="74667" x2="40469" y2="71556"/>
                        <a14:foregroundMark x1="35313" y1="74519" x2="39375" y2="70963"/>
                        <a14:foregroundMark x1="51094" y1="75407" x2="55000" y2="82963"/>
                        <a14:foregroundMark x1="50625" y1="76296" x2="50313" y2="80296"/>
                        <a14:backgroundMark x1="57813" y1="49333" x2="64844" y2="47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33" t="14667" r="26955" b="12667"/>
          <a:stretch/>
        </p:blipFill>
        <p:spPr>
          <a:xfrm>
            <a:off x="252248" y="1567446"/>
            <a:ext cx="2915727" cy="467373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788688C-A9BD-C24F-6001-735F465EADB7}"/>
              </a:ext>
            </a:extLst>
          </p:cNvPr>
          <p:cNvGrpSpPr/>
          <p:nvPr/>
        </p:nvGrpSpPr>
        <p:grpSpPr>
          <a:xfrm>
            <a:off x="2571941" y="693124"/>
            <a:ext cx="8472575" cy="1497626"/>
            <a:chOff x="2858813" y="672663"/>
            <a:chExt cx="7073463" cy="1008992"/>
          </a:xfrm>
        </p:grpSpPr>
        <p:sp>
          <p:nvSpPr>
            <p:cNvPr id="5" name="Speech Bubble: Rectangle with Corners Rounded 4">
              <a:extLst>
                <a:ext uri="{FF2B5EF4-FFF2-40B4-BE49-F238E27FC236}">
                  <a16:creationId xmlns:a16="http://schemas.microsoft.com/office/drawing/2014/main" id="{AAEADF07-D9F3-036F-7D1F-D9083B95B8D5}"/>
                </a:ext>
              </a:extLst>
            </p:cNvPr>
            <p:cNvSpPr/>
            <p:nvPr/>
          </p:nvSpPr>
          <p:spPr>
            <a:xfrm>
              <a:off x="2858813" y="672663"/>
              <a:ext cx="6894786" cy="1008992"/>
            </a:xfrm>
            <a:prstGeom prst="wedgeRoundRectCallout">
              <a:avLst>
                <a:gd name="adj1" fmla="val -47528"/>
                <a:gd name="adj2" fmla="val 74990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318F7B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5C0789B-CA25-7CAB-6005-361BA969E29A}"/>
                </a:ext>
              </a:extLst>
            </p:cNvPr>
            <p:cNvSpPr txBox="1"/>
            <p:nvPr/>
          </p:nvSpPr>
          <p:spPr>
            <a:xfrm>
              <a:off x="3037490" y="736449"/>
              <a:ext cx="6894786" cy="916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Một</a:t>
              </a:r>
              <a:r>
                <a:rPr lang="en-US" sz="36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ngày</a:t>
              </a:r>
              <a:r>
                <a:rPr lang="en-US" sz="36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……, </a:t>
              </a:r>
              <a:r>
                <a:rPr lang="en-US" sz="36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tôi</a:t>
              </a:r>
              <a:r>
                <a:rPr lang="en-US" sz="36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ngước</a:t>
              </a:r>
              <a:r>
                <a:rPr lang="en-US" sz="36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lên</a:t>
              </a:r>
              <a:r>
                <a:rPr lang="en-US" sz="36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hàng</a:t>
              </a:r>
              <a:r>
                <a:rPr lang="en-US" sz="36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cau</a:t>
              </a:r>
              <a:r>
                <a:rPr lang="en-US" sz="36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và</a:t>
              </a:r>
              <a:r>
                <a:rPr lang="en-US" sz="36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hỏi</a:t>
              </a:r>
              <a:r>
                <a:rPr lang="en-US" sz="36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: "Ở </a:t>
              </a:r>
              <a:r>
                <a:rPr lang="en-US" sz="36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trên</a:t>
              </a:r>
              <a:r>
                <a:rPr lang="en-US" sz="36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đó</a:t>
              </a:r>
              <a:r>
                <a:rPr lang="en-US" sz="36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cau</a:t>
              </a:r>
              <a:r>
                <a:rPr lang="en-US" sz="36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có</a:t>
              </a:r>
              <a:r>
                <a:rPr lang="en-US" sz="36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vui</a:t>
              </a:r>
              <a:r>
                <a:rPr lang="en-US" sz="36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?”</a:t>
              </a:r>
              <a:endParaRPr lang="en-US" sz="3600" dirty="0"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5B988CA-2B99-3012-B35A-BF6229BAC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3077" r="93462">
                        <a14:foregroundMark x1="3077" y1="37500" x2="9231" y2="58125"/>
                        <a14:foregroundMark x1="86154" y1="48125" x2="93462" y2="481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67975" y="3824349"/>
            <a:ext cx="1763767" cy="108539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705C019-00BD-72B5-7DD6-BF37BBF797C8}"/>
              </a:ext>
            </a:extLst>
          </p:cNvPr>
          <p:cNvGrpSpPr/>
          <p:nvPr/>
        </p:nvGrpSpPr>
        <p:grpSpPr>
          <a:xfrm>
            <a:off x="5238750" y="3539686"/>
            <a:ext cx="4467225" cy="1308539"/>
            <a:chOff x="5181600" y="2806261"/>
            <a:chExt cx="5959365" cy="3121573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6E2FC488-CDA7-7B9C-36AB-BF8BFA49A5A0}"/>
                </a:ext>
              </a:extLst>
            </p:cNvPr>
            <p:cNvSpPr/>
            <p:nvPr/>
          </p:nvSpPr>
          <p:spPr>
            <a:xfrm>
              <a:off x="5181600" y="2806261"/>
              <a:ext cx="5959365" cy="3121573"/>
            </a:xfrm>
            <a:prstGeom prst="roundRect">
              <a:avLst/>
            </a:prstGeom>
            <a:solidFill>
              <a:schemeClr val="bg2"/>
            </a:solidFill>
            <a:ln w="38100">
              <a:solidFill>
                <a:srgbClr val="E684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F6C62EB-8025-408E-C474-9C79D1F218D2}"/>
                </a:ext>
              </a:extLst>
            </p:cNvPr>
            <p:cNvSpPr txBox="1"/>
            <p:nvPr/>
          </p:nvSpPr>
          <p:spPr>
            <a:xfrm>
              <a:off x="5181600" y="3028219"/>
              <a:ext cx="5959365" cy="2276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bình</a:t>
              </a:r>
              <a:r>
                <a:rPr kumimoji="0" lang="en-US" sz="5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an</a:t>
              </a:r>
              <a:endPara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5064835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BF3263-4A4F-C048-F01C-334430028A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52" b="89926" l="10000" r="90000">
                        <a14:foregroundMark x1="49375" y1="56889" x2="49375" y2="56889"/>
                        <a14:foregroundMark x1="46875" y1="52296" x2="48750" y2="59407"/>
                        <a14:foregroundMark x1="40938" y1="51111" x2="41875" y2="51556"/>
                        <a14:foregroundMark x1="55781" y1="51111" x2="58594" y2="54222"/>
                        <a14:foregroundMark x1="39531" y1="74222" x2="36094" y2="76444"/>
                        <a14:foregroundMark x1="37031" y1="74222" x2="43281" y2="71556"/>
                        <a14:foregroundMark x1="35625" y1="74667" x2="40469" y2="71556"/>
                        <a14:foregroundMark x1="35313" y1="74519" x2="39375" y2="70963"/>
                        <a14:foregroundMark x1="51094" y1="75407" x2="55000" y2="82963"/>
                        <a14:foregroundMark x1="50625" y1="76296" x2="50313" y2="80296"/>
                        <a14:backgroundMark x1="57813" y1="49333" x2="64844" y2="47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33" t="14667" r="26955" b="12667"/>
          <a:stretch/>
        </p:blipFill>
        <p:spPr>
          <a:xfrm>
            <a:off x="252248" y="1567446"/>
            <a:ext cx="2915727" cy="467373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788688C-A9BD-C24F-6001-735F465EADB7}"/>
              </a:ext>
            </a:extLst>
          </p:cNvPr>
          <p:cNvGrpSpPr/>
          <p:nvPr/>
        </p:nvGrpSpPr>
        <p:grpSpPr>
          <a:xfrm>
            <a:off x="2571941" y="693124"/>
            <a:ext cx="8501150" cy="1497626"/>
            <a:chOff x="2858813" y="672663"/>
            <a:chExt cx="7097319" cy="1008992"/>
          </a:xfrm>
        </p:grpSpPr>
        <p:sp>
          <p:nvSpPr>
            <p:cNvPr id="5" name="Speech Bubble: Rectangle with Corners Rounded 4">
              <a:extLst>
                <a:ext uri="{FF2B5EF4-FFF2-40B4-BE49-F238E27FC236}">
                  <a16:creationId xmlns:a16="http://schemas.microsoft.com/office/drawing/2014/main" id="{AAEADF07-D9F3-036F-7D1F-D9083B95B8D5}"/>
                </a:ext>
              </a:extLst>
            </p:cNvPr>
            <p:cNvSpPr/>
            <p:nvPr/>
          </p:nvSpPr>
          <p:spPr>
            <a:xfrm>
              <a:off x="2858813" y="672663"/>
              <a:ext cx="6894786" cy="1008992"/>
            </a:xfrm>
            <a:prstGeom prst="wedgeRoundRectCallout">
              <a:avLst>
                <a:gd name="adj1" fmla="val -47528"/>
                <a:gd name="adj2" fmla="val 74990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318F7B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5C0789B-CA25-7CAB-6005-361BA969E29A}"/>
                </a:ext>
              </a:extLst>
            </p:cNvPr>
            <p:cNvSpPr txBox="1"/>
            <p:nvPr/>
          </p:nvSpPr>
          <p:spPr>
            <a:xfrm>
              <a:off x="3061346" y="884046"/>
              <a:ext cx="6894786" cy="468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Chúng</a:t>
              </a:r>
              <a:r>
                <a:rPr lang="en-US" sz="36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em</a:t>
              </a:r>
              <a:r>
                <a:rPr lang="en-US" sz="36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yêu</a:t>
              </a:r>
              <a:r>
                <a:rPr lang="en-US" sz="36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……., </a:t>
              </a:r>
              <a:r>
                <a:rPr lang="en-US" sz="36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ghét</a:t>
              </a:r>
              <a:r>
                <a:rPr lang="en-US" sz="36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chiến</a:t>
              </a:r>
              <a:r>
                <a:rPr lang="en-US" sz="36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6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tranh</a:t>
              </a:r>
              <a:r>
                <a:rPr lang="en-US" sz="36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 </a:t>
              </a: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5B988CA-2B99-3012-B35A-BF6229BAC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3077" r="93462">
                        <a14:foregroundMark x1="3077" y1="37500" x2="9231" y2="58125"/>
                        <a14:foregroundMark x1="86154" y1="48125" x2="93462" y2="481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67975" y="3824349"/>
            <a:ext cx="1763767" cy="108539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705C019-00BD-72B5-7DD6-BF37BBF797C8}"/>
              </a:ext>
            </a:extLst>
          </p:cNvPr>
          <p:cNvGrpSpPr/>
          <p:nvPr/>
        </p:nvGrpSpPr>
        <p:grpSpPr>
          <a:xfrm>
            <a:off x="5238750" y="3539686"/>
            <a:ext cx="4467225" cy="1308539"/>
            <a:chOff x="5181600" y="2806261"/>
            <a:chExt cx="5959365" cy="3121573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6E2FC488-CDA7-7B9C-36AB-BF8BFA49A5A0}"/>
                </a:ext>
              </a:extLst>
            </p:cNvPr>
            <p:cNvSpPr/>
            <p:nvPr/>
          </p:nvSpPr>
          <p:spPr>
            <a:xfrm>
              <a:off x="5181600" y="2806261"/>
              <a:ext cx="5959365" cy="3121573"/>
            </a:xfrm>
            <a:prstGeom prst="roundRect">
              <a:avLst/>
            </a:prstGeom>
            <a:solidFill>
              <a:schemeClr val="bg2"/>
            </a:solidFill>
            <a:ln w="38100">
              <a:solidFill>
                <a:srgbClr val="E684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F6C62EB-8025-408E-C474-9C79D1F218D2}"/>
                </a:ext>
              </a:extLst>
            </p:cNvPr>
            <p:cNvSpPr txBox="1"/>
            <p:nvPr/>
          </p:nvSpPr>
          <p:spPr>
            <a:xfrm>
              <a:off x="5181600" y="3028219"/>
              <a:ext cx="5959365" cy="2276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hoà</a:t>
              </a:r>
              <a:r>
                <a:rPr kumimoji="0" lang="en-US" sz="5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5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bình</a:t>
              </a:r>
              <a:endPara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9837549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BF3263-4A4F-C048-F01C-334430028A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52" b="89926" l="10000" r="90000">
                        <a14:foregroundMark x1="49375" y1="56889" x2="49375" y2="56889"/>
                        <a14:foregroundMark x1="46875" y1="52296" x2="48750" y2="59407"/>
                        <a14:foregroundMark x1="40938" y1="51111" x2="41875" y2="51556"/>
                        <a14:foregroundMark x1="55781" y1="51111" x2="58594" y2="54222"/>
                        <a14:foregroundMark x1="39531" y1="74222" x2="36094" y2="76444"/>
                        <a14:foregroundMark x1="37031" y1="74222" x2="43281" y2="71556"/>
                        <a14:foregroundMark x1="35625" y1="74667" x2="40469" y2="71556"/>
                        <a14:foregroundMark x1="35313" y1="74519" x2="39375" y2="70963"/>
                        <a14:foregroundMark x1="51094" y1="75407" x2="55000" y2="82963"/>
                        <a14:foregroundMark x1="50625" y1="76296" x2="50313" y2="80296"/>
                        <a14:backgroundMark x1="57813" y1="49333" x2="64844" y2="47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33" t="14667" r="26955" b="12667"/>
          <a:stretch/>
        </p:blipFill>
        <p:spPr>
          <a:xfrm>
            <a:off x="252248" y="1567446"/>
            <a:ext cx="2915727" cy="467373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788688C-A9BD-C24F-6001-735F465EADB7}"/>
              </a:ext>
            </a:extLst>
          </p:cNvPr>
          <p:cNvGrpSpPr/>
          <p:nvPr/>
        </p:nvGrpSpPr>
        <p:grpSpPr>
          <a:xfrm>
            <a:off x="2571941" y="228600"/>
            <a:ext cx="8258556" cy="1962150"/>
            <a:chOff x="2858813" y="672663"/>
            <a:chExt cx="6894786" cy="1008992"/>
          </a:xfrm>
        </p:grpSpPr>
        <p:sp>
          <p:nvSpPr>
            <p:cNvPr id="5" name="Speech Bubble: Rectangle with Corners Rounded 4">
              <a:extLst>
                <a:ext uri="{FF2B5EF4-FFF2-40B4-BE49-F238E27FC236}">
                  <a16:creationId xmlns:a16="http://schemas.microsoft.com/office/drawing/2014/main" id="{AAEADF07-D9F3-036F-7D1F-D9083B95B8D5}"/>
                </a:ext>
              </a:extLst>
            </p:cNvPr>
            <p:cNvSpPr/>
            <p:nvPr/>
          </p:nvSpPr>
          <p:spPr>
            <a:xfrm>
              <a:off x="2858813" y="672663"/>
              <a:ext cx="6894786" cy="1008992"/>
            </a:xfrm>
            <a:prstGeom prst="wedgeRoundRectCallout">
              <a:avLst>
                <a:gd name="adj1" fmla="val -47528"/>
                <a:gd name="adj2" fmla="val 74990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318F7B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5C0789B-CA25-7CAB-6005-361BA969E29A}"/>
                </a:ext>
              </a:extLst>
            </p:cNvPr>
            <p:cNvSpPr txBox="1"/>
            <p:nvPr/>
          </p:nvSpPr>
          <p:spPr>
            <a:xfrm>
              <a:off x="3037490" y="736449"/>
              <a:ext cx="6540685" cy="931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Khác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với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không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khí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ồn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ào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náo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nhiệt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vào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ban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ngày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vào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mỗi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sáng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sớm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khu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phố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của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em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lại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…….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đến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lạ</a:t>
              </a:r>
              <a:r>
                <a:rPr lang="en-US" sz="320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  <a:endPara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5B988CA-2B99-3012-B35A-BF6229BAC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3077" r="93462">
                        <a14:foregroundMark x1="3077" y1="37500" x2="9231" y2="58125"/>
                        <a14:foregroundMark x1="86154" y1="48125" x2="93462" y2="481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67975" y="3824349"/>
            <a:ext cx="1763767" cy="108539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705C019-00BD-72B5-7DD6-BF37BBF797C8}"/>
              </a:ext>
            </a:extLst>
          </p:cNvPr>
          <p:cNvGrpSpPr/>
          <p:nvPr/>
        </p:nvGrpSpPr>
        <p:grpSpPr>
          <a:xfrm>
            <a:off x="5238750" y="3539686"/>
            <a:ext cx="4467225" cy="1308539"/>
            <a:chOff x="5181600" y="2806261"/>
            <a:chExt cx="5959365" cy="3121573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6E2FC488-CDA7-7B9C-36AB-BF8BFA49A5A0}"/>
                </a:ext>
              </a:extLst>
            </p:cNvPr>
            <p:cNvSpPr/>
            <p:nvPr/>
          </p:nvSpPr>
          <p:spPr>
            <a:xfrm>
              <a:off x="5181600" y="2806261"/>
              <a:ext cx="5959365" cy="3121573"/>
            </a:xfrm>
            <a:prstGeom prst="roundRect">
              <a:avLst/>
            </a:prstGeom>
            <a:solidFill>
              <a:schemeClr val="bg2"/>
            </a:solidFill>
            <a:ln w="38100">
              <a:solidFill>
                <a:srgbClr val="E684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F6C62EB-8025-408E-C474-9C79D1F218D2}"/>
                </a:ext>
              </a:extLst>
            </p:cNvPr>
            <p:cNvSpPr txBox="1"/>
            <p:nvPr/>
          </p:nvSpPr>
          <p:spPr>
            <a:xfrm>
              <a:off x="5181600" y="3028219"/>
              <a:ext cx="5959365" cy="2276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bình</a:t>
              </a:r>
              <a:r>
                <a:rPr kumimoji="0" lang="en-US" sz="5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5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yên</a:t>
              </a:r>
              <a:endPara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8562003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D5D2FE3-5794-24D5-F6CB-89BBE55366C6}"/>
              </a:ext>
            </a:extLst>
          </p:cNvPr>
          <p:cNvSpPr/>
          <p:nvPr/>
        </p:nvSpPr>
        <p:spPr>
          <a:xfrm>
            <a:off x="1986014" y="1120541"/>
            <a:ext cx="8191100" cy="4350310"/>
          </a:xfrm>
          <a:prstGeom prst="roundRect">
            <a:avLst>
              <a:gd name="adj" fmla="val 15561"/>
            </a:avLst>
          </a:prstGeom>
          <a:solidFill>
            <a:schemeClr val="bg1"/>
          </a:solidFill>
          <a:ln w="76200">
            <a:solidFill>
              <a:srgbClr val="42929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4" name="Google Shape;487;p33">
            <a:extLst>
              <a:ext uri="{FF2B5EF4-FFF2-40B4-BE49-F238E27FC236}">
                <a16:creationId xmlns:a16="http://schemas.microsoft.com/office/drawing/2014/main" id="{2C833AC2-C142-B7B0-014D-4D4D744164B6}"/>
              </a:ext>
            </a:extLst>
          </p:cNvPr>
          <p:cNvSpPr txBox="1">
            <a:spLocks/>
          </p:cNvSpPr>
          <p:nvPr/>
        </p:nvSpPr>
        <p:spPr>
          <a:xfrm>
            <a:off x="960000" y="1120541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defRPr sz="3200" b="0" i="0" u="none" strike="noStrike" cap="none">
                <a:solidFill>
                  <a:srgbClr val="0C1D3F"/>
                </a:solidFill>
                <a:latin typeface="Bubblegum Sans"/>
                <a:ea typeface="Bubblegum Sans"/>
                <a:cs typeface="Bubblegum Sans"/>
                <a:sym typeface="Bubblegum San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1D3F"/>
              </a:buClr>
              <a:buSzPts val="3200"/>
              <a:buFont typeface="Bubblegum Sans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Bubblegum Sans"/>
              </a:rPr>
              <a:t>Thứ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Bubblegum Sans"/>
              </a:rPr>
              <a:t> …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Bubblegum Sans"/>
              </a:rPr>
              <a:t>ngày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Bubblegum Sans"/>
              </a:rPr>
              <a:t> …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Bubblegum Sans"/>
              </a:rPr>
              <a:t>tháng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Bubblegum Sans"/>
              </a:rPr>
              <a:t> …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Bubblegum Sans"/>
              </a:rPr>
              <a:t>năm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Bubblegum Sans"/>
              </a:rPr>
              <a:t> ….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E31395-1DFD-67B7-431D-32ACA0821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689" y="1770089"/>
            <a:ext cx="3036071" cy="8413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825DB3-069F-552E-9758-1E121B6E5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613" y="2615454"/>
            <a:ext cx="7510923" cy="25605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132484-6FBD-836F-B7DF-29DD44E9F4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52" b="89926" l="10000" r="90000">
                        <a14:foregroundMark x1="49375" y1="56889" x2="49375" y2="56889"/>
                        <a14:foregroundMark x1="46875" y1="52296" x2="48750" y2="59407"/>
                        <a14:foregroundMark x1="40938" y1="51111" x2="41875" y2="51556"/>
                        <a14:foregroundMark x1="55781" y1="51111" x2="58594" y2="54222"/>
                        <a14:foregroundMark x1="39531" y1="74222" x2="36094" y2="76444"/>
                        <a14:foregroundMark x1="37031" y1="74222" x2="43281" y2="71556"/>
                        <a14:foregroundMark x1="35625" y1="74667" x2="40469" y2="71556"/>
                        <a14:foregroundMark x1="35313" y1="74519" x2="39375" y2="70963"/>
                        <a14:foregroundMark x1="51094" y1="75407" x2="55000" y2="82963"/>
                        <a14:foregroundMark x1="50625" y1="76296" x2="50313" y2="80296"/>
                        <a14:backgroundMark x1="57813" y1="49333" x2="64844" y2="47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33" t="14667" r="26955" b="12667"/>
          <a:stretch/>
        </p:blipFill>
        <p:spPr>
          <a:xfrm>
            <a:off x="126518" y="2287536"/>
            <a:ext cx="2915727" cy="4673737"/>
          </a:xfrm>
          <a:prstGeom prst="rect">
            <a:avLst/>
          </a:prstGeom>
        </p:spPr>
      </p:pic>
      <p:pic>
        <p:nvPicPr>
          <p:cNvPr id="6" name="Picture 4" descr="Flor Agricultor Jardineiro Monda A Flores, Clipart De Jardinagem,  Garotinha, Desenhos Animados Do Jardineiro Imagem PNG e Vetor Para Download  Gratuito">
            <a:extLst>
              <a:ext uri="{FF2B5EF4-FFF2-40B4-BE49-F238E27FC236}">
                <a16:creationId xmlns:a16="http://schemas.microsoft.com/office/drawing/2014/main" id="{49FF268B-78EC-0190-4DBD-ABB716262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40" b="95788" l="10000" r="90000">
                        <a14:foregroundMark x1="40000" y1="8112" x2="53438" y2="7020"/>
                        <a14:foregroundMark x1="53438" y1="7020" x2="58906" y2="8112"/>
                        <a14:foregroundMark x1="45625" y1="90328" x2="46719" y2="95320"/>
                        <a14:foregroundMark x1="55000" y1="90484" x2="55156" y2="95788"/>
                        <a14:foregroundMark x1="47969" y1="6240" x2="53750" y2="6552"/>
                        <a14:backgroundMark x1="38594" y1="64899" x2="39688" y2="64899"/>
                        <a14:backgroundMark x1="38281" y1="64275" x2="38281" y2="64275"/>
                        <a14:backgroundMark x1="39688" y1="67239" x2="40313" y2="63495"/>
                        <a14:backgroundMark x1="40000" y1="67239" x2="40000" y2="678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304" y="3246120"/>
            <a:ext cx="3538993" cy="3544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901130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7B440C-B86C-4FD5-87C2-9572558C7F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475" y="1943101"/>
            <a:ext cx="4582900" cy="4582900"/>
          </a:xfrm>
          <a:prstGeom prst="rect">
            <a:avLst/>
          </a:prstGeom>
        </p:spPr>
      </p:pic>
      <p:pic>
        <p:nvPicPr>
          <p:cNvPr id="5" name="Picture 4" descr="A red and green text&#10;&#10;AI-generated content may be incorrect.">
            <a:extLst>
              <a:ext uri="{FF2B5EF4-FFF2-40B4-BE49-F238E27FC236}">
                <a16:creationId xmlns:a16="http://schemas.microsoft.com/office/drawing/2014/main" id="{FBBA3983-09AE-899F-BEE3-6041CFF7C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421" y="1036093"/>
            <a:ext cx="6395258" cy="52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33386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14C383C-7211-8824-F6A4-1BAFEC63B081}"/>
              </a:ext>
            </a:extLst>
          </p:cNvPr>
          <p:cNvSpPr/>
          <p:nvPr/>
        </p:nvSpPr>
        <p:spPr>
          <a:xfrm>
            <a:off x="444063" y="294289"/>
            <a:ext cx="11240814" cy="6117021"/>
          </a:xfrm>
          <a:prstGeom prst="roundRect">
            <a:avLst>
              <a:gd name="adj" fmla="val 104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F7C185-5D65-C939-FBC3-7E427C101053}"/>
              </a:ext>
            </a:extLst>
          </p:cNvPr>
          <p:cNvSpPr txBox="1"/>
          <p:nvPr/>
        </p:nvSpPr>
        <p:spPr>
          <a:xfrm>
            <a:off x="581025" y="456166"/>
            <a:ext cx="11129321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vi-VN" sz="3300" dirty="0">
                <a:solidFill>
                  <a:srgbClr val="FF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3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</a:t>
            </a:r>
            <a:r>
              <a:rPr lang="vi-VN" sz="33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Xếp các từ có tiếng kì dưới đây vào nhóm thích hợp.</a:t>
            </a:r>
          </a:p>
          <a:p>
            <a:pPr lvl="0"/>
            <a:r>
              <a:rPr lang="vi-VN" sz="33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kì tài, chu kì, học kì, kì diệu, thời kì, kì ảo, kì quan, kì tích, định kì, kì vĩ</a:t>
            </a:r>
            <a:endParaRPr kumimoji="0" lang="en-US" sz="33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09F7C40-8794-542C-7803-710963085648}"/>
              </a:ext>
            </a:extLst>
          </p:cNvPr>
          <p:cNvSpPr/>
          <p:nvPr/>
        </p:nvSpPr>
        <p:spPr>
          <a:xfrm>
            <a:off x="628649" y="2390775"/>
            <a:ext cx="4486275" cy="1457325"/>
          </a:xfrm>
          <a:prstGeom prst="roundRect">
            <a:avLst>
              <a:gd name="adj" fmla="val 29085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a. </a:t>
            </a:r>
            <a:r>
              <a:rPr lang="en-US" sz="3600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Kì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nghĩa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“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lạ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”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0D8F07D-773B-F514-FC0A-CF987A1CC048}"/>
              </a:ext>
            </a:extLst>
          </p:cNvPr>
          <p:cNvSpPr/>
          <p:nvPr/>
        </p:nvSpPr>
        <p:spPr>
          <a:xfrm>
            <a:off x="6505574" y="2476500"/>
            <a:ext cx="4486275" cy="1457325"/>
          </a:xfrm>
          <a:prstGeom prst="roundRect">
            <a:avLst>
              <a:gd name="adj" fmla="val 2908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b. </a:t>
            </a:r>
            <a:r>
              <a:rPr lang="en-US" sz="3600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Kì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nghĩa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“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thời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hạn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3828709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0A19B0E-C80C-7D78-CE8D-A909DC33876C}"/>
              </a:ext>
            </a:extLst>
          </p:cNvPr>
          <p:cNvSpPr/>
          <p:nvPr/>
        </p:nvSpPr>
        <p:spPr>
          <a:xfrm>
            <a:off x="444063" y="294289"/>
            <a:ext cx="11240814" cy="6117021"/>
          </a:xfrm>
          <a:prstGeom prst="roundRect">
            <a:avLst>
              <a:gd name="adj" fmla="val 104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Hình ảnh 3" descr="Ảnh có chứa đồ chơi, búp bê&#10;&#10;Mô tả được tạo tự động">
            <a:extLst>
              <a:ext uri="{FF2B5EF4-FFF2-40B4-BE49-F238E27FC236}">
                <a16:creationId xmlns:a16="http://schemas.microsoft.com/office/drawing/2014/main" id="{91F4CDBC-65AE-1F93-770F-6CE26E5BC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925" y="1290183"/>
            <a:ext cx="6778844" cy="50388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ABBC66-0BAA-4D8F-40DE-6B51DF90F57A}"/>
              </a:ext>
            </a:extLst>
          </p:cNvPr>
          <p:cNvSpPr txBox="1"/>
          <p:nvPr/>
        </p:nvSpPr>
        <p:spPr>
          <a:xfrm>
            <a:off x="2044375" y="475265"/>
            <a:ext cx="77537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Thảo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luận</a:t>
            </a:r>
            <a:r>
              <a:rPr kumimoji="0" lang="en-US" sz="7200" b="0" i="0" u="none" strike="noStrike" kern="1200" cap="none" spc="0" normalizeH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 </a:t>
            </a:r>
            <a:r>
              <a:rPr kumimoji="0" lang="en-US" sz="7200" b="0" i="0" u="none" strike="noStrike" kern="1200" cap="none" spc="0" normalizeH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nhóm</a:t>
            </a:r>
            <a:r>
              <a:rPr kumimoji="0" lang="en-US" sz="7200" b="0" i="0" u="none" strike="noStrike" kern="1200" cap="none" spc="0" normalizeH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 </a:t>
            </a:r>
            <a:r>
              <a:rPr kumimoji="0" lang="en-US" sz="7200" b="0" i="0" u="none" strike="noStrike" kern="1200" cap="none" spc="0" normalizeH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theo</a:t>
            </a:r>
            <a:r>
              <a:rPr kumimoji="0" lang="en-US" sz="7200" b="0" i="0" u="none" strike="noStrike" kern="1200" cap="none" spc="0" normalizeH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 </a:t>
            </a:r>
            <a:r>
              <a:rPr kumimoji="0" lang="en-US" sz="7200" b="0" i="0" u="none" strike="noStrike" kern="1200" cap="none" spc="0" normalizeH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bàn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iCiel Cadena" panose="02000503000000020004" pitchFamily="50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3043632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A22623F-3BE9-2C2E-098F-E2301407D927}"/>
              </a:ext>
            </a:extLst>
          </p:cNvPr>
          <p:cNvSpPr/>
          <p:nvPr/>
        </p:nvSpPr>
        <p:spPr>
          <a:xfrm>
            <a:off x="444063" y="294289"/>
            <a:ext cx="11240814" cy="6117021"/>
          </a:xfrm>
          <a:prstGeom prst="roundRect">
            <a:avLst>
              <a:gd name="adj" fmla="val 104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A498107-45F1-A479-A79C-09EDDC258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924" y="169856"/>
            <a:ext cx="4035902" cy="1603387"/>
          </a:xfrm>
          <a:prstGeom prst="rect">
            <a:avLst/>
          </a:prstGeom>
        </p:spPr>
      </p:pic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251092FA-BEEF-6DEB-C022-75C59EC6FF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98796"/>
              </p:ext>
            </p:extLst>
          </p:nvPr>
        </p:nvGraphicFramePr>
        <p:xfrm>
          <a:off x="1352550" y="1600200"/>
          <a:ext cx="9601200" cy="3035872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4703490">
                  <a:extLst>
                    <a:ext uri="{9D8B030D-6E8A-4147-A177-3AD203B41FA5}">
                      <a16:colId xmlns:a16="http://schemas.microsoft.com/office/drawing/2014/main" val="3039056493"/>
                    </a:ext>
                  </a:extLst>
                </a:gridCol>
                <a:gridCol w="4897710">
                  <a:extLst>
                    <a:ext uri="{9D8B030D-6E8A-4147-A177-3AD203B41FA5}">
                      <a16:colId xmlns:a16="http://schemas.microsoft.com/office/drawing/2014/main" val="933977285"/>
                    </a:ext>
                  </a:extLst>
                </a:gridCol>
              </a:tblGrid>
              <a:tr h="12369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3200" dirty="0">
                          <a:solidFill>
                            <a:srgbClr val="00206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Kì có nghĩa là “lạ”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3200" dirty="0">
                          <a:solidFill>
                            <a:srgbClr val="00206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Kì có nghĩa là “thời hạn”</a:t>
                      </a:r>
                      <a:endParaRPr lang="en-US" sz="32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4211809"/>
                  </a:ext>
                </a:extLst>
              </a:tr>
              <a:tr h="179891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075488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C427F890-E8EB-2163-F44F-A8EA3A084770}"/>
              </a:ext>
            </a:extLst>
          </p:cNvPr>
          <p:cNvSpPr txBox="1"/>
          <p:nvPr/>
        </p:nvSpPr>
        <p:spPr>
          <a:xfrm>
            <a:off x="1533526" y="302895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kì tài, kì diệu, kì ảo, kì quan, kì tích, kì vĩ.</a:t>
            </a:r>
            <a:endParaRPr lang="en-US" sz="3200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sz="3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090743-BD40-6846-7005-9991B3BAB8C2}"/>
              </a:ext>
            </a:extLst>
          </p:cNvPr>
          <p:cNvSpPr txBox="1"/>
          <p:nvPr/>
        </p:nvSpPr>
        <p:spPr>
          <a:xfrm>
            <a:off x="6343651" y="3038475"/>
            <a:ext cx="449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32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chu kì, học kì, thời kì, định kì.</a:t>
            </a:r>
            <a:endParaRPr lang="en-US" sz="3200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568812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14C383C-7211-8824-F6A4-1BAFEC63B081}"/>
              </a:ext>
            </a:extLst>
          </p:cNvPr>
          <p:cNvSpPr/>
          <p:nvPr/>
        </p:nvSpPr>
        <p:spPr>
          <a:xfrm>
            <a:off x="444063" y="294289"/>
            <a:ext cx="11240814" cy="6117021"/>
          </a:xfrm>
          <a:prstGeom prst="roundRect">
            <a:avLst>
              <a:gd name="adj" fmla="val 104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F7C185-5D65-C939-FBC3-7E427C101053}"/>
              </a:ext>
            </a:extLst>
          </p:cNvPr>
          <p:cNvSpPr txBox="1"/>
          <p:nvPr/>
        </p:nvSpPr>
        <p:spPr>
          <a:xfrm>
            <a:off x="581025" y="456166"/>
            <a:ext cx="111293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4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vi-VN" sz="4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 từ thích hợp ở bài tập 1 để hoàn thành câu.</a:t>
            </a:r>
            <a:endParaRPr kumimoji="0" lang="en-US" sz="40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B5CEA4-07D9-2D16-157C-6FB380D24EB7}"/>
              </a:ext>
            </a:extLst>
          </p:cNvPr>
          <p:cNvSpPr txBox="1"/>
          <p:nvPr/>
        </p:nvSpPr>
        <p:spPr>
          <a:xfrm>
            <a:off x="685801" y="1619250"/>
            <a:ext cx="1072515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a. Vịnh Hạ Long (Quảng Ninh) được UNESCO công nhận là một trong những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Wingdings-Regular"/>
                <a:ea typeface="+mn-ea"/>
                <a:cs typeface="+mn-cs"/>
              </a:rPr>
              <a:t>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thiên nhiên mới của thế giới.</a:t>
            </a:r>
          </a:p>
          <a:p>
            <a:pPr algn="just"/>
            <a:r>
              <a:rPr lang="vi-VN" sz="2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b. Chinh phục được ngọn núi E-vơ-rét là một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Wingdings-Regular"/>
                <a:ea typeface="+mn-ea"/>
                <a:cs typeface="+mn-cs"/>
              </a:rPr>
              <a:t>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của đoàn thám hiểm.</a:t>
            </a:r>
          </a:p>
          <a:p>
            <a:pPr algn="just"/>
            <a:r>
              <a:rPr lang="vi-VN" sz="2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c. Người Ai Cập cổ đại là những công nhân xây dựng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Wingdings-Regular"/>
                <a:ea typeface="+mn-ea"/>
                <a:cs typeface="+mn-cs"/>
              </a:rPr>
              <a:t>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Chỉ với công cụ lao động đơn giản, họ đã xây dựng được các công trình đồ sộ bằng đá với độ chính xác cao.</a:t>
            </a:r>
          </a:p>
          <a:p>
            <a:pPr algn="just"/>
            <a:r>
              <a:rPr lang="vi-VN" sz="2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d. Ở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Wingdings-Regular"/>
                <a:ea typeface="+mn-ea"/>
                <a:cs typeface="+mn-cs"/>
              </a:rPr>
              <a:t>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tiền sử, con người dùng đá làm công cụ cắt gọt, phương tiện săn bắt động vật.</a:t>
            </a:r>
          </a:p>
        </p:txBody>
      </p:sp>
    </p:spTree>
    <p:extLst>
      <p:ext uri="{BB962C8B-B14F-4D97-AF65-F5344CB8AC3E}">
        <p14:creationId xmlns:p14="http://schemas.microsoft.com/office/powerpoint/2010/main" val="2879272353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14C383C-7211-8824-F6A4-1BAFEC63B081}"/>
              </a:ext>
            </a:extLst>
          </p:cNvPr>
          <p:cNvSpPr/>
          <p:nvPr/>
        </p:nvSpPr>
        <p:spPr>
          <a:xfrm>
            <a:off x="444063" y="294289"/>
            <a:ext cx="11240814" cy="6117021"/>
          </a:xfrm>
          <a:prstGeom prst="roundRect">
            <a:avLst>
              <a:gd name="adj" fmla="val 104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pic>
        <p:nvPicPr>
          <p:cNvPr id="13" name="Hình ảnh 3" descr="Ảnh có chứa đồ chơi, búp bê&#10;&#10;Mô tả được tạo tự động">
            <a:extLst>
              <a:ext uri="{FF2B5EF4-FFF2-40B4-BE49-F238E27FC236}">
                <a16:creationId xmlns:a16="http://schemas.microsoft.com/office/drawing/2014/main" id="{17AD3B2D-1306-3702-CD14-8DFFCD11F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079" y="1491557"/>
            <a:ext cx="6726657" cy="50001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ED4FA62-E428-506E-AD3A-1BF7038700FC}"/>
              </a:ext>
            </a:extLst>
          </p:cNvPr>
          <p:cNvSpPr txBox="1"/>
          <p:nvPr/>
        </p:nvSpPr>
        <p:spPr>
          <a:xfrm>
            <a:off x="2933700" y="624141"/>
            <a:ext cx="67532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Thảo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luận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trong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nhóm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cs typeface="+mn-cs"/>
              </a:rPr>
              <a:t> nhỏ</a:t>
            </a:r>
          </a:p>
        </p:txBody>
      </p:sp>
    </p:spTree>
    <p:extLst>
      <p:ext uri="{BB962C8B-B14F-4D97-AF65-F5344CB8AC3E}">
        <p14:creationId xmlns:p14="http://schemas.microsoft.com/office/powerpoint/2010/main" val="3030932838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a_Long_Bay_202603301654">
            <a:hlinkClick r:id="" action="ppaction://media"/>
            <a:extLst>
              <a:ext uri="{FF2B5EF4-FFF2-40B4-BE49-F238E27FC236}">
                <a16:creationId xmlns:a16="http://schemas.microsoft.com/office/drawing/2014/main" id="{0C9BB227-31AC-73D9-03A1-5969E1B528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8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unt_Everest_expedition_202603301654">
            <a:hlinkClick r:id="" action="ppaction://media"/>
            <a:extLst>
              <a:ext uri="{FF2B5EF4-FFF2-40B4-BE49-F238E27FC236}">
                <a16:creationId xmlns:a16="http://schemas.microsoft.com/office/drawing/2014/main" id="{5C5793DC-7E76-7B93-CC6F-EA7954C4E2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9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ncient_Egyptians_building_202603301656">
            <a:hlinkClick r:id="" action="ppaction://media"/>
            <a:extLst>
              <a:ext uri="{FF2B5EF4-FFF2-40B4-BE49-F238E27FC236}">
                <a16:creationId xmlns:a16="http://schemas.microsoft.com/office/drawing/2014/main" id="{A114EE77-EEE3-08C7-9DE8-673551372A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675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rehistoric_humans_sharpening_202603301657">
            <a:hlinkClick r:id="" action="ppaction://media"/>
            <a:extLst>
              <a:ext uri="{FF2B5EF4-FFF2-40B4-BE49-F238E27FC236}">
                <a16:creationId xmlns:a16="http://schemas.microsoft.com/office/drawing/2014/main" id="{135ECD71-FDB9-3844-825F-79FBB4E8F37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20" y="10"/>
            <a:ext cx="12191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47370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8C56D13-D5FA-B534-0C2A-98D7F2A41130}"/>
              </a:ext>
            </a:extLst>
          </p:cNvPr>
          <p:cNvSpPr/>
          <p:nvPr/>
        </p:nvSpPr>
        <p:spPr>
          <a:xfrm>
            <a:off x="444063" y="294289"/>
            <a:ext cx="11240814" cy="6117021"/>
          </a:xfrm>
          <a:prstGeom prst="roundRect">
            <a:avLst>
              <a:gd name="adj" fmla="val 104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4820792-658C-5A39-2A23-04DA0C673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474" y="-76200"/>
            <a:ext cx="4035902" cy="160948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944A9C-D979-3960-0C26-786B1DE4EE52}"/>
              </a:ext>
            </a:extLst>
          </p:cNvPr>
          <p:cNvSpPr txBox="1"/>
          <p:nvPr/>
        </p:nvSpPr>
        <p:spPr>
          <a:xfrm>
            <a:off x="733749" y="1267911"/>
            <a:ext cx="107819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vi-VN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a) Vịnh Hạ Long (Quảng Ninh) được UNESCO công nhận là một trong những </a:t>
            </a:r>
            <a:r>
              <a:rPr lang="vi-VN" sz="28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kì quan </a:t>
            </a:r>
            <a:r>
              <a:rPr lang="vi-VN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thiên nhiên mới của thế giới.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1557A1-0A6B-207A-C81E-3BBDE5879F34}"/>
              </a:ext>
            </a:extLst>
          </p:cNvPr>
          <p:cNvSpPr txBox="1"/>
          <p:nvPr/>
        </p:nvSpPr>
        <p:spPr>
          <a:xfrm>
            <a:off x="714699" y="2420436"/>
            <a:ext cx="107819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vi-VN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Chinh phục được ngọn núi E-vơ-rét là một </a:t>
            </a:r>
            <a:r>
              <a:rPr lang="vi-VN" sz="28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kì tích </a:t>
            </a:r>
            <a:r>
              <a:rPr lang="vi-VN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 đoàn thám hiểm.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E9C2D1-D2B4-9DAE-0651-69BF405D4632}"/>
              </a:ext>
            </a:extLst>
          </p:cNvPr>
          <p:cNvSpPr txBox="1"/>
          <p:nvPr/>
        </p:nvSpPr>
        <p:spPr>
          <a:xfrm>
            <a:off x="705174" y="3468186"/>
            <a:ext cx="1078197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vi-VN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c) Người Ai Cập cổ đại là những công nhân xây dựng </a:t>
            </a:r>
            <a:r>
              <a:rPr lang="vi-VN" sz="28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kì tài</a:t>
            </a:r>
            <a:r>
              <a:rPr lang="vi-VN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Chỉ với công cụ lao động đơn giản, họ đã xây dựng được các công trình đồ sộ bằng đá với độ cính xác cao.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E679AD-4792-8E22-5F0D-E0301BEC394C}"/>
              </a:ext>
            </a:extLst>
          </p:cNvPr>
          <p:cNvSpPr txBox="1"/>
          <p:nvPr/>
        </p:nvSpPr>
        <p:spPr>
          <a:xfrm>
            <a:off x="686124" y="5116011"/>
            <a:ext cx="107819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vi-VN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d) Ở </a:t>
            </a:r>
            <a:r>
              <a:rPr lang="vi-VN" sz="28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thời kì </a:t>
            </a:r>
            <a:r>
              <a:rPr lang="vi-VN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tiền sử, </a:t>
            </a:r>
            <a:r>
              <a:rPr lang="en-US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</a:t>
            </a:r>
            <a:r>
              <a:rPr lang="vi-VN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người dùng đá làm công cụ cắt gọt, phương tiện săn bắt động vật.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209035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14C383C-7211-8824-F6A4-1BAFEC63B081}"/>
              </a:ext>
            </a:extLst>
          </p:cNvPr>
          <p:cNvSpPr/>
          <p:nvPr/>
        </p:nvSpPr>
        <p:spPr>
          <a:xfrm>
            <a:off x="444063" y="161925"/>
            <a:ext cx="11240814" cy="6249385"/>
          </a:xfrm>
          <a:prstGeom prst="roundRect">
            <a:avLst>
              <a:gd name="adj" fmla="val 104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F7C185-5D65-C939-FBC3-7E427C101053}"/>
              </a:ext>
            </a:extLst>
          </p:cNvPr>
          <p:cNvSpPr txBox="1"/>
          <p:nvPr/>
        </p:nvSpPr>
        <p:spPr>
          <a:xfrm>
            <a:off x="581025" y="284716"/>
            <a:ext cx="1112932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phù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hợp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thay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bông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hoa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văn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đúng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hay.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71797F-3B25-7BA8-8D78-22AAB43F2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2228850"/>
            <a:ext cx="9839325" cy="12077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07528B-598B-AE4C-EA4F-9E5D9C3A2B38}"/>
              </a:ext>
            </a:extLst>
          </p:cNvPr>
          <p:cNvSpPr txBox="1"/>
          <p:nvPr/>
        </p:nvSpPr>
        <p:spPr>
          <a:xfrm>
            <a:off x="790575" y="1143000"/>
            <a:ext cx="975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a. Ruộng bậc thang là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Wingdings-Regular"/>
                <a:ea typeface="+mn-ea"/>
                <a:cs typeface="+mn-cs"/>
              </a:rPr>
              <a:t>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lao động của những người nông dân vùng Tây Bắc.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6AD98C-4423-32C1-3ABD-9AAA71E28B69}"/>
              </a:ext>
            </a:extLst>
          </p:cNvPr>
          <p:cNvSpPr txBox="1"/>
          <p:nvPr/>
        </p:nvSpPr>
        <p:spPr>
          <a:xfrm>
            <a:off x="885824" y="3352800"/>
            <a:ext cx="100107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b. Vào năm 1990, một người dân Quảng Bình đã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Wingdings-Regular"/>
                <a:ea typeface="+mn-ea"/>
                <a:cs typeface="+mn-cs"/>
              </a:rPr>
              <a:t></a:t>
            </a:r>
            <a:r>
              <a:rPr lang="vi-VN" sz="2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ở hang Sơn Đoòng.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67783C-C6CE-53DB-B87B-17F81749A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362" y="4857750"/>
            <a:ext cx="9168854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00616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14C383C-7211-8824-F6A4-1BAFEC63B081}"/>
              </a:ext>
            </a:extLst>
          </p:cNvPr>
          <p:cNvSpPr/>
          <p:nvPr/>
        </p:nvSpPr>
        <p:spPr>
          <a:xfrm>
            <a:off x="444063" y="161925"/>
            <a:ext cx="11240814" cy="6249385"/>
          </a:xfrm>
          <a:prstGeom prst="roundRect">
            <a:avLst>
              <a:gd name="adj" fmla="val 104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9号-创粗黑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07528B-598B-AE4C-EA4F-9E5D9C3A2B38}"/>
              </a:ext>
            </a:extLst>
          </p:cNvPr>
          <p:cNvSpPr txBox="1"/>
          <p:nvPr/>
        </p:nvSpPr>
        <p:spPr>
          <a:xfrm>
            <a:off x="790574" y="1143000"/>
            <a:ext cx="105251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c. Các vận động viên khuyết tật đã nêu ca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o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Wingdings-Regular"/>
                <a:ea typeface="+mn-ea"/>
                <a:cs typeface="+mn-cs"/>
              </a:rPr>
              <a:t>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vượt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phận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DB9F69-8B07-4B33-EC4B-71A1F1704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725" y="2495551"/>
            <a:ext cx="9446960" cy="116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47816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2">
            <a:extLst>
              <a:ext uri="{FF2B5EF4-FFF2-40B4-BE49-F238E27FC236}">
                <a16:creationId xmlns:a16="http://schemas.microsoft.com/office/drawing/2014/main" id="{B024E2AA-EAEE-4DDB-A0F7-DE19D5D4B685}"/>
              </a:ext>
            </a:extLst>
          </p:cNvPr>
          <p:cNvSpPr/>
          <p:nvPr/>
        </p:nvSpPr>
        <p:spPr>
          <a:xfrm>
            <a:off x="525167" y="344454"/>
            <a:ext cx="11317356" cy="6169092"/>
          </a:xfrm>
          <a:prstGeom prst="roundRect">
            <a:avLst>
              <a:gd name="adj" fmla="val 25889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B0604020202020204" charset="-122"/>
              <a:cs typeface="+mn-cs"/>
            </a:endParaRPr>
          </a:p>
        </p:txBody>
      </p:sp>
      <p:pic>
        <p:nvPicPr>
          <p:cNvPr id="5" name="Picture 4" descr="A group of children posing for a photo&#10;&#10;Description automatically generated with low confidence">
            <a:extLst>
              <a:ext uri="{FF2B5EF4-FFF2-40B4-BE49-F238E27FC236}">
                <a16:creationId xmlns:a16="http://schemas.microsoft.com/office/drawing/2014/main" id="{0A567843-4745-4BD7-A05B-6F86C5106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89" b="97256" l="1427" r="97859">
                        <a14:foregroundMark x1="16121" y1="20460" x2="19857" y2="25989"/>
                        <a14:foregroundMark x1="58711" y1="18079" x2="60873" y2="31215"/>
                        <a14:foregroundMark x1="60873" y1="31215" x2="60873" y2="31215"/>
                        <a14:foregroundMark x1="64148" y1="6275" x2="71767" y2="9262"/>
                        <a14:foregroundMark x1="85432" y1="26291" x2="77666" y2="26291"/>
                        <a14:foregroundMark x1="13329" y1="25242" x2="8501" y2="37046"/>
                        <a14:foregroundMark x1="62280" y1="92615" x2="61335" y2="94572"/>
                        <a14:foregroundMark x1="76427" y1="90981" x2="76113" y2="93362"/>
                        <a14:foregroundMark x1="85579" y1="90839" x2="86986" y2="93967"/>
                        <a14:foregroundMark x1="16268" y1="92171" x2="15659" y2="95016"/>
                        <a14:foregroundMark x1="26217" y1="93826" x2="28401" y2="95460"/>
                        <a14:foregroundMark x1="35852" y1="93664" x2="35852" y2="91868"/>
                        <a14:foregroundMark x1="72061" y1="9403" x2="76427" y2="13156"/>
                        <a14:foregroundMark x1="61650" y1="9120" x2="54513" y2="12248"/>
                        <a14:foregroundMark x1="3988" y1="32567" x2="5709" y2="40779"/>
                        <a14:foregroundMark x1="72544" y1="26897" x2="76889" y2="30630"/>
                        <a14:foregroundMark x1="92884" y1="31376" x2="93052" y2="34504"/>
                        <a14:foregroundMark x1="82955" y1="25101" x2="78296" y2="29136"/>
                        <a14:foregroundMark x1="87154" y1="26594" x2="90869" y2="31961"/>
                        <a14:foregroundMark x1="87930" y1="26897" x2="90260" y2="29136"/>
                        <a14:foregroundMark x1="93052" y1="34504" x2="94291" y2="38983"/>
                        <a14:foregroundMark x1="84803" y1="38236" x2="83879" y2="41223"/>
                        <a14:foregroundMark x1="69416" y1="21671" x2="68808" y2="26594"/>
                        <a14:foregroundMark x1="55898" y1="31820" x2="55898" y2="31820"/>
                        <a14:foregroundMark x1="67086" y1="3289" x2="67086" y2="3289"/>
                        <a14:foregroundMark x1="67254" y1="3289" x2="64295" y2="3733"/>
                        <a14:foregroundMark x1="66793" y1="32708" x2="64757" y2="34504"/>
                        <a14:foregroundMark x1="55751" y1="30932" x2="54660" y2="33616"/>
                        <a14:foregroundMark x1="75798" y1="96368" x2="75798" y2="96368"/>
                        <a14:foregroundMark x1="95382" y1="16425" x2="95382" y2="16425"/>
                        <a14:foregroundMark x1="95844" y1="18826" x2="95844" y2="18826"/>
                        <a14:foregroundMark x1="96306" y1="20763" x2="96306" y2="20763"/>
                        <a14:foregroundMark x1="19228" y1="32123" x2="18766" y2="37490"/>
                        <a14:foregroundMark x1="28086" y1="96953" x2="28086" y2="96953"/>
                        <a14:foregroundMark x1="15344" y1="97256" x2="15344" y2="97256"/>
                        <a14:foregroundMark x1="88392" y1="95904" x2="88392" y2="95904"/>
                        <a14:foregroundMark x1="76721" y1="96207" x2="75945" y2="96207"/>
                        <a14:foregroundMark x1="14253" y1="97256" x2="16583" y2="96368"/>
                        <a14:foregroundMark x1="26847" y1="96065" x2="29324" y2="96812"/>
                        <a14:foregroundMark x1="86839" y1="95904" x2="88392" y2="95763"/>
                        <a14:foregroundMark x1="96474" y1="14931" x2="96474" y2="14931"/>
                        <a14:foregroundMark x1="1511" y1="32264" x2="1511" y2="32264"/>
                        <a14:foregroundMark x1="28233" y1="74395" x2="29305" y2="82027"/>
                        <a14:foregroundMark x1="20634" y1="79177" x2="18304" y2="90537"/>
                        <a14:foregroundMark x1="21096" y1="75747" x2="21096" y2="79177"/>
                        <a14:foregroundMark x1="96620" y1="37651" x2="96620" y2="37651"/>
                        <a14:foregroundMark x1="97082" y1="17776" x2="97082" y2="17776"/>
                        <a14:foregroundMark x1="97565" y1="20178" x2="97565" y2="20178"/>
                        <a14:foregroundMark x1="97859" y1="17474" x2="97859" y2="17474"/>
                        <a14:backgroundMark x1="68493" y1="68281" x2="68493" y2="68281"/>
                        <a14:backgroundMark x1="33375" y1="50646" x2="33375" y2="50646"/>
                        <a14:backgroundMark x1="27309" y1="41687" x2="27309" y2="41687"/>
                        <a14:backgroundMark x1="53107" y1="33454" x2="53107" y2="33454"/>
                        <a14:backgroundMark x1="46432" y1="35553" x2="46432" y2="35553"/>
                        <a14:backgroundMark x1="55122" y1="33313" x2="55122" y2="33313"/>
                        <a14:backgroundMark x1="51700" y1="34060" x2="51700" y2="34060"/>
                        <a14:backgroundMark x1="55605" y1="33616" x2="55605" y2="33616"/>
                        <a14:backgroundMark x1="54660" y1="33313" x2="54660" y2="33313"/>
                        <a14:backgroundMark x1="97397" y1="18967" x2="97397" y2="18967"/>
                        <a14:backgroundMark x1="29177" y1="90678" x2="29177" y2="90678"/>
                        <a14:backgroundMark x1="20964" y1="80230" x2="20781" y2="83959"/>
                        <a14:backgroundMark x1="29954" y1="75000" x2="29786" y2="85452"/>
                        <a14:backgroundMark x1="21243" y1="76937" x2="21411" y2="79177"/>
                        <a14:backgroundMark x1="29492" y1="75444" x2="30584" y2="80085"/>
                        <a14:backgroundMark x1="29954" y1="75444" x2="29954" y2="80226"/>
                        <a14:backgroundMark x1="21558" y1="78874" x2="21243" y2="800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9020" y="461318"/>
            <a:ext cx="5379874" cy="559669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26D06DE-E3DC-CC2F-2515-BA0483C06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791" y="1149278"/>
            <a:ext cx="4359018" cy="457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961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armers_building_terraced_202603301701">
            <a:hlinkClick r:id="" action="ppaction://media"/>
            <a:extLst>
              <a:ext uri="{FF2B5EF4-FFF2-40B4-BE49-F238E27FC236}">
                <a16:creationId xmlns:a16="http://schemas.microsoft.com/office/drawing/2014/main" id="{F67D55C2-92B7-2D6A-EBA1-5C5ED4266D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10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dent_discovers_Sơn_202603301704">
            <a:hlinkClick r:id="" action="ppaction://media"/>
            <a:extLst>
              <a:ext uri="{FF2B5EF4-FFF2-40B4-BE49-F238E27FC236}">
                <a16:creationId xmlns:a16="http://schemas.microsoft.com/office/drawing/2014/main" id="{AEAC3A81-223B-874E-5587-252B695D75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7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ralympic_athletes_overcoming_202603301700">
            <a:hlinkClick r:id="" action="ppaction://media"/>
            <a:extLst>
              <a:ext uri="{FF2B5EF4-FFF2-40B4-BE49-F238E27FC236}">
                <a16:creationId xmlns:a16="http://schemas.microsoft.com/office/drawing/2014/main" id="{A9C16E06-51A4-C0E8-BE4C-3C1F13BA77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92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ralympic_athletes_overcoming_202603301856">
            <a:hlinkClick r:id="" action="ppaction://media"/>
            <a:extLst>
              <a:ext uri="{FF2B5EF4-FFF2-40B4-BE49-F238E27FC236}">
                <a16:creationId xmlns:a16="http://schemas.microsoft.com/office/drawing/2014/main" id="{B3800874-4CF6-16A3-F057-35E902F5AB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1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8C56D13-D5FA-B534-0C2A-98D7F2A41130}"/>
              </a:ext>
            </a:extLst>
          </p:cNvPr>
          <p:cNvSpPr/>
          <p:nvPr/>
        </p:nvSpPr>
        <p:spPr>
          <a:xfrm>
            <a:off x="444063" y="294289"/>
            <a:ext cx="11240814" cy="6117021"/>
          </a:xfrm>
          <a:prstGeom prst="roundRect">
            <a:avLst>
              <a:gd name="adj" fmla="val 104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4820792-658C-5A39-2A23-04DA0C673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474" y="85725"/>
            <a:ext cx="4035902" cy="1609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E96755-A84F-EC61-1BAF-0D6F38E1B23F}"/>
              </a:ext>
            </a:extLst>
          </p:cNvPr>
          <p:cNvSpPr txBox="1"/>
          <p:nvPr/>
        </p:nvSpPr>
        <p:spPr>
          <a:xfrm>
            <a:off x="819150" y="1495425"/>
            <a:ext cx="1097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a) Ruộng bậc thang là </a:t>
            </a:r>
            <a:r>
              <a:rPr lang="nl-NL" sz="3200" b="1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thành quả </a:t>
            </a:r>
            <a:r>
              <a:rPr lang="nl-NL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lao động của những người nông dân vùng Tây Bắc.</a:t>
            </a:r>
            <a:endParaRPr lang="en-US" sz="32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C9BF58-D1C5-D1D4-34D9-B14BAA2C68EA}"/>
              </a:ext>
            </a:extLst>
          </p:cNvPr>
          <p:cNvSpPr txBox="1"/>
          <p:nvPr/>
        </p:nvSpPr>
        <p:spPr>
          <a:xfrm>
            <a:off x="819150" y="2943225"/>
            <a:ext cx="10753725" cy="1219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b) Vào năm 1990, một người dân Quảng Bình đã </a:t>
            </a:r>
            <a:r>
              <a:rPr lang="nl-NL" sz="3200" b="1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phát hiện ra </a:t>
            </a:r>
            <a:r>
              <a:rPr lang="nl-NL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hang Sơn Đoòng.</a:t>
            </a:r>
            <a:endParaRPr lang="en-US" sz="32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415DC1-C1AD-0654-7A89-D4937944AFFA}"/>
              </a:ext>
            </a:extLst>
          </p:cNvPr>
          <p:cNvSpPr txBox="1"/>
          <p:nvPr/>
        </p:nvSpPr>
        <p:spPr>
          <a:xfrm>
            <a:off x="781050" y="4524375"/>
            <a:ext cx="10972800" cy="1219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c) Các vận động viên khuyết tật đã nêu cao </a:t>
            </a:r>
            <a:r>
              <a:rPr lang="vi-VN" sz="3200" b="1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quyết tâm </a:t>
            </a:r>
            <a:r>
              <a:rPr lang="vi-VN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vượt lên số phận.</a:t>
            </a:r>
            <a:endParaRPr lang="en-US" sz="32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281214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AA5F8A-8F87-114D-BB98-2637839814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913" y="761988"/>
            <a:ext cx="6096012" cy="6096012"/>
          </a:xfrm>
          <a:prstGeom prst="rect">
            <a:avLst/>
          </a:prstGeom>
        </p:spPr>
      </p:pic>
      <p:pic>
        <p:nvPicPr>
          <p:cNvPr id="5" name="Picture 4" descr="A group of blue and pink letters&#10;&#10;AI-generated content may be incorrect.">
            <a:extLst>
              <a:ext uri="{FF2B5EF4-FFF2-40B4-BE49-F238E27FC236}">
                <a16:creationId xmlns:a16="http://schemas.microsoft.com/office/drawing/2014/main" id="{5A688BCD-1656-BDAB-0890-D71BBDC7DD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902" y="1138303"/>
            <a:ext cx="9510584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90874"/>
      </p:ext>
    </p:extLst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6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4pkxh1w2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588</Words>
  <Application>Microsoft Office PowerPoint</Application>
  <PresentationFormat>Widescreen</PresentationFormat>
  <Paragraphs>38</Paragraphs>
  <Slides>26</Slides>
  <Notes>4</Notes>
  <HiddenSlides>0</HiddenSlides>
  <MMClips>8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Bubblegum Sans</vt:lpstr>
      <vt:lpstr>Wingdings-Regular</vt:lpstr>
      <vt:lpstr>字魂59号-创粗黑</vt:lpstr>
      <vt:lpstr>Arial</vt:lpstr>
      <vt:lpstr>Calibri</vt:lpstr>
      <vt:lpstr>Cambria</vt:lpstr>
      <vt:lpstr>iCiel Cadena</vt:lpstr>
      <vt:lpstr>UTM Avo</vt:lpstr>
      <vt:lpstr>6_Office 主题​​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29</cp:revision>
  <dcterms:created xsi:type="dcterms:W3CDTF">2024-01-11T10:37:24Z</dcterms:created>
  <dcterms:modified xsi:type="dcterms:W3CDTF">2026-03-30T11:56:28Z</dcterms:modified>
</cp:coreProperties>
</file>